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handoutMasterIdLst>
    <p:handoutMasterId r:id="rId14"/>
  </p:handoutMasterIdLst>
  <p:sldIdLst>
    <p:sldId id="256" r:id="rId2"/>
    <p:sldId id="257" r:id="rId3"/>
    <p:sldId id="281" r:id="rId4"/>
    <p:sldId id="274" r:id="rId5"/>
    <p:sldId id="275" r:id="rId6"/>
    <p:sldId id="258" r:id="rId7"/>
    <p:sldId id="276" r:id="rId8"/>
    <p:sldId id="277" r:id="rId9"/>
    <p:sldId id="282" r:id="rId10"/>
    <p:sldId id="283"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64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_____Microsoft_Excel.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_____Microsoft_Excel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_____Microsoft_Excel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_____Microsoft_Excel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_____Microsoft_Excel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_____Microsoft_Excel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_____Microsoft_Excel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_____Microsoft_Excel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b="1"/>
              <a:t>TV</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ru-RU"/>
        </a:p>
      </c:txPr>
    </c:title>
    <c:autoTitleDeleted val="0"/>
    <c:plotArea>
      <c:layout>
        <c:manualLayout>
          <c:layoutTarget val="inner"/>
          <c:xMode val="edge"/>
          <c:yMode val="edge"/>
          <c:x val="0.26260600156939146"/>
          <c:y val="7.9871547848426469E-2"/>
          <c:w val="0.66195199826825768"/>
          <c:h val="0.90285904738098199"/>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Sheet1!$B$216:$B$231</c:f>
              <c:strCache>
                <c:ptCount val="16"/>
                <c:pt idx="0">
                  <c:v>NȘ/NR</c:v>
                </c:pt>
                <c:pt idx="1">
                  <c:v>Alte canale</c:v>
                </c:pt>
                <c:pt idx="2">
                  <c:v>Euro TV</c:v>
                </c:pt>
                <c:pt idx="3">
                  <c:v>N4</c:v>
                </c:pt>
                <c:pt idx="4">
                  <c:v>TVC21</c:v>
                </c:pt>
                <c:pt idx="5">
                  <c:v>TVR Moldova</c:v>
                </c:pt>
                <c:pt idx="6">
                  <c:v>Canal 2</c:v>
                </c:pt>
                <c:pt idx="7">
                  <c:v>RTR Moldova</c:v>
                </c:pt>
                <c:pt idx="8">
                  <c:v>TV 8</c:v>
                </c:pt>
                <c:pt idx="9">
                  <c:v>CANAL 3</c:v>
                </c:pt>
                <c:pt idx="10">
                  <c:v>NTV/HTB</c:v>
                </c:pt>
                <c:pt idx="11">
                  <c:v>Publika TV</c:v>
                </c:pt>
                <c:pt idx="12">
                  <c:v>Moldova 1</c:v>
                </c:pt>
                <c:pt idx="13">
                  <c:v>PRO TV</c:v>
                </c:pt>
                <c:pt idx="14">
                  <c:v>Jurnal TV</c:v>
                </c:pt>
                <c:pt idx="15">
                  <c:v>PRIME</c:v>
                </c:pt>
              </c:strCache>
            </c:strRef>
          </c:cat>
          <c:val>
            <c:numRef>
              <c:f>Sheet1!$C$216:$C$231</c:f>
              <c:numCache>
                <c:formatCode>0.0%</c:formatCode>
                <c:ptCount val="16"/>
                <c:pt idx="0">
                  <c:v>0.33</c:v>
                </c:pt>
                <c:pt idx="1">
                  <c:v>9.4E-2</c:v>
                </c:pt>
                <c:pt idx="2">
                  <c:v>8.0000000000000002E-3</c:v>
                </c:pt>
                <c:pt idx="3">
                  <c:v>1.9E-2</c:v>
                </c:pt>
                <c:pt idx="4">
                  <c:v>2.1999999999999999E-2</c:v>
                </c:pt>
                <c:pt idx="5">
                  <c:v>4.7E-2</c:v>
                </c:pt>
                <c:pt idx="6">
                  <c:v>7.3999999999999996E-2</c:v>
                </c:pt>
                <c:pt idx="7">
                  <c:v>0.14299999999999999</c:v>
                </c:pt>
                <c:pt idx="8">
                  <c:v>0.14699999999999999</c:v>
                </c:pt>
                <c:pt idx="9">
                  <c:v>0.156</c:v>
                </c:pt>
                <c:pt idx="10">
                  <c:v>0.16500000000000001</c:v>
                </c:pt>
                <c:pt idx="11">
                  <c:v>0.191</c:v>
                </c:pt>
                <c:pt idx="12">
                  <c:v>0.20300000000000001</c:v>
                </c:pt>
                <c:pt idx="13">
                  <c:v>0.312</c:v>
                </c:pt>
                <c:pt idx="14">
                  <c:v>0.32600000000000001</c:v>
                </c:pt>
                <c:pt idx="15">
                  <c:v>0.36599999999999999</c:v>
                </c:pt>
              </c:numCache>
            </c:numRef>
          </c:val>
          <c:extLst>
            <c:ext xmlns:c16="http://schemas.microsoft.com/office/drawing/2014/chart" uri="{C3380CC4-5D6E-409C-BE32-E72D297353CC}">
              <c16:uniqueId val="{00000000-39A4-4742-9349-170AAEF4C352}"/>
            </c:ext>
          </c:extLst>
        </c:ser>
        <c:dLbls>
          <c:showLegendKey val="0"/>
          <c:showVal val="0"/>
          <c:showCatName val="0"/>
          <c:showSerName val="0"/>
          <c:showPercent val="0"/>
          <c:showBubbleSize val="0"/>
        </c:dLbls>
        <c:gapWidth val="54"/>
        <c:axId val="1022221120"/>
        <c:axId val="1022217792"/>
      </c:barChart>
      <c:catAx>
        <c:axId val="10222211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crossAx val="1022217792"/>
        <c:crosses val="autoZero"/>
        <c:auto val="1"/>
        <c:lblAlgn val="ctr"/>
        <c:lblOffset val="100"/>
        <c:noMultiLvlLbl val="0"/>
      </c:catAx>
      <c:valAx>
        <c:axId val="1022217792"/>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102222112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ru-RU"/>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ro-MD" b="1"/>
              <a:t>WWW</a:t>
            </a:r>
            <a:endParaRPr lang="en-US" b="1"/>
          </a:p>
        </c:rich>
      </c:tx>
      <c:layout/>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ru-RU"/>
        </a:p>
      </c:txPr>
    </c:title>
    <c:autoTitleDeleted val="0"/>
    <c:plotArea>
      <c:layout>
        <c:manualLayout>
          <c:layoutTarget val="inner"/>
          <c:xMode val="edge"/>
          <c:yMode val="edge"/>
          <c:x val="0.26260600156939146"/>
          <c:y val="7.9871547848426469E-2"/>
          <c:w val="0.70566778537928676"/>
          <c:h val="0.90285904738098199"/>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ysClr val="window" lastClr="FFFFFF">
                  <a:lumMod val="65000"/>
                </a:sysClr>
              </a:solidFill>
              <a:ln>
                <a:noFill/>
              </a:ln>
              <a:effectLst/>
            </c:spPr>
            <c:extLst>
              <c:ext xmlns:c16="http://schemas.microsoft.com/office/drawing/2014/chart" uri="{C3380CC4-5D6E-409C-BE32-E72D297353CC}">
                <c16:uniqueId val="{00000001-364F-4F2B-BFD5-0651FA0230A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Sheet1!$B$233:$B$251</c:f>
              <c:strCache>
                <c:ptCount val="19"/>
                <c:pt idx="0">
                  <c:v>Nu mă informez din Internet</c:v>
                </c:pt>
                <c:pt idx="1">
                  <c:v>NȘ/NR</c:v>
                </c:pt>
                <c:pt idx="2">
                  <c:v>Alte pagini web</c:v>
                </c:pt>
                <c:pt idx="3">
                  <c:v>NewsMaker.MD</c:v>
                </c:pt>
                <c:pt idx="4">
                  <c:v>Moldova.ORG</c:v>
                </c:pt>
                <c:pt idx="5">
                  <c:v>Kp.md</c:v>
                </c:pt>
                <c:pt idx="6">
                  <c:v>Deschide.MD</c:v>
                </c:pt>
                <c:pt idx="7">
                  <c:v>NOI.MD</c:v>
                </c:pt>
                <c:pt idx="8">
                  <c:v>Vkontakte.com</c:v>
                </c:pt>
                <c:pt idx="9">
                  <c:v>Privesc.EU</c:v>
                </c:pt>
                <c:pt idx="10">
                  <c:v>Timpul.md</c:v>
                </c:pt>
                <c:pt idx="11">
                  <c:v>Mail.ru</c:v>
                </c:pt>
                <c:pt idx="12">
                  <c:v>Publika.md</c:v>
                </c:pt>
                <c:pt idx="13">
                  <c:v>Unimedia.md</c:v>
                </c:pt>
                <c:pt idx="14">
                  <c:v>Jurnal.md</c:v>
                </c:pt>
                <c:pt idx="15">
                  <c:v>Odnoklasniki.ru</c:v>
                </c:pt>
                <c:pt idx="16">
                  <c:v>Protv.md</c:v>
                </c:pt>
                <c:pt idx="17">
                  <c:v>Point.md</c:v>
                </c:pt>
                <c:pt idx="18">
                  <c:v>Facebook.com</c:v>
                </c:pt>
              </c:strCache>
            </c:strRef>
          </c:cat>
          <c:val>
            <c:numRef>
              <c:f>Sheet1!$C$233:$C$251</c:f>
              <c:numCache>
                <c:formatCode>0.0%</c:formatCode>
                <c:ptCount val="19"/>
                <c:pt idx="0">
                  <c:v>0.26200000000000001</c:v>
                </c:pt>
                <c:pt idx="1">
                  <c:v>0.38200000000000001</c:v>
                </c:pt>
                <c:pt idx="2">
                  <c:v>7.9000000000000001E-2</c:v>
                </c:pt>
                <c:pt idx="3">
                  <c:v>2E-3</c:v>
                </c:pt>
                <c:pt idx="4">
                  <c:v>6.0000000000000001E-3</c:v>
                </c:pt>
                <c:pt idx="5">
                  <c:v>8.0000000000000002E-3</c:v>
                </c:pt>
                <c:pt idx="6">
                  <c:v>8.0000000000000002E-3</c:v>
                </c:pt>
                <c:pt idx="7">
                  <c:v>1.4999999999999999E-2</c:v>
                </c:pt>
                <c:pt idx="8">
                  <c:v>0.02</c:v>
                </c:pt>
                <c:pt idx="9">
                  <c:v>0.02</c:v>
                </c:pt>
                <c:pt idx="10">
                  <c:v>4.2000000000000003E-2</c:v>
                </c:pt>
                <c:pt idx="11">
                  <c:v>7.4999999999999997E-2</c:v>
                </c:pt>
                <c:pt idx="12">
                  <c:v>9.9000000000000005E-2</c:v>
                </c:pt>
                <c:pt idx="13">
                  <c:v>0.111</c:v>
                </c:pt>
                <c:pt idx="14">
                  <c:v>0.13</c:v>
                </c:pt>
                <c:pt idx="15">
                  <c:v>0.13</c:v>
                </c:pt>
                <c:pt idx="16">
                  <c:v>0.14299999999999999</c:v>
                </c:pt>
                <c:pt idx="17">
                  <c:v>0.191</c:v>
                </c:pt>
                <c:pt idx="18">
                  <c:v>0.39700000000000002</c:v>
                </c:pt>
              </c:numCache>
            </c:numRef>
          </c:val>
          <c:extLst>
            <c:ext xmlns:c16="http://schemas.microsoft.com/office/drawing/2014/chart" uri="{C3380CC4-5D6E-409C-BE32-E72D297353CC}">
              <c16:uniqueId val="{00000002-364F-4F2B-BFD5-0651FA0230AB}"/>
            </c:ext>
          </c:extLst>
        </c:ser>
        <c:dLbls>
          <c:showLegendKey val="0"/>
          <c:showVal val="0"/>
          <c:showCatName val="0"/>
          <c:showSerName val="0"/>
          <c:showPercent val="0"/>
          <c:showBubbleSize val="0"/>
        </c:dLbls>
        <c:gapWidth val="54"/>
        <c:axId val="1022221120"/>
        <c:axId val="1022217792"/>
      </c:barChart>
      <c:catAx>
        <c:axId val="10222211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crossAx val="1022217792"/>
        <c:crosses val="autoZero"/>
        <c:auto val="1"/>
        <c:lblAlgn val="ctr"/>
        <c:lblOffset val="100"/>
        <c:noMultiLvlLbl val="0"/>
      </c:catAx>
      <c:valAx>
        <c:axId val="1022217792"/>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102222112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ru-RU"/>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Sheet1!$C$56</c:f>
              <c:strCache>
                <c:ptCount val="1"/>
                <c:pt idx="0">
                  <c:v>Foarte bine îl cunosc</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Sheet1!$B$57:$B$68</c:f>
              <c:strCache>
                <c:ptCount val="12"/>
                <c:pt idx="0">
                  <c:v>CHIRONDA Victor </c:v>
                </c:pt>
                <c:pt idx="1">
                  <c:v>DIACOV Ivan</c:v>
                </c:pt>
                <c:pt idx="2">
                  <c:v>KLIMENCO Valerii</c:v>
                </c:pt>
                <c:pt idx="3">
                  <c:v>CODREANU Ruslan</c:v>
                </c:pt>
                <c:pt idx="4">
                  <c:v>CEBAN Ion (PSRM)</c:v>
                </c:pt>
                <c:pt idx="5">
                  <c:v>PAVEL Filip</c:v>
                </c:pt>
                <c:pt idx="6">
                  <c:v>NĂSTASE Andrei</c:v>
                </c:pt>
                <c:pt idx="7">
                  <c:v>CHIRTOACĂ Dorin</c:v>
                </c:pt>
                <c:pt idx="8">
                  <c:v>VORONIN Vladimir</c:v>
                </c:pt>
                <c:pt idx="9">
                  <c:v>DODON Igor</c:v>
                </c:pt>
                <c:pt idx="10">
                  <c:v>PLAHOTNIUC Vlad</c:v>
                </c:pt>
                <c:pt idx="11">
                  <c:v>SANDU Maia</c:v>
                </c:pt>
              </c:strCache>
            </c:strRef>
          </c:cat>
          <c:val>
            <c:numRef>
              <c:f>Sheet1!$C$57:$C$68</c:f>
              <c:numCache>
                <c:formatCode>0.0%</c:formatCode>
                <c:ptCount val="12"/>
                <c:pt idx="0">
                  <c:v>8.2000000000000003E-2</c:v>
                </c:pt>
                <c:pt idx="1">
                  <c:v>0.13600000000000001</c:v>
                </c:pt>
                <c:pt idx="2">
                  <c:v>0.23400000000000001</c:v>
                </c:pt>
                <c:pt idx="3">
                  <c:v>0.374</c:v>
                </c:pt>
                <c:pt idx="4">
                  <c:v>0.40200000000000002</c:v>
                </c:pt>
                <c:pt idx="5">
                  <c:v>0.67900000000000005</c:v>
                </c:pt>
                <c:pt idx="6">
                  <c:v>0.68500000000000005</c:v>
                </c:pt>
                <c:pt idx="7">
                  <c:v>0.71</c:v>
                </c:pt>
                <c:pt idx="8">
                  <c:v>0.71699999999999997</c:v>
                </c:pt>
                <c:pt idx="9">
                  <c:v>0.75900000000000001</c:v>
                </c:pt>
                <c:pt idx="10">
                  <c:v>0.72499999999999998</c:v>
                </c:pt>
                <c:pt idx="11">
                  <c:v>0.72</c:v>
                </c:pt>
              </c:numCache>
            </c:numRef>
          </c:val>
          <c:extLst>
            <c:ext xmlns:c16="http://schemas.microsoft.com/office/drawing/2014/chart" uri="{C3380CC4-5D6E-409C-BE32-E72D297353CC}">
              <c16:uniqueId val="{00000000-3129-4B81-97F1-95862643FF72}"/>
            </c:ext>
          </c:extLst>
        </c:ser>
        <c:ser>
          <c:idx val="1"/>
          <c:order val="1"/>
          <c:tx>
            <c:strRef>
              <c:f>Sheet1!$D$56</c:f>
              <c:strCache>
                <c:ptCount val="1"/>
                <c:pt idx="0">
                  <c:v>Ceva am auzit / cunosc</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Sheet1!$B$57:$B$68</c:f>
              <c:strCache>
                <c:ptCount val="12"/>
                <c:pt idx="0">
                  <c:v>CHIRONDA Victor </c:v>
                </c:pt>
                <c:pt idx="1">
                  <c:v>DIACOV Ivan</c:v>
                </c:pt>
                <c:pt idx="2">
                  <c:v>KLIMENCO Valerii</c:v>
                </c:pt>
                <c:pt idx="3">
                  <c:v>CODREANU Ruslan</c:v>
                </c:pt>
                <c:pt idx="4">
                  <c:v>CEBAN Ion (PSRM)</c:v>
                </c:pt>
                <c:pt idx="5">
                  <c:v>PAVEL Filip</c:v>
                </c:pt>
                <c:pt idx="6">
                  <c:v>NĂSTASE Andrei</c:v>
                </c:pt>
                <c:pt idx="7">
                  <c:v>CHIRTOACĂ Dorin</c:v>
                </c:pt>
                <c:pt idx="8">
                  <c:v>VORONIN Vladimir</c:v>
                </c:pt>
                <c:pt idx="9">
                  <c:v>DODON Igor</c:v>
                </c:pt>
                <c:pt idx="10">
                  <c:v>PLAHOTNIUC Vlad</c:v>
                </c:pt>
                <c:pt idx="11">
                  <c:v>SANDU Maia</c:v>
                </c:pt>
              </c:strCache>
            </c:strRef>
          </c:cat>
          <c:val>
            <c:numRef>
              <c:f>Sheet1!$D$57:$D$68</c:f>
              <c:numCache>
                <c:formatCode>0.0%</c:formatCode>
                <c:ptCount val="12"/>
                <c:pt idx="0">
                  <c:v>9.2999999999999999E-2</c:v>
                </c:pt>
                <c:pt idx="1">
                  <c:v>0.22600000000000001</c:v>
                </c:pt>
                <c:pt idx="2">
                  <c:v>0.188</c:v>
                </c:pt>
                <c:pt idx="3">
                  <c:v>0.27200000000000002</c:v>
                </c:pt>
                <c:pt idx="4">
                  <c:v>0.34699999999999998</c:v>
                </c:pt>
                <c:pt idx="5">
                  <c:v>0.22</c:v>
                </c:pt>
                <c:pt idx="6">
                  <c:v>0.24299999999999999</c:v>
                </c:pt>
                <c:pt idx="7">
                  <c:v>0.23200000000000001</c:v>
                </c:pt>
                <c:pt idx="8">
                  <c:v>0.22900000000000001</c:v>
                </c:pt>
                <c:pt idx="9">
                  <c:v>0.19600000000000001</c:v>
                </c:pt>
                <c:pt idx="10">
                  <c:v>0.23200000000000001</c:v>
                </c:pt>
                <c:pt idx="11">
                  <c:v>0.24299999999999999</c:v>
                </c:pt>
              </c:numCache>
            </c:numRef>
          </c:val>
          <c:extLst>
            <c:ext xmlns:c16="http://schemas.microsoft.com/office/drawing/2014/chart" uri="{C3380CC4-5D6E-409C-BE32-E72D297353CC}">
              <c16:uniqueId val="{00000001-3129-4B81-97F1-95862643FF72}"/>
            </c:ext>
          </c:extLst>
        </c:ser>
        <c:ser>
          <c:idx val="2"/>
          <c:order val="2"/>
          <c:tx>
            <c:strRef>
              <c:f>Sheet1!$E$56</c:f>
              <c:strCache>
                <c:ptCount val="1"/>
                <c:pt idx="0">
                  <c:v>Puțin îl cunosc</c:v>
                </c:pt>
              </c:strCache>
            </c:strRef>
          </c:tx>
          <c:spPr>
            <a:solidFill>
              <a:schemeClr val="accent2">
                <a:lumMod val="20000"/>
                <a:lumOff val="80000"/>
              </a:schemeClr>
            </a:solidFill>
            <a:ln>
              <a:noFill/>
            </a:ln>
            <a:effectLst/>
          </c:spPr>
          <c:invertIfNegative val="0"/>
          <c:cat>
            <c:strRef>
              <c:f>Sheet1!$B$57:$B$68</c:f>
              <c:strCache>
                <c:ptCount val="12"/>
                <c:pt idx="0">
                  <c:v>CHIRONDA Victor </c:v>
                </c:pt>
                <c:pt idx="1">
                  <c:v>DIACOV Ivan</c:v>
                </c:pt>
                <c:pt idx="2">
                  <c:v>KLIMENCO Valerii</c:v>
                </c:pt>
                <c:pt idx="3">
                  <c:v>CODREANU Ruslan</c:v>
                </c:pt>
                <c:pt idx="4">
                  <c:v>CEBAN Ion (PSRM)</c:v>
                </c:pt>
                <c:pt idx="5">
                  <c:v>PAVEL Filip</c:v>
                </c:pt>
                <c:pt idx="6">
                  <c:v>NĂSTASE Andrei</c:v>
                </c:pt>
                <c:pt idx="7">
                  <c:v>CHIRTOACĂ Dorin</c:v>
                </c:pt>
                <c:pt idx="8">
                  <c:v>VORONIN Vladimir</c:v>
                </c:pt>
                <c:pt idx="9">
                  <c:v>DODON Igor</c:v>
                </c:pt>
                <c:pt idx="10">
                  <c:v>PLAHOTNIUC Vlad</c:v>
                </c:pt>
                <c:pt idx="11">
                  <c:v>SANDU Maia</c:v>
                </c:pt>
              </c:strCache>
            </c:strRef>
          </c:cat>
          <c:val>
            <c:numRef>
              <c:f>Sheet1!$E$57:$E$68</c:f>
              <c:numCache>
                <c:formatCode>0.0%</c:formatCode>
                <c:ptCount val="12"/>
                <c:pt idx="0">
                  <c:v>8.4000000000000005E-2</c:v>
                </c:pt>
                <c:pt idx="1">
                  <c:v>0.124</c:v>
                </c:pt>
                <c:pt idx="2">
                  <c:v>7.2999999999999995E-2</c:v>
                </c:pt>
                <c:pt idx="3">
                  <c:v>6.3E-2</c:v>
                </c:pt>
                <c:pt idx="4">
                  <c:v>7.0999999999999994E-2</c:v>
                </c:pt>
                <c:pt idx="5">
                  <c:v>1.9E-2</c:v>
                </c:pt>
                <c:pt idx="6">
                  <c:v>1.7999999999999999E-2</c:v>
                </c:pt>
                <c:pt idx="7">
                  <c:v>1.2E-2</c:v>
                </c:pt>
                <c:pt idx="8">
                  <c:v>2.1999999999999999E-2</c:v>
                </c:pt>
                <c:pt idx="9">
                  <c:v>1.2999999999999999E-2</c:v>
                </c:pt>
                <c:pt idx="10">
                  <c:v>1.4E-2</c:v>
                </c:pt>
                <c:pt idx="11">
                  <c:v>1.2999999999999999E-2</c:v>
                </c:pt>
              </c:numCache>
            </c:numRef>
          </c:val>
          <c:extLst>
            <c:ext xmlns:c16="http://schemas.microsoft.com/office/drawing/2014/chart" uri="{C3380CC4-5D6E-409C-BE32-E72D297353CC}">
              <c16:uniqueId val="{00000002-3129-4B81-97F1-95862643FF72}"/>
            </c:ext>
          </c:extLst>
        </c:ser>
        <c:ser>
          <c:idx val="3"/>
          <c:order val="3"/>
          <c:tx>
            <c:strRef>
              <c:f>Sheet1!$F$56</c:f>
              <c:strCache>
                <c:ptCount val="1"/>
                <c:pt idx="0">
                  <c:v>Deloc nu-l cunosc</c:v>
                </c:pt>
              </c:strCache>
            </c:strRef>
          </c:tx>
          <c:spPr>
            <a:solidFill>
              <a:schemeClr val="accent2">
                <a:lumMod val="60000"/>
                <a:lumOff val="40000"/>
              </a:schemeClr>
            </a:solidFill>
            <a:ln>
              <a:noFill/>
            </a:ln>
            <a:effectLst/>
          </c:spPr>
          <c:invertIfNegative val="0"/>
          <c:cat>
            <c:strRef>
              <c:f>Sheet1!$B$57:$B$68</c:f>
              <c:strCache>
                <c:ptCount val="12"/>
                <c:pt idx="0">
                  <c:v>CHIRONDA Victor </c:v>
                </c:pt>
                <c:pt idx="1">
                  <c:v>DIACOV Ivan</c:v>
                </c:pt>
                <c:pt idx="2">
                  <c:v>KLIMENCO Valerii</c:v>
                </c:pt>
                <c:pt idx="3">
                  <c:v>CODREANU Ruslan</c:v>
                </c:pt>
                <c:pt idx="4">
                  <c:v>CEBAN Ion (PSRM)</c:v>
                </c:pt>
                <c:pt idx="5">
                  <c:v>PAVEL Filip</c:v>
                </c:pt>
                <c:pt idx="6">
                  <c:v>NĂSTASE Andrei</c:v>
                </c:pt>
                <c:pt idx="7">
                  <c:v>CHIRTOACĂ Dorin</c:v>
                </c:pt>
                <c:pt idx="8">
                  <c:v>VORONIN Vladimir</c:v>
                </c:pt>
                <c:pt idx="9">
                  <c:v>DODON Igor</c:v>
                </c:pt>
                <c:pt idx="10">
                  <c:v>PLAHOTNIUC Vlad</c:v>
                </c:pt>
                <c:pt idx="11">
                  <c:v>SANDU Maia</c:v>
                </c:pt>
              </c:strCache>
            </c:strRef>
          </c:cat>
          <c:val>
            <c:numRef>
              <c:f>Sheet1!$F$57:$F$68</c:f>
              <c:numCache>
                <c:formatCode>0.0%</c:formatCode>
                <c:ptCount val="12"/>
                <c:pt idx="0">
                  <c:v>0.71399999999999997</c:v>
                </c:pt>
                <c:pt idx="1">
                  <c:v>0.495</c:v>
                </c:pt>
                <c:pt idx="2">
                  <c:v>0.45800000000000002</c:v>
                </c:pt>
                <c:pt idx="3">
                  <c:v>0.26900000000000002</c:v>
                </c:pt>
                <c:pt idx="4">
                  <c:v>0.16300000000000001</c:v>
                </c:pt>
                <c:pt idx="5">
                  <c:v>6.8000000000000005E-2</c:v>
                </c:pt>
                <c:pt idx="6">
                  <c:v>4.3999999999999997E-2</c:v>
                </c:pt>
                <c:pt idx="7">
                  <c:v>4.2999999999999997E-2</c:v>
                </c:pt>
                <c:pt idx="8">
                  <c:v>2.9000000000000001E-2</c:v>
                </c:pt>
                <c:pt idx="9">
                  <c:v>0.03</c:v>
                </c:pt>
                <c:pt idx="10">
                  <c:v>2.5000000000000001E-2</c:v>
                </c:pt>
                <c:pt idx="11">
                  <c:v>0.02</c:v>
                </c:pt>
              </c:numCache>
            </c:numRef>
          </c:val>
          <c:extLst>
            <c:ext xmlns:c16="http://schemas.microsoft.com/office/drawing/2014/chart" uri="{C3380CC4-5D6E-409C-BE32-E72D297353CC}">
              <c16:uniqueId val="{00000003-3129-4B81-97F1-95862643FF72}"/>
            </c:ext>
          </c:extLst>
        </c:ser>
        <c:ser>
          <c:idx val="4"/>
          <c:order val="4"/>
          <c:tx>
            <c:strRef>
              <c:f>Sheet1!$G$56</c:f>
              <c:strCache>
                <c:ptCount val="1"/>
                <c:pt idx="0">
                  <c:v>Greu de răspuns</c:v>
                </c:pt>
              </c:strCache>
            </c:strRef>
          </c:tx>
          <c:spPr>
            <a:solidFill>
              <a:schemeClr val="bg2">
                <a:lumMod val="75000"/>
              </a:schemeClr>
            </a:solidFill>
            <a:ln>
              <a:noFill/>
            </a:ln>
            <a:effectLst/>
          </c:spPr>
          <c:invertIfNegative val="0"/>
          <c:cat>
            <c:strRef>
              <c:f>Sheet1!$B$57:$B$68</c:f>
              <c:strCache>
                <c:ptCount val="12"/>
                <c:pt idx="0">
                  <c:v>CHIRONDA Victor </c:v>
                </c:pt>
                <c:pt idx="1">
                  <c:v>DIACOV Ivan</c:v>
                </c:pt>
                <c:pt idx="2">
                  <c:v>KLIMENCO Valerii</c:v>
                </c:pt>
                <c:pt idx="3">
                  <c:v>CODREANU Ruslan</c:v>
                </c:pt>
                <c:pt idx="4">
                  <c:v>CEBAN Ion (PSRM)</c:v>
                </c:pt>
                <c:pt idx="5">
                  <c:v>PAVEL Filip</c:v>
                </c:pt>
                <c:pt idx="6">
                  <c:v>NĂSTASE Andrei</c:v>
                </c:pt>
                <c:pt idx="7">
                  <c:v>CHIRTOACĂ Dorin</c:v>
                </c:pt>
                <c:pt idx="8">
                  <c:v>VORONIN Vladimir</c:v>
                </c:pt>
                <c:pt idx="9">
                  <c:v>DODON Igor</c:v>
                </c:pt>
                <c:pt idx="10">
                  <c:v>PLAHOTNIUC Vlad</c:v>
                </c:pt>
                <c:pt idx="11">
                  <c:v>SANDU Maia</c:v>
                </c:pt>
              </c:strCache>
            </c:strRef>
          </c:cat>
          <c:val>
            <c:numRef>
              <c:f>Sheet1!$G$57:$G$68</c:f>
              <c:numCache>
                <c:formatCode>0.0%</c:formatCode>
                <c:ptCount val="12"/>
                <c:pt idx="0">
                  <c:v>2.7E-2</c:v>
                </c:pt>
                <c:pt idx="1">
                  <c:v>1.9E-2</c:v>
                </c:pt>
                <c:pt idx="2">
                  <c:v>4.7E-2</c:v>
                </c:pt>
                <c:pt idx="3">
                  <c:v>2.1999999999999999E-2</c:v>
                </c:pt>
                <c:pt idx="4">
                  <c:v>1.7000000000000001E-2</c:v>
                </c:pt>
                <c:pt idx="5">
                  <c:v>1.4E-2</c:v>
                </c:pt>
                <c:pt idx="6">
                  <c:v>1.0999999999999999E-2</c:v>
                </c:pt>
                <c:pt idx="7">
                  <c:v>3.0000000000000001E-3</c:v>
                </c:pt>
                <c:pt idx="8">
                  <c:v>3.0000000000000001E-3</c:v>
                </c:pt>
                <c:pt idx="9">
                  <c:v>2E-3</c:v>
                </c:pt>
                <c:pt idx="10">
                  <c:v>4.0000000000000001E-3</c:v>
                </c:pt>
                <c:pt idx="11">
                  <c:v>4.0000000000000001E-3</c:v>
                </c:pt>
              </c:numCache>
            </c:numRef>
          </c:val>
          <c:extLst>
            <c:ext xmlns:c16="http://schemas.microsoft.com/office/drawing/2014/chart" uri="{C3380CC4-5D6E-409C-BE32-E72D297353CC}">
              <c16:uniqueId val="{00000004-3129-4B81-97F1-95862643FF72}"/>
            </c:ext>
          </c:extLst>
        </c:ser>
        <c:dLbls>
          <c:showLegendKey val="0"/>
          <c:showVal val="0"/>
          <c:showCatName val="0"/>
          <c:showSerName val="0"/>
          <c:showPercent val="0"/>
          <c:showBubbleSize val="0"/>
        </c:dLbls>
        <c:gapWidth val="53"/>
        <c:overlap val="100"/>
        <c:axId val="713379919"/>
        <c:axId val="713380335"/>
      </c:barChart>
      <c:catAx>
        <c:axId val="7133799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ru-RU"/>
          </a:p>
        </c:txPr>
        <c:crossAx val="713380335"/>
        <c:crosses val="autoZero"/>
        <c:auto val="1"/>
        <c:lblAlgn val="ctr"/>
        <c:lblOffset val="100"/>
        <c:noMultiLvlLbl val="0"/>
      </c:catAx>
      <c:valAx>
        <c:axId val="71338033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ru-RU"/>
          </a:p>
        </c:txPr>
        <c:crossAx val="71337991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ru-RU"/>
        </a:p>
      </c:txPr>
    </c:legend>
    <c:plotVisOnly val="1"/>
    <c:dispBlanksAs val="gap"/>
    <c:showDLblsOverMax val="0"/>
  </c:chart>
  <c:spPr>
    <a:noFill/>
    <a:ln>
      <a:noFill/>
    </a:ln>
    <a:effectLst/>
  </c:spPr>
  <c:txPr>
    <a:bodyPr/>
    <a:lstStyle/>
    <a:p>
      <a:pPr>
        <a:defRPr sz="1050">
          <a:solidFill>
            <a:sysClr val="windowText" lastClr="000000"/>
          </a:solidFill>
        </a:defRPr>
      </a:pPr>
      <a:endParaRPr lang="ru-RU"/>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Sheet1!$C$77</c:f>
              <c:strCache>
                <c:ptCount val="1"/>
                <c:pt idx="0">
                  <c:v>Cu siguranţă aş vota pentru el</c:v>
                </c:pt>
              </c:strCache>
            </c:strRef>
          </c:tx>
          <c:spPr>
            <a:solidFill>
              <a:srgbClr val="70AD47"/>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9FA5-423A-9F08-F4C317A986B2}"/>
                </c:ext>
              </c:extLst>
            </c:dLbl>
            <c:dLbl>
              <c:idx val="1"/>
              <c:delete val="1"/>
              <c:extLst>
                <c:ext xmlns:c15="http://schemas.microsoft.com/office/drawing/2012/chart" uri="{CE6537A1-D6FC-4f65-9D91-7224C49458BB}"/>
                <c:ext xmlns:c16="http://schemas.microsoft.com/office/drawing/2014/chart" uri="{C3380CC4-5D6E-409C-BE32-E72D297353CC}">
                  <c16:uniqueId val="{00000001-9FA5-423A-9F08-F4C317A986B2}"/>
                </c:ext>
              </c:extLst>
            </c:dLbl>
            <c:dLbl>
              <c:idx val="2"/>
              <c:delete val="1"/>
              <c:extLst>
                <c:ext xmlns:c15="http://schemas.microsoft.com/office/drawing/2012/chart" uri="{CE6537A1-D6FC-4f65-9D91-7224C49458BB}"/>
                <c:ext xmlns:c16="http://schemas.microsoft.com/office/drawing/2014/chart" uri="{C3380CC4-5D6E-409C-BE32-E72D297353CC}">
                  <c16:uniqueId val="{00000002-9FA5-423A-9F08-F4C317A986B2}"/>
                </c:ext>
              </c:extLst>
            </c:dLbl>
            <c:dLbl>
              <c:idx val="3"/>
              <c:delete val="1"/>
              <c:extLst>
                <c:ext xmlns:c15="http://schemas.microsoft.com/office/drawing/2012/chart" uri="{CE6537A1-D6FC-4f65-9D91-7224C49458BB}"/>
                <c:ext xmlns:c16="http://schemas.microsoft.com/office/drawing/2014/chart" uri="{C3380CC4-5D6E-409C-BE32-E72D297353CC}">
                  <c16:uniqueId val="{00000003-9FA5-423A-9F08-F4C317A986B2}"/>
                </c:ext>
              </c:extLst>
            </c:dLbl>
            <c:dLbl>
              <c:idx val="4"/>
              <c:delete val="1"/>
              <c:extLst>
                <c:ext xmlns:c15="http://schemas.microsoft.com/office/drawing/2012/chart" uri="{CE6537A1-D6FC-4f65-9D91-7224C49458BB}"/>
                <c:ext xmlns:c16="http://schemas.microsoft.com/office/drawing/2014/chart" uri="{C3380CC4-5D6E-409C-BE32-E72D297353CC}">
                  <c16:uniqueId val="{00000004-9FA5-423A-9F08-F4C317A986B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Sheet1!$B$78:$B$88</c:f>
              <c:strCache>
                <c:ptCount val="11"/>
                <c:pt idx="0">
                  <c:v>Victor CHIRONDA </c:v>
                </c:pt>
                <c:pt idx="1">
                  <c:v>Teodor CÂRNAȚ </c:v>
                </c:pt>
                <c:pt idx="2">
                  <c:v>Valerii KLIMENKO</c:v>
                </c:pt>
                <c:pt idx="3">
                  <c:v>Gheorghe COSTANDACHE </c:v>
                </c:pt>
                <c:pt idx="4">
                  <c:v>Vitalie MARINUȚĂ </c:v>
                </c:pt>
                <c:pt idx="5">
                  <c:v>Ivan DIACOV</c:v>
                </c:pt>
                <c:pt idx="6">
                  <c:v>Valeriu MUNTEANU</c:v>
                </c:pt>
                <c:pt idx="7">
                  <c:v>Ruslan CODREANU </c:v>
                </c:pt>
                <c:pt idx="8">
                  <c:v>Dorin CHIRTOACĂ </c:v>
                </c:pt>
                <c:pt idx="9">
                  <c:v>Ion CEBAN </c:v>
                </c:pt>
                <c:pt idx="10">
                  <c:v>Andrei NĂSTASE </c:v>
                </c:pt>
              </c:strCache>
            </c:strRef>
          </c:cat>
          <c:val>
            <c:numRef>
              <c:f>Sheet1!$C$78:$C$88</c:f>
              <c:numCache>
                <c:formatCode>0.0%</c:formatCode>
                <c:ptCount val="11"/>
                <c:pt idx="0">
                  <c:v>1.0999999999999999E-2</c:v>
                </c:pt>
                <c:pt idx="1">
                  <c:v>7.0000000000000001E-3</c:v>
                </c:pt>
                <c:pt idx="2">
                  <c:v>3.0000000000000001E-3</c:v>
                </c:pt>
                <c:pt idx="3">
                  <c:v>4.0000000000000001E-3</c:v>
                </c:pt>
                <c:pt idx="4">
                  <c:v>1.4E-2</c:v>
                </c:pt>
                <c:pt idx="5">
                  <c:v>2.3E-2</c:v>
                </c:pt>
                <c:pt idx="6">
                  <c:v>2.1000000000000001E-2</c:v>
                </c:pt>
                <c:pt idx="7">
                  <c:v>3.1E-2</c:v>
                </c:pt>
                <c:pt idx="8">
                  <c:v>7.0000000000000007E-2</c:v>
                </c:pt>
                <c:pt idx="9">
                  <c:v>0.13100000000000001</c:v>
                </c:pt>
                <c:pt idx="10">
                  <c:v>0.14299999999999999</c:v>
                </c:pt>
              </c:numCache>
            </c:numRef>
          </c:val>
          <c:extLst>
            <c:ext xmlns:c16="http://schemas.microsoft.com/office/drawing/2014/chart" uri="{C3380CC4-5D6E-409C-BE32-E72D297353CC}">
              <c16:uniqueId val="{00000005-9FA5-423A-9F08-F4C317A986B2}"/>
            </c:ext>
          </c:extLst>
        </c:ser>
        <c:ser>
          <c:idx val="1"/>
          <c:order val="1"/>
          <c:tx>
            <c:strRef>
              <c:f>Sheet1!$D$77</c:f>
              <c:strCache>
                <c:ptCount val="1"/>
                <c:pt idx="0">
                  <c:v>Probabil aş vota </c:v>
                </c:pt>
              </c:strCache>
            </c:strRef>
          </c:tx>
          <c:spPr>
            <a:solidFill>
              <a:srgbClr val="5B9BD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9FA5-423A-9F08-F4C317A986B2}"/>
                </c:ext>
              </c:extLst>
            </c:dLbl>
            <c:dLbl>
              <c:idx val="1"/>
              <c:delete val="1"/>
              <c:extLst>
                <c:ext xmlns:c15="http://schemas.microsoft.com/office/drawing/2012/chart" uri="{CE6537A1-D6FC-4f65-9D91-7224C49458BB}"/>
                <c:ext xmlns:c16="http://schemas.microsoft.com/office/drawing/2014/chart" uri="{C3380CC4-5D6E-409C-BE32-E72D297353CC}">
                  <c16:uniqueId val="{00000007-9FA5-423A-9F08-F4C317A986B2}"/>
                </c:ext>
              </c:extLst>
            </c:dLbl>
            <c:dLbl>
              <c:idx val="2"/>
              <c:delete val="1"/>
              <c:extLst>
                <c:ext xmlns:c15="http://schemas.microsoft.com/office/drawing/2012/chart" uri="{CE6537A1-D6FC-4f65-9D91-7224C49458BB}"/>
                <c:ext xmlns:c16="http://schemas.microsoft.com/office/drawing/2014/chart" uri="{C3380CC4-5D6E-409C-BE32-E72D297353CC}">
                  <c16:uniqueId val="{00000008-9FA5-423A-9F08-F4C317A986B2}"/>
                </c:ext>
              </c:extLst>
            </c:dLbl>
            <c:dLbl>
              <c:idx val="3"/>
              <c:delete val="1"/>
              <c:extLst>
                <c:ext xmlns:c15="http://schemas.microsoft.com/office/drawing/2012/chart" uri="{CE6537A1-D6FC-4f65-9D91-7224C49458BB}"/>
                <c:ext xmlns:c16="http://schemas.microsoft.com/office/drawing/2014/chart" uri="{C3380CC4-5D6E-409C-BE32-E72D297353CC}">
                  <c16:uniqueId val="{00000009-9FA5-423A-9F08-F4C317A986B2}"/>
                </c:ext>
              </c:extLst>
            </c:dLbl>
            <c:dLbl>
              <c:idx val="4"/>
              <c:delete val="1"/>
              <c:extLst>
                <c:ext xmlns:c15="http://schemas.microsoft.com/office/drawing/2012/chart" uri="{CE6537A1-D6FC-4f65-9D91-7224C49458BB}"/>
                <c:ext xmlns:c16="http://schemas.microsoft.com/office/drawing/2014/chart" uri="{C3380CC4-5D6E-409C-BE32-E72D297353CC}">
                  <c16:uniqueId val="{0000000A-9FA5-423A-9F08-F4C317A986B2}"/>
                </c:ext>
              </c:extLst>
            </c:dLbl>
            <c:dLbl>
              <c:idx val="5"/>
              <c:delete val="1"/>
              <c:extLst>
                <c:ext xmlns:c15="http://schemas.microsoft.com/office/drawing/2012/chart" uri="{CE6537A1-D6FC-4f65-9D91-7224C49458BB}"/>
                <c:ext xmlns:c16="http://schemas.microsoft.com/office/drawing/2014/chart" uri="{C3380CC4-5D6E-409C-BE32-E72D297353CC}">
                  <c16:uniqueId val="{0000000B-9FA5-423A-9F08-F4C317A986B2}"/>
                </c:ext>
              </c:extLst>
            </c:dLbl>
            <c:dLbl>
              <c:idx val="6"/>
              <c:layout>
                <c:manualLayout>
                  <c:x val="1.4512398839425546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9FA5-423A-9F08-F4C317A986B2}"/>
                </c:ext>
              </c:extLst>
            </c:dLbl>
            <c:dLbl>
              <c:idx val="7"/>
              <c:layout>
                <c:manualLayout>
                  <c:x val="8.1517176140655095E-3"/>
                  <c:y val="-5.8014337793037898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9FA5-423A-9F08-F4C317A986B2}"/>
                </c:ext>
              </c:extLst>
            </c:dLbl>
            <c:dLbl>
              <c:idx val="8"/>
              <c:layout>
                <c:manualLayout>
                  <c:x val="3.9955123740865383E-3"/>
                  <c:y val="-2.4555547574000196E-1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9FA5-423A-9F08-F4C317A986B2}"/>
                </c:ext>
              </c:extLst>
            </c:dLbl>
            <c:dLbl>
              <c:idx val="9"/>
              <c:layout>
                <c:manualLayout>
                  <c:x val="-8.4962506112951971E-3"/>
                  <c:y val="-2.6788179536488561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9FA5-423A-9F08-F4C317A986B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Sheet1!$B$78:$B$88</c:f>
              <c:strCache>
                <c:ptCount val="11"/>
                <c:pt idx="0">
                  <c:v>Victor CHIRONDA </c:v>
                </c:pt>
                <c:pt idx="1">
                  <c:v>Teodor CÂRNAȚ </c:v>
                </c:pt>
                <c:pt idx="2">
                  <c:v>Valerii KLIMENKO</c:v>
                </c:pt>
                <c:pt idx="3">
                  <c:v>Gheorghe COSTANDACHE </c:v>
                </c:pt>
                <c:pt idx="4">
                  <c:v>Vitalie MARINUȚĂ </c:v>
                </c:pt>
                <c:pt idx="5">
                  <c:v>Ivan DIACOV</c:v>
                </c:pt>
                <c:pt idx="6">
                  <c:v>Valeriu MUNTEANU</c:v>
                </c:pt>
                <c:pt idx="7">
                  <c:v>Ruslan CODREANU </c:v>
                </c:pt>
                <c:pt idx="8">
                  <c:v>Dorin CHIRTOACĂ </c:v>
                </c:pt>
                <c:pt idx="9">
                  <c:v>Ion CEBAN </c:v>
                </c:pt>
                <c:pt idx="10">
                  <c:v>Andrei NĂSTASE </c:v>
                </c:pt>
              </c:strCache>
            </c:strRef>
          </c:cat>
          <c:val>
            <c:numRef>
              <c:f>Sheet1!$D$78:$D$88</c:f>
              <c:numCache>
                <c:formatCode>0.0%</c:formatCode>
                <c:ptCount val="11"/>
                <c:pt idx="0">
                  <c:v>1.4999999999999999E-2</c:v>
                </c:pt>
                <c:pt idx="1">
                  <c:v>2.5000000000000001E-2</c:v>
                </c:pt>
                <c:pt idx="2">
                  <c:v>3.4000000000000002E-2</c:v>
                </c:pt>
                <c:pt idx="3">
                  <c:v>3.4000000000000002E-2</c:v>
                </c:pt>
                <c:pt idx="4">
                  <c:v>3.9E-2</c:v>
                </c:pt>
                <c:pt idx="5">
                  <c:v>3.5000000000000003E-2</c:v>
                </c:pt>
                <c:pt idx="6">
                  <c:v>9.6000000000000002E-2</c:v>
                </c:pt>
                <c:pt idx="7">
                  <c:v>0.127</c:v>
                </c:pt>
                <c:pt idx="8">
                  <c:v>0.113</c:v>
                </c:pt>
                <c:pt idx="9">
                  <c:v>0.1</c:v>
                </c:pt>
                <c:pt idx="10">
                  <c:v>0.161</c:v>
                </c:pt>
              </c:numCache>
            </c:numRef>
          </c:val>
          <c:extLst>
            <c:ext xmlns:c16="http://schemas.microsoft.com/office/drawing/2014/chart" uri="{C3380CC4-5D6E-409C-BE32-E72D297353CC}">
              <c16:uniqueId val="{0000000F-9FA5-423A-9F08-F4C317A986B2}"/>
            </c:ext>
          </c:extLst>
        </c:ser>
        <c:ser>
          <c:idx val="2"/>
          <c:order val="2"/>
          <c:tx>
            <c:strRef>
              <c:f>Sheet1!$E$77</c:f>
              <c:strCache>
                <c:ptCount val="1"/>
                <c:pt idx="0">
                  <c:v>Puţin probabil aş vota pentru el/ea</c:v>
                </c:pt>
              </c:strCache>
            </c:strRef>
          </c:tx>
          <c:spPr>
            <a:solidFill>
              <a:srgbClr val="ED7D31">
                <a:lumMod val="20000"/>
                <a:lumOff val="8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Sheet1!$B$78:$B$88</c:f>
              <c:strCache>
                <c:ptCount val="11"/>
                <c:pt idx="0">
                  <c:v>Victor CHIRONDA </c:v>
                </c:pt>
                <c:pt idx="1">
                  <c:v>Teodor CÂRNAȚ </c:v>
                </c:pt>
                <c:pt idx="2">
                  <c:v>Valerii KLIMENKO</c:v>
                </c:pt>
                <c:pt idx="3">
                  <c:v>Gheorghe COSTANDACHE </c:v>
                </c:pt>
                <c:pt idx="4">
                  <c:v>Vitalie MARINUȚĂ </c:v>
                </c:pt>
                <c:pt idx="5">
                  <c:v>Ivan DIACOV</c:v>
                </c:pt>
                <c:pt idx="6">
                  <c:v>Valeriu MUNTEANU</c:v>
                </c:pt>
                <c:pt idx="7">
                  <c:v>Ruslan CODREANU </c:v>
                </c:pt>
                <c:pt idx="8">
                  <c:v>Dorin CHIRTOACĂ </c:v>
                </c:pt>
                <c:pt idx="9">
                  <c:v>Ion CEBAN </c:v>
                </c:pt>
                <c:pt idx="10">
                  <c:v>Andrei NĂSTASE </c:v>
                </c:pt>
              </c:strCache>
            </c:strRef>
          </c:cat>
          <c:val>
            <c:numRef>
              <c:f>Sheet1!$E$78:$E$88</c:f>
              <c:numCache>
                <c:formatCode>0.0%</c:formatCode>
                <c:ptCount val="11"/>
                <c:pt idx="0">
                  <c:v>7.5999999999999998E-2</c:v>
                </c:pt>
                <c:pt idx="1">
                  <c:v>0.11600000000000001</c:v>
                </c:pt>
                <c:pt idx="2">
                  <c:v>8.5999999999999993E-2</c:v>
                </c:pt>
                <c:pt idx="3">
                  <c:v>9.0999999999999998E-2</c:v>
                </c:pt>
                <c:pt idx="4">
                  <c:v>0.125</c:v>
                </c:pt>
                <c:pt idx="5">
                  <c:v>9.4E-2</c:v>
                </c:pt>
                <c:pt idx="6">
                  <c:v>0.14599999999999999</c:v>
                </c:pt>
                <c:pt idx="7">
                  <c:v>0.13200000000000001</c:v>
                </c:pt>
                <c:pt idx="8">
                  <c:v>0.153</c:v>
                </c:pt>
                <c:pt idx="9">
                  <c:v>0.13200000000000001</c:v>
                </c:pt>
                <c:pt idx="10">
                  <c:v>0.155</c:v>
                </c:pt>
              </c:numCache>
            </c:numRef>
          </c:val>
          <c:extLst>
            <c:ext xmlns:c16="http://schemas.microsoft.com/office/drawing/2014/chart" uri="{C3380CC4-5D6E-409C-BE32-E72D297353CC}">
              <c16:uniqueId val="{00000010-9FA5-423A-9F08-F4C317A986B2}"/>
            </c:ext>
          </c:extLst>
        </c:ser>
        <c:ser>
          <c:idx val="3"/>
          <c:order val="3"/>
          <c:tx>
            <c:strRef>
              <c:f>Sheet1!$F$77</c:f>
              <c:strCache>
                <c:ptCount val="1"/>
                <c:pt idx="0">
                  <c:v>Niciodată nu aş vota pentru el/ea</c:v>
                </c:pt>
              </c:strCache>
            </c:strRef>
          </c:tx>
          <c:spPr>
            <a:solidFill>
              <a:srgbClr val="ED7D31">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Sheet1!$B$78:$B$88</c:f>
              <c:strCache>
                <c:ptCount val="11"/>
                <c:pt idx="0">
                  <c:v>Victor CHIRONDA </c:v>
                </c:pt>
                <c:pt idx="1">
                  <c:v>Teodor CÂRNAȚ </c:v>
                </c:pt>
                <c:pt idx="2">
                  <c:v>Valerii KLIMENKO</c:v>
                </c:pt>
                <c:pt idx="3">
                  <c:v>Gheorghe COSTANDACHE </c:v>
                </c:pt>
                <c:pt idx="4">
                  <c:v>Vitalie MARINUȚĂ </c:v>
                </c:pt>
                <c:pt idx="5">
                  <c:v>Ivan DIACOV</c:v>
                </c:pt>
                <c:pt idx="6">
                  <c:v>Valeriu MUNTEANU</c:v>
                </c:pt>
                <c:pt idx="7">
                  <c:v>Ruslan CODREANU </c:v>
                </c:pt>
                <c:pt idx="8">
                  <c:v>Dorin CHIRTOACĂ </c:v>
                </c:pt>
                <c:pt idx="9">
                  <c:v>Ion CEBAN </c:v>
                </c:pt>
                <c:pt idx="10">
                  <c:v>Andrei NĂSTASE </c:v>
                </c:pt>
              </c:strCache>
            </c:strRef>
          </c:cat>
          <c:val>
            <c:numRef>
              <c:f>Sheet1!$F$78:$F$88</c:f>
              <c:numCache>
                <c:formatCode>0.0%</c:formatCode>
                <c:ptCount val="11"/>
                <c:pt idx="0">
                  <c:v>8.7999999999999995E-2</c:v>
                </c:pt>
                <c:pt idx="1">
                  <c:v>0.33400000000000002</c:v>
                </c:pt>
                <c:pt idx="2">
                  <c:v>0.217</c:v>
                </c:pt>
                <c:pt idx="3">
                  <c:v>0.29699999999999999</c:v>
                </c:pt>
                <c:pt idx="4">
                  <c:v>0.318</c:v>
                </c:pt>
                <c:pt idx="5">
                  <c:v>0.20799999999999999</c:v>
                </c:pt>
                <c:pt idx="6">
                  <c:v>0.41099999999999998</c:v>
                </c:pt>
                <c:pt idx="7">
                  <c:v>0.254</c:v>
                </c:pt>
                <c:pt idx="8">
                  <c:v>0.42299999999999999</c:v>
                </c:pt>
                <c:pt idx="9">
                  <c:v>0.29099999999999998</c:v>
                </c:pt>
                <c:pt idx="10">
                  <c:v>0.25800000000000001</c:v>
                </c:pt>
              </c:numCache>
            </c:numRef>
          </c:val>
          <c:extLst>
            <c:ext xmlns:c16="http://schemas.microsoft.com/office/drawing/2014/chart" uri="{C3380CC4-5D6E-409C-BE32-E72D297353CC}">
              <c16:uniqueId val="{00000011-9FA5-423A-9F08-F4C317A986B2}"/>
            </c:ext>
          </c:extLst>
        </c:ser>
        <c:ser>
          <c:idx val="4"/>
          <c:order val="4"/>
          <c:tx>
            <c:strRef>
              <c:f>Sheet1!$G$77</c:f>
              <c:strCache>
                <c:ptCount val="1"/>
                <c:pt idx="0">
                  <c:v>Nu-l cunosc</c:v>
                </c:pt>
              </c:strCache>
            </c:strRef>
          </c:tx>
          <c:spPr>
            <a:solidFill>
              <a:srgbClr val="7030A0"/>
            </a:solidFill>
            <a:ln>
              <a:noFill/>
            </a:ln>
            <a:effectLst/>
          </c:spPr>
          <c:invertIfNegative val="0"/>
          <c:cat>
            <c:strRef>
              <c:f>Sheet1!$B$78:$B$88</c:f>
              <c:strCache>
                <c:ptCount val="11"/>
                <c:pt idx="0">
                  <c:v>Victor CHIRONDA </c:v>
                </c:pt>
                <c:pt idx="1">
                  <c:v>Teodor CÂRNAȚ </c:v>
                </c:pt>
                <c:pt idx="2">
                  <c:v>Valerii KLIMENKO</c:v>
                </c:pt>
                <c:pt idx="3">
                  <c:v>Gheorghe COSTANDACHE </c:v>
                </c:pt>
                <c:pt idx="4">
                  <c:v>Vitalie MARINUȚĂ </c:v>
                </c:pt>
                <c:pt idx="5">
                  <c:v>Ivan DIACOV</c:v>
                </c:pt>
                <c:pt idx="6">
                  <c:v>Valeriu MUNTEANU</c:v>
                </c:pt>
                <c:pt idx="7">
                  <c:v>Ruslan CODREANU </c:v>
                </c:pt>
                <c:pt idx="8">
                  <c:v>Dorin CHIRTOACĂ </c:v>
                </c:pt>
                <c:pt idx="9">
                  <c:v>Ion CEBAN </c:v>
                </c:pt>
                <c:pt idx="10">
                  <c:v>Andrei NĂSTASE </c:v>
                </c:pt>
              </c:strCache>
            </c:strRef>
          </c:cat>
          <c:val>
            <c:numRef>
              <c:f>Sheet1!$G$78:$G$88</c:f>
              <c:numCache>
                <c:formatCode>0.0%</c:formatCode>
                <c:ptCount val="11"/>
                <c:pt idx="0">
                  <c:v>0.71399999999999997</c:v>
                </c:pt>
                <c:pt idx="1">
                  <c:v>0.38500000000000001</c:v>
                </c:pt>
                <c:pt idx="2">
                  <c:v>0.45800000000000002</c:v>
                </c:pt>
                <c:pt idx="3">
                  <c:v>0.44700000000000001</c:v>
                </c:pt>
                <c:pt idx="4">
                  <c:v>0.35899999999999999</c:v>
                </c:pt>
                <c:pt idx="5">
                  <c:v>0.495</c:v>
                </c:pt>
                <c:pt idx="6">
                  <c:v>0.15</c:v>
                </c:pt>
                <c:pt idx="7">
                  <c:v>0.26900000000000002</c:v>
                </c:pt>
                <c:pt idx="8">
                  <c:v>4.2999999999999997E-2</c:v>
                </c:pt>
                <c:pt idx="9">
                  <c:v>0.16300000000000001</c:v>
                </c:pt>
                <c:pt idx="10">
                  <c:v>4.3999999999999997E-2</c:v>
                </c:pt>
              </c:numCache>
            </c:numRef>
          </c:val>
          <c:extLst>
            <c:ext xmlns:c16="http://schemas.microsoft.com/office/drawing/2014/chart" uri="{C3380CC4-5D6E-409C-BE32-E72D297353CC}">
              <c16:uniqueId val="{00000012-9FA5-423A-9F08-F4C317A986B2}"/>
            </c:ext>
          </c:extLst>
        </c:ser>
        <c:ser>
          <c:idx val="5"/>
          <c:order val="5"/>
          <c:tx>
            <c:strRef>
              <c:f>Sheet1!$H$77</c:f>
              <c:strCache>
                <c:ptCount val="1"/>
                <c:pt idx="0">
                  <c:v>Greu de răspuns</c:v>
                </c:pt>
              </c:strCache>
            </c:strRef>
          </c:tx>
          <c:spPr>
            <a:solidFill>
              <a:srgbClr val="E7E6E6">
                <a:lumMod val="75000"/>
              </a:srgbClr>
            </a:solidFill>
            <a:ln>
              <a:noFill/>
            </a:ln>
            <a:effectLst/>
          </c:spPr>
          <c:invertIfNegative val="0"/>
          <c:cat>
            <c:strRef>
              <c:f>Sheet1!$B$78:$B$88</c:f>
              <c:strCache>
                <c:ptCount val="11"/>
                <c:pt idx="0">
                  <c:v>Victor CHIRONDA </c:v>
                </c:pt>
                <c:pt idx="1">
                  <c:v>Teodor CÂRNAȚ </c:v>
                </c:pt>
                <c:pt idx="2">
                  <c:v>Valerii KLIMENKO</c:v>
                </c:pt>
                <c:pt idx="3">
                  <c:v>Gheorghe COSTANDACHE </c:v>
                </c:pt>
                <c:pt idx="4">
                  <c:v>Vitalie MARINUȚĂ </c:v>
                </c:pt>
                <c:pt idx="5">
                  <c:v>Ivan DIACOV</c:v>
                </c:pt>
                <c:pt idx="6">
                  <c:v>Valeriu MUNTEANU</c:v>
                </c:pt>
                <c:pt idx="7">
                  <c:v>Ruslan CODREANU </c:v>
                </c:pt>
                <c:pt idx="8">
                  <c:v>Dorin CHIRTOACĂ </c:v>
                </c:pt>
                <c:pt idx="9">
                  <c:v>Ion CEBAN </c:v>
                </c:pt>
                <c:pt idx="10">
                  <c:v>Andrei NĂSTASE </c:v>
                </c:pt>
              </c:strCache>
            </c:strRef>
          </c:cat>
          <c:val>
            <c:numRef>
              <c:f>Sheet1!$H$78:$H$88</c:f>
              <c:numCache>
                <c:formatCode>0.0%</c:formatCode>
                <c:ptCount val="11"/>
                <c:pt idx="0">
                  <c:v>9.6000000000000002E-2</c:v>
                </c:pt>
                <c:pt idx="1">
                  <c:v>0.13300000000000001</c:v>
                </c:pt>
                <c:pt idx="2">
                  <c:v>0.20300000000000001</c:v>
                </c:pt>
                <c:pt idx="3">
                  <c:v>0.127</c:v>
                </c:pt>
                <c:pt idx="4">
                  <c:v>0.14499999999999999</c:v>
                </c:pt>
                <c:pt idx="5">
                  <c:v>0.14499999999999999</c:v>
                </c:pt>
                <c:pt idx="6">
                  <c:v>0.17699999999999999</c:v>
                </c:pt>
                <c:pt idx="7">
                  <c:v>0.187</c:v>
                </c:pt>
                <c:pt idx="8">
                  <c:v>0.19800000000000001</c:v>
                </c:pt>
                <c:pt idx="9">
                  <c:v>0.182</c:v>
                </c:pt>
                <c:pt idx="10">
                  <c:v>0.24</c:v>
                </c:pt>
              </c:numCache>
            </c:numRef>
          </c:val>
          <c:extLst>
            <c:ext xmlns:c16="http://schemas.microsoft.com/office/drawing/2014/chart" uri="{C3380CC4-5D6E-409C-BE32-E72D297353CC}">
              <c16:uniqueId val="{00000013-9FA5-423A-9F08-F4C317A986B2}"/>
            </c:ext>
          </c:extLst>
        </c:ser>
        <c:dLbls>
          <c:showLegendKey val="0"/>
          <c:showVal val="0"/>
          <c:showCatName val="0"/>
          <c:showSerName val="0"/>
          <c:showPercent val="0"/>
          <c:showBubbleSize val="0"/>
        </c:dLbls>
        <c:gapWidth val="53"/>
        <c:overlap val="100"/>
        <c:axId val="713379919"/>
        <c:axId val="713380335"/>
      </c:barChart>
      <c:catAx>
        <c:axId val="7133799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crossAx val="713380335"/>
        <c:crosses val="autoZero"/>
        <c:auto val="1"/>
        <c:lblAlgn val="ctr"/>
        <c:lblOffset val="100"/>
        <c:noMultiLvlLbl val="0"/>
      </c:catAx>
      <c:valAx>
        <c:axId val="71338033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crossAx val="713379919"/>
        <c:crosses val="autoZero"/>
        <c:crossBetween val="between"/>
      </c:valAx>
      <c:spPr>
        <a:noFill/>
        <a:ln>
          <a:noFill/>
        </a:ln>
        <a:effectLst/>
      </c:spPr>
    </c:plotArea>
    <c:legend>
      <c:legendPos val="b"/>
      <c:layout>
        <c:manualLayout>
          <c:xMode val="edge"/>
          <c:yMode val="edge"/>
          <c:x val="8.333333333333335E-3"/>
          <c:y val="0.90389708951702596"/>
          <c:w val="0.94166666666666654"/>
          <c:h val="8.0030002761080854E-2"/>
        </c:manualLayout>
      </c:layout>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ru-RU"/>
        </a:p>
      </c:txPr>
    </c:legend>
    <c:plotVisOnly val="1"/>
    <c:dispBlanksAs val="gap"/>
    <c:showDLblsOverMax val="0"/>
  </c:chart>
  <c:spPr>
    <a:noFill/>
    <a:ln>
      <a:noFill/>
    </a:ln>
    <a:effectLst/>
  </c:spPr>
  <c:txPr>
    <a:bodyPr/>
    <a:lstStyle/>
    <a:p>
      <a:pPr>
        <a:defRPr>
          <a:solidFill>
            <a:sysClr val="windowText" lastClr="000000"/>
          </a:solidFill>
        </a:defRPr>
      </a:pPr>
      <a:endParaRPr lang="ru-RU"/>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35892388451444"/>
          <c:y val="0.14814814814814814"/>
          <c:w val="0.86608552055993004"/>
          <c:h val="0.59188247302420527"/>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Sheet1!$C$23:$H$23</c:f>
              <c:strCache>
                <c:ptCount val="6"/>
                <c:pt idx="0">
                  <c:v>Neapărat voi participa la alegeri </c:v>
                </c:pt>
                <c:pt idx="1">
                  <c:v>Voi participa, dacă nu mă va împiedica nimic </c:v>
                </c:pt>
                <c:pt idx="2">
                  <c:v>Mai degrabă voi participa</c:v>
                </c:pt>
                <c:pt idx="3">
                  <c:v>Mai degrabă nu voi participa</c:v>
                </c:pt>
                <c:pt idx="4">
                  <c:v>Sigur nu voi participa</c:v>
                </c:pt>
                <c:pt idx="5">
                  <c:v>Greu de răspuns</c:v>
                </c:pt>
              </c:strCache>
            </c:strRef>
          </c:cat>
          <c:val>
            <c:numRef>
              <c:f>Sheet1!$C$24:$H$24</c:f>
              <c:numCache>
                <c:formatCode>0.0%</c:formatCode>
                <c:ptCount val="6"/>
                <c:pt idx="0">
                  <c:v>0.54600000000000004</c:v>
                </c:pt>
                <c:pt idx="1">
                  <c:v>0.20499999999999999</c:v>
                </c:pt>
                <c:pt idx="2">
                  <c:v>7.4999999999999997E-2</c:v>
                </c:pt>
                <c:pt idx="3">
                  <c:v>6.3E-2</c:v>
                </c:pt>
                <c:pt idx="4">
                  <c:v>7.5999999999999998E-2</c:v>
                </c:pt>
                <c:pt idx="5">
                  <c:v>3.5000000000000003E-2</c:v>
                </c:pt>
              </c:numCache>
            </c:numRef>
          </c:val>
          <c:extLst>
            <c:ext xmlns:c16="http://schemas.microsoft.com/office/drawing/2014/chart" uri="{C3380CC4-5D6E-409C-BE32-E72D297353CC}">
              <c16:uniqueId val="{00000000-508B-4173-927B-7775AAC0A8EF}"/>
            </c:ext>
          </c:extLst>
        </c:ser>
        <c:dLbls>
          <c:showLegendKey val="0"/>
          <c:showVal val="0"/>
          <c:showCatName val="0"/>
          <c:showSerName val="0"/>
          <c:showPercent val="0"/>
          <c:showBubbleSize val="0"/>
        </c:dLbls>
        <c:gapWidth val="55"/>
        <c:overlap val="-27"/>
        <c:axId val="637102223"/>
        <c:axId val="517375711"/>
      </c:barChart>
      <c:catAx>
        <c:axId val="637102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ru-RU"/>
          </a:p>
        </c:txPr>
        <c:crossAx val="517375711"/>
        <c:crosses val="autoZero"/>
        <c:auto val="1"/>
        <c:lblAlgn val="ctr"/>
        <c:lblOffset val="100"/>
        <c:noMultiLvlLbl val="0"/>
      </c:catAx>
      <c:valAx>
        <c:axId val="51737571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ru-RU"/>
          </a:p>
        </c:txPr>
        <c:crossAx val="637102223"/>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ysClr val="windowText" lastClr="000000"/>
          </a:solidFill>
        </a:defRPr>
      </a:pPr>
      <a:endParaRPr lang="ru-RU"/>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Sheet1!$C$27</c:f>
              <c:strCache>
                <c:ptCount val="1"/>
                <c:pt idx="0">
                  <c:v>Neapărat voi participa la alegeri </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Sheet1!$A$28:$B$38</c:f>
              <c:multiLvlStrCache>
                <c:ptCount val="11"/>
                <c:lvl>
                  <c:pt idx="0">
                    <c:v>Superioare</c:v>
                  </c:pt>
                  <c:pt idx="1">
                    <c:v>Medii profesionale</c:v>
                  </c:pt>
                  <c:pt idx="2">
                    <c:v>Medii, incl. incomplete</c:v>
                  </c:pt>
                  <c:pt idx="3">
                    <c:v>Rusa</c:v>
                  </c:pt>
                  <c:pt idx="4">
                    <c:v>Romana</c:v>
                  </c:pt>
                  <c:pt idx="5">
                    <c:v>60+ ani</c:v>
                  </c:pt>
                  <c:pt idx="6">
                    <c:v>45-59 ani</c:v>
                  </c:pt>
                  <c:pt idx="7">
                    <c:v>30-44 ani</c:v>
                  </c:pt>
                  <c:pt idx="8">
                    <c:v>18-29 ani</c:v>
                  </c:pt>
                  <c:pt idx="9">
                    <c:v>Feminin</c:v>
                  </c:pt>
                  <c:pt idx="10">
                    <c:v>Masculin</c:v>
                  </c:pt>
                </c:lvl>
                <c:lvl>
                  <c:pt idx="0">
                    <c:v>Studii</c:v>
                  </c:pt>
                  <c:pt idx="3">
                    <c:v>Limba vorbită</c:v>
                  </c:pt>
                  <c:pt idx="5">
                    <c:v>Vârsta</c:v>
                  </c:pt>
                  <c:pt idx="9">
                    <c:v>Gen</c:v>
                  </c:pt>
                </c:lvl>
              </c:multiLvlStrCache>
            </c:multiLvlStrRef>
          </c:cat>
          <c:val>
            <c:numRef>
              <c:f>Sheet1!$C$28:$C$38</c:f>
              <c:numCache>
                <c:formatCode>0.0%</c:formatCode>
                <c:ptCount val="11"/>
                <c:pt idx="0">
                  <c:v>0.55800000000000005</c:v>
                </c:pt>
                <c:pt idx="1">
                  <c:v>0.51400000000000001</c:v>
                </c:pt>
                <c:pt idx="2">
                  <c:v>0.54500000000000004</c:v>
                </c:pt>
                <c:pt idx="3">
                  <c:v>0.48099999999999998</c:v>
                </c:pt>
                <c:pt idx="4">
                  <c:v>0.58499999999999996</c:v>
                </c:pt>
                <c:pt idx="5">
                  <c:v>0.754</c:v>
                </c:pt>
                <c:pt idx="6">
                  <c:v>0.61099999999999999</c:v>
                </c:pt>
                <c:pt idx="7">
                  <c:v>0.436</c:v>
                </c:pt>
                <c:pt idx="8">
                  <c:v>0.443</c:v>
                </c:pt>
                <c:pt idx="9">
                  <c:v>0.51200000000000001</c:v>
                </c:pt>
                <c:pt idx="10">
                  <c:v>0.58699999999999997</c:v>
                </c:pt>
              </c:numCache>
            </c:numRef>
          </c:val>
          <c:extLst>
            <c:ext xmlns:c16="http://schemas.microsoft.com/office/drawing/2014/chart" uri="{C3380CC4-5D6E-409C-BE32-E72D297353CC}">
              <c16:uniqueId val="{00000000-1679-4DF3-AAAE-4E711479C20A}"/>
            </c:ext>
          </c:extLst>
        </c:ser>
        <c:ser>
          <c:idx val="1"/>
          <c:order val="1"/>
          <c:tx>
            <c:strRef>
              <c:f>Sheet1!$D$27</c:f>
              <c:strCache>
                <c:ptCount val="1"/>
                <c:pt idx="0">
                  <c:v>Voi participa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Sheet1!$A$28:$B$38</c:f>
              <c:multiLvlStrCache>
                <c:ptCount val="11"/>
                <c:lvl>
                  <c:pt idx="0">
                    <c:v>Superioare</c:v>
                  </c:pt>
                  <c:pt idx="1">
                    <c:v>Medii profesionale</c:v>
                  </c:pt>
                  <c:pt idx="2">
                    <c:v>Medii, incl. incomplete</c:v>
                  </c:pt>
                  <c:pt idx="3">
                    <c:v>Rusa</c:v>
                  </c:pt>
                  <c:pt idx="4">
                    <c:v>Romana</c:v>
                  </c:pt>
                  <c:pt idx="5">
                    <c:v>60+ ani</c:v>
                  </c:pt>
                  <c:pt idx="6">
                    <c:v>45-59 ani</c:v>
                  </c:pt>
                  <c:pt idx="7">
                    <c:v>30-44 ani</c:v>
                  </c:pt>
                  <c:pt idx="8">
                    <c:v>18-29 ani</c:v>
                  </c:pt>
                  <c:pt idx="9">
                    <c:v>Feminin</c:v>
                  </c:pt>
                  <c:pt idx="10">
                    <c:v>Masculin</c:v>
                  </c:pt>
                </c:lvl>
                <c:lvl>
                  <c:pt idx="0">
                    <c:v>Studii</c:v>
                  </c:pt>
                  <c:pt idx="3">
                    <c:v>Limba vorbită</c:v>
                  </c:pt>
                  <c:pt idx="5">
                    <c:v>Vârsta</c:v>
                  </c:pt>
                  <c:pt idx="9">
                    <c:v>Gen</c:v>
                  </c:pt>
                </c:lvl>
              </c:multiLvlStrCache>
            </c:multiLvlStrRef>
          </c:cat>
          <c:val>
            <c:numRef>
              <c:f>Sheet1!$D$28:$D$38</c:f>
              <c:numCache>
                <c:formatCode>0.0%</c:formatCode>
                <c:ptCount val="11"/>
                <c:pt idx="0">
                  <c:v>0.2</c:v>
                </c:pt>
                <c:pt idx="1">
                  <c:v>0.254</c:v>
                </c:pt>
                <c:pt idx="2">
                  <c:v>0.184</c:v>
                </c:pt>
                <c:pt idx="3">
                  <c:v>0.16700000000000001</c:v>
                </c:pt>
                <c:pt idx="4">
                  <c:v>0.218</c:v>
                </c:pt>
                <c:pt idx="5">
                  <c:v>0.124</c:v>
                </c:pt>
                <c:pt idx="6">
                  <c:v>0.158</c:v>
                </c:pt>
                <c:pt idx="7">
                  <c:v>0.28399999999999997</c:v>
                </c:pt>
                <c:pt idx="8">
                  <c:v>0.20499999999999999</c:v>
                </c:pt>
                <c:pt idx="9">
                  <c:v>0.218</c:v>
                </c:pt>
                <c:pt idx="10">
                  <c:v>0.19</c:v>
                </c:pt>
              </c:numCache>
            </c:numRef>
          </c:val>
          <c:extLst>
            <c:ext xmlns:c16="http://schemas.microsoft.com/office/drawing/2014/chart" uri="{C3380CC4-5D6E-409C-BE32-E72D297353CC}">
              <c16:uniqueId val="{00000001-1679-4DF3-AAAE-4E711479C20A}"/>
            </c:ext>
          </c:extLst>
        </c:ser>
        <c:dLbls>
          <c:showLegendKey val="0"/>
          <c:showVal val="0"/>
          <c:showCatName val="0"/>
          <c:showSerName val="0"/>
          <c:showPercent val="0"/>
          <c:showBubbleSize val="0"/>
        </c:dLbls>
        <c:gapWidth val="60"/>
        <c:overlap val="100"/>
        <c:axId val="716413583"/>
        <c:axId val="716414415"/>
      </c:barChart>
      <c:catAx>
        <c:axId val="7164135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crossAx val="716414415"/>
        <c:crosses val="autoZero"/>
        <c:auto val="1"/>
        <c:lblAlgn val="ctr"/>
        <c:lblOffset val="100"/>
        <c:noMultiLvlLbl val="0"/>
      </c:catAx>
      <c:valAx>
        <c:axId val="71641441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crossAx val="716413583"/>
        <c:crosses val="autoZero"/>
        <c:crossBetween val="between"/>
      </c:valAx>
      <c:spPr>
        <a:noFill/>
        <a:ln>
          <a:noFill/>
        </a:ln>
        <a:effectLst/>
      </c:spPr>
    </c:plotArea>
    <c:legend>
      <c:legendPos val="b"/>
      <c:layout>
        <c:manualLayout>
          <c:xMode val="edge"/>
          <c:yMode val="edge"/>
          <c:x val="0.26333878076561179"/>
          <c:y val="0.94356427191856651"/>
          <c:w val="0.71231614916060015"/>
          <c:h val="4.5621757538433769E-2"/>
        </c:manualLayout>
      </c:layout>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ru-RU"/>
        </a:p>
      </c:txPr>
    </c:legend>
    <c:plotVisOnly val="1"/>
    <c:dispBlanksAs val="gap"/>
    <c:showDLblsOverMax val="0"/>
  </c:chart>
  <c:spPr>
    <a:noFill/>
    <a:ln>
      <a:noFill/>
    </a:ln>
    <a:effectLst/>
  </c:spPr>
  <c:txPr>
    <a:bodyPr/>
    <a:lstStyle/>
    <a:p>
      <a:pPr>
        <a:defRPr>
          <a:solidFill>
            <a:sysClr val="windowText" lastClr="000000"/>
          </a:solidFill>
        </a:defRPr>
      </a:pPr>
      <a:endParaRPr lang="ru-RU"/>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solidFill>
                <a:schemeClr val="accent1"/>
              </a:solidFill>
            </a:ln>
            <a:effectLst/>
          </c:spPr>
          <c:invertIfNegative val="0"/>
          <c:dPt>
            <c:idx val="0"/>
            <c:invertIfNegative val="0"/>
            <c:bubble3D val="0"/>
            <c:spPr>
              <a:solidFill>
                <a:schemeClr val="accent2">
                  <a:lumMod val="75000"/>
                </a:schemeClr>
              </a:solidFill>
              <a:ln>
                <a:solidFill>
                  <a:schemeClr val="accent1"/>
                </a:solidFill>
              </a:ln>
              <a:effectLst/>
            </c:spPr>
            <c:extLst>
              <c:ext xmlns:c16="http://schemas.microsoft.com/office/drawing/2014/chart" uri="{C3380CC4-5D6E-409C-BE32-E72D297353CC}">
                <c16:uniqueId val="{00000001-F86D-4450-8B08-E7B274501FB3}"/>
              </c:ext>
            </c:extLst>
          </c:dPt>
          <c:dPt>
            <c:idx val="1"/>
            <c:invertIfNegative val="0"/>
            <c:bubble3D val="0"/>
            <c:spPr>
              <a:solidFill>
                <a:schemeClr val="accent6">
                  <a:lumMod val="75000"/>
                </a:schemeClr>
              </a:solidFill>
              <a:ln>
                <a:solidFill>
                  <a:schemeClr val="accent1"/>
                </a:solidFill>
              </a:ln>
              <a:effectLst/>
            </c:spPr>
            <c:extLst>
              <c:ext xmlns:c16="http://schemas.microsoft.com/office/drawing/2014/chart" uri="{C3380CC4-5D6E-409C-BE32-E72D297353CC}">
                <c16:uniqueId val="{00000003-F86D-4450-8B08-E7B274501FB3}"/>
              </c:ext>
            </c:extLst>
          </c:dPt>
          <c:dPt>
            <c:idx val="2"/>
            <c:invertIfNegative val="0"/>
            <c:bubble3D val="0"/>
            <c:spPr>
              <a:solidFill>
                <a:schemeClr val="bg2">
                  <a:lumMod val="25000"/>
                </a:schemeClr>
              </a:solidFill>
              <a:ln>
                <a:solidFill>
                  <a:schemeClr val="accent1"/>
                </a:solidFill>
              </a:ln>
              <a:effectLst/>
            </c:spPr>
            <c:extLst>
              <c:ext xmlns:c16="http://schemas.microsoft.com/office/drawing/2014/chart" uri="{C3380CC4-5D6E-409C-BE32-E72D297353CC}">
                <c16:uniqueId val="{00000005-F86D-4450-8B08-E7B274501FB3}"/>
              </c:ext>
            </c:extLst>
          </c:dPt>
          <c:dPt>
            <c:idx val="12"/>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7-F86D-4450-8B08-E7B274501FB3}"/>
              </c:ext>
            </c:extLst>
          </c:dPt>
          <c:dPt>
            <c:idx val="13"/>
            <c:invertIfNegative val="0"/>
            <c:bubble3D val="0"/>
            <c:spPr>
              <a:solidFill>
                <a:srgbClr val="FF0000"/>
              </a:solidFill>
              <a:ln>
                <a:solidFill>
                  <a:schemeClr val="accent1"/>
                </a:solidFill>
              </a:ln>
              <a:effectLst/>
            </c:spPr>
            <c:extLst>
              <c:ext xmlns:c16="http://schemas.microsoft.com/office/drawing/2014/chart" uri="{C3380CC4-5D6E-409C-BE32-E72D297353CC}">
                <c16:uniqueId val="{00000009-F86D-4450-8B08-E7B274501FB3}"/>
              </c:ext>
            </c:extLst>
          </c:dPt>
          <c:dPt>
            <c:idx val="14"/>
            <c:invertIfNegative val="0"/>
            <c:bubble3D val="0"/>
            <c:spPr>
              <a:pattFill prst="lgCheck">
                <a:fgClr>
                  <a:srgbClr val="990000"/>
                </a:fgClr>
                <a:bgClr>
                  <a:schemeClr val="accent4">
                    <a:lumMod val="60000"/>
                    <a:lumOff val="40000"/>
                  </a:schemeClr>
                </a:bgClr>
              </a:pattFill>
              <a:ln>
                <a:solidFill>
                  <a:schemeClr val="accent1"/>
                </a:solidFill>
              </a:ln>
              <a:effectLst/>
            </c:spPr>
            <c:extLst>
              <c:ext xmlns:c16="http://schemas.microsoft.com/office/drawing/2014/chart" uri="{C3380CC4-5D6E-409C-BE32-E72D297353CC}">
                <c16:uniqueId val="{0000000B-F86D-4450-8B08-E7B274501FB3}"/>
              </c:ext>
            </c:extLst>
          </c:dPt>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Sheet1!$C$129:$C$143</c:f>
              <c:strCache>
                <c:ptCount val="15"/>
                <c:pt idx="0">
                  <c:v>Voi vota, ştiu cu cine, dar nu doresc să vă spun  </c:v>
                </c:pt>
                <c:pt idx="1">
                  <c:v>Voi vota, dar nu sunt hotărât, pentru cine  </c:v>
                </c:pt>
                <c:pt idx="2">
                  <c:v>Nu voi participa la alegeri </c:v>
                </c:pt>
                <c:pt idx="3">
                  <c:v>Alt candidat </c:v>
                </c:pt>
                <c:pt idx="4">
                  <c:v>Vitalie MARINUȚĂ </c:v>
                </c:pt>
                <c:pt idx="5">
                  <c:v>Gheorghe COSTANDACHE </c:v>
                </c:pt>
                <c:pt idx="6">
                  <c:v>Victor CHIRONDA </c:v>
                </c:pt>
                <c:pt idx="7">
                  <c:v>Valeriu MUNTEANU </c:v>
                </c:pt>
                <c:pt idx="8">
                  <c:v>Teodor CÂRNAȚ </c:v>
                </c:pt>
                <c:pt idx="9">
                  <c:v>Valerii KLIMENKO</c:v>
                </c:pt>
                <c:pt idx="10">
                  <c:v>Ivan DIACOV</c:v>
                </c:pt>
                <c:pt idx="11">
                  <c:v>Ruslan CODREANU </c:v>
                </c:pt>
                <c:pt idx="12">
                  <c:v>Dorin CHIRTOACĂ </c:v>
                </c:pt>
                <c:pt idx="13">
                  <c:v>Ion CEBAN </c:v>
                </c:pt>
                <c:pt idx="14">
                  <c:v>Andrei NĂSTASE </c:v>
                </c:pt>
              </c:strCache>
            </c:strRef>
          </c:cat>
          <c:val>
            <c:numRef>
              <c:f>Sheet1!$D$129:$D$143</c:f>
              <c:numCache>
                <c:formatCode>0.0%</c:formatCode>
                <c:ptCount val="15"/>
                <c:pt idx="0">
                  <c:v>0.115</c:v>
                </c:pt>
                <c:pt idx="1">
                  <c:v>0.24099999999999999</c:v>
                </c:pt>
                <c:pt idx="2">
                  <c:v>0.09</c:v>
                </c:pt>
                <c:pt idx="3">
                  <c:v>3.4000000000000002E-2</c:v>
                </c:pt>
                <c:pt idx="4">
                  <c:v>3.0000000000000001E-3</c:v>
                </c:pt>
                <c:pt idx="5">
                  <c:v>6.0000000000000001E-3</c:v>
                </c:pt>
                <c:pt idx="6">
                  <c:v>8.0000000000000002E-3</c:v>
                </c:pt>
                <c:pt idx="7">
                  <c:v>8.0000000000000002E-3</c:v>
                </c:pt>
                <c:pt idx="8">
                  <c:v>8.0000000000000002E-3</c:v>
                </c:pt>
                <c:pt idx="9">
                  <c:v>8.0000000000000002E-3</c:v>
                </c:pt>
                <c:pt idx="10">
                  <c:v>1.2999999999999999E-2</c:v>
                </c:pt>
                <c:pt idx="11">
                  <c:v>5.8999999999999997E-2</c:v>
                </c:pt>
                <c:pt idx="12">
                  <c:v>8.2000000000000003E-2</c:v>
                </c:pt>
                <c:pt idx="13">
                  <c:v>0.13600000000000001</c:v>
                </c:pt>
                <c:pt idx="14">
                  <c:v>0.189</c:v>
                </c:pt>
              </c:numCache>
            </c:numRef>
          </c:val>
          <c:extLst>
            <c:ext xmlns:c16="http://schemas.microsoft.com/office/drawing/2014/chart" uri="{C3380CC4-5D6E-409C-BE32-E72D297353CC}">
              <c16:uniqueId val="{0000000C-F86D-4450-8B08-E7B274501FB3}"/>
            </c:ext>
          </c:extLst>
        </c:ser>
        <c:dLbls>
          <c:showLegendKey val="0"/>
          <c:showVal val="0"/>
          <c:showCatName val="0"/>
          <c:showSerName val="0"/>
          <c:showPercent val="0"/>
          <c:showBubbleSize val="0"/>
        </c:dLbls>
        <c:gapWidth val="70"/>
        <c:axId val="806611039"/>
        <c:axId val="806612703"/>
      </c:barChart>
      <c:catAx>
        <c:axId val="8066110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ru-RU"/>
          </a:p>
        </c:txPr>
        <c:crossAx val="806612703"/>
        <c:crosses val="autoZero"/>
        <c:auto val="1"/>
        <c:lblAlgn val="ctr"/>
        <c:lblOffset val="100"/>
        <c:noMultiLvlLbl val="0"/>
      </c:catAx>
      <c:valAx>
        <c:axId val="806612703"/>
        <c:scaling>
          <c:orientation val="minMax"/>
          <c:max val="0.25"/>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ru-RU"/>
          </a:p>
        </c:txPr>
        <c:crossAx val="806611039"/>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ysClr val="windowText" lastClr="000000"/>
          </a:solidFill>
        </a:defRPr>
      </a:pPr>
      <a:endParaRPr lang="ru-RU"/>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10"/>
            <c:invertIfNegative val="0"/>
            <c:bubble3D val="0"/>
            <c:spPr>
              <a:solidFill>
                <a:srgbClr val="FF0000"/>
              </a:solidFill>
              <a:ln>
                <a:noFill/>
              </a:ln>
              <a:effectLst/>
            </c:spPr>
            <c:extLst>
              <c:ext xmlns:c16="http://schemas.microsoft.com/office/drawing/2014/chart" uri="{C3380CC4-5D6E-409C-BE32-E72D297353CC}">
                <c16:uniqueId val="{00000001-23D2-4F42-88AD-DD0D0AB20651}"/>
              </c:ext>
            </c:extLst>
          </c:dPt>
          <c:dPt>
            <c:idx val="11"/>
            <c:invertIfNegative val="0"/>
            <c:bubble3D val="0"/>
            <c:spPr>
              <a:pattFill prst="lgCheck">
                <a:fgClr>
                  <a:srgbClr val="993300"/>
                </a:fgClr>
                <a:bgClr>
                  <a:srgbClr val="FFC000">
                    <a:lumMod val="60000"/>
                    <a:lumOff val="40000"/>
                  </a:srgbClr>
                </a:bgClr>
              </a:pattFill>
              <a:ln>
                <a:noFill/>
              </a:ln>
              <a:effectLst/>
            </c:spPr>
            <c:extLst>
              <c:ext xmlns:c16="http://schemas.microsoft.com/office/drawing/2014/chart" uri="{C3380CC4-5D6E-409C-BE32-E72D297353CC}">
                <c16:uniqueId val="{00000003-23D2-4F42-88AD-DD0D0AB2065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Sheet1!$E$132:$E$143</c:f>
              <c:strCache>
                <c:ptCount val="12"/>
                <c:pt idx="0">
                  <c:v>Alt candidat </c:v>
                </c:pt>
                <c:pt idx="1">
                  <c:v>Vitalie MARINUȚĂ </c:v>
                </c:pt>
                <c:pt idx="2">
                  <c:v>Gheorghe COSTANDACHE </c:v>
                </c:pt>
                <c:pt idx="3">
                  <c:v>Victor CHIRONDA </c:v>
                </c:pt>
                <c:pt idx="4">
                  <c:v>Valeriu MUNTEANU </c:v>
                </c:pt>
                <c:pt idx="5">
                  <c:v>Teodor CÂRNAȚ </c:v>
                </c:pt>
                <c:pt idx="6">
                  <c:v>Valerii KLIMENKO</c:v>
                </c:pt>
                <c:pt idx="7">
                  <c:v>Ivan DIACOV</c:v>
                </c:pt>
                <c:pt idx="8">
                  <c:v>Ruslan CODREANU </c:v>
                </c:pt>
                <c:pt idx="9">
                  <c:v>Dorin CHIRTOACĂ </c:v>
                </c:pt>
                <c:pt idx="10">
                  <c:v>Ion CEBAN </c:v>
                </c:pt>
                <c:pt idx="11">
                  <c:v>Andrei NĂSTASE </c:v>
                </c:pt>
              </c:strCache>
            </c:strRef>
          </c:cat>
          <c:val>
            <c:numRef>
              <c:f>Sheet1!$F$132:$F$143</c:f>
              <c:numCache>
                <c:formatCode>0.0%</c:formatCode>
                <c:ptCount val="12"/>
                <c:pt idx="0">
                  <c:v>6.1371841155234669E-2</c:v>
                </c:pt>
                <c:pt idx="1">
                  <c:v>5.4151624548736468E-3</c:v>
                </c:pt>
                <c:pt idx="2">
                  <c:v>1.0830324909747294E-2</c:v>
                </c:pt>
                <c:pt idx="3">
                  <c:v>1.4440433212996392E-2</c:v>
                </c:pt>
                <c:pt idx="4">
                  <c:v>1.4440433212996392E-2</c:v>
                </c:pt>
                <c:pt idx="5">
                  <c:v>1.4440433212996392E-2</c:v>
                </c:pt>
                <c:pt idx="6">
                  <c:v>1.4440433212996392E-2</c:v>
                </c:pt>
                <c:pt idx="7">
                  <c:v>2.3465703971119134E-2</c:v>
                </c:pt>
                <c:pt idx="8">
                  <c:v>0.10649819494584838</c:v>
                </c:pt>
                <c:pt idx="9">
                  <c:v>0.14801444043321302</c:v>
                </c:pt>
                <c:pt idx="10">
                  <c:v>0.24548736462093868</c:v>
                </c:pt>
                <c:pt idx="11">
                  <c:v>0.34115523465703973</c:v>
                </c:pt>
              </c:numCache>
            </c:numRef>
          </c:val>
          <c:extLst>
            <c:ext xmlns:c16="http://schemas.microsoft.com/office/drawing/2014/chart" uri="{C3380CC4-5D6E-409C-BE32-E72D297353CC}">
              <c16:uniqueId val="{00000004-23D2-4F42-88AD-DD0D0AB20651}"/>
            </c:ext>
          </c:extLst>
        </c:ser>
        <c:dLbls>
          <c:showLegendKey val="0"/>
          <c:showVal val="0"/>
          <c:showCatName val="0"/>
          <c:showSerName val="0"/>
          <c:showPercent val="0"/>
          <c:showBubbleSize val="0"/>
        </c:dLbls>
        <c:gapWidth val="70"/>
        <c:axId val="806611039"/>
        <c:axId val="806612703"/>
      </c:barChart>
      <c:catAx>
        <c:axId val="806611039"/>
        <c:scaling>
          <c:orientation val="minMax"/>
        </c:scaling>
        <c:delete val="1"/>
        <c:axPos val="l"/>
        <c:numFmt formatCode="General" sourceLinked="1"/>
        <c:majorTickMark val="none"/>
        <c:minorTickMark val="none"/>
        <c:tickLblPos val="nextTo"/>
        <c:crossAx val="806612703"/>
        <c:crosses val="autoZero"/>
        <c:auto val="1"/>
        <c:lblAlgn val="ctr"/>
        <c:lblOffset val="100"/>
        <c:noMultiLvlLbl val="0"/>
      </c:catAx>
      <c:valAx>
        <c:axId val="806612703"/>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u-RU"/>
          </a:p>
        </c:txPr>
        <c:crossAx val="806611039"/>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ru-RU"/>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Sheet1!$D$154</c:f>
              <c:strCache>
                <c:ptCount val="1"/>
                <c:pt idx="0">
                  <c:v>Andrei NĂSTASE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Sheet1!$B$155:$C$165</c:f>
              <c:multiLvlStrCache>
                <c:ptCount val="11"/>
                <c:lvl>
                  <c:pt idx="0">
                    <c:v>Superioare</c:v>
                  </c:pt>
                  <c:pt idx="1">
                    <c:v>Medii profesionale</c:v>
                  </c:pt>
                  <c:pt idx="2">
                    <c:v>Medii, incl. incomplete</c:v>
                  </c:pt>
                  <c:pt idx="3">
                    <c:v>Rusa</c:v>
                  </c:pt>
                  <c:pt idx="4">
                    <c:v>Romana</c:v>
                  </c:pt>
                  <c:pt idx="5">
                    <c:v>60+ ani</c:v>
                  </c:pt>
                  <c:pt idx="6">
                    <c:v>45-59 ani</c:v>
                  </c:pt>
                  <c:pt idx="7">
                    <c:v>30-44 ani</c:v>
                  </c:pt>
                  <c:pt idx="8">
                    <c:v>18-29 ani</c:v>
                  </c:pt>
                  <c:pt idx="9">
                    <c:v>Feminin</c:v>
                  </c:pt>
                  <c:pt idx="10">
                    <c:v>Masculin</c:v>
                  </c:pt>
                </c:lvl>
                <c:lvl>
                  <c:pt idx="0">
                    <c:v>Studii</c:v>
                  </c:pt>
                  <c:pt idx="3">
                    <c:v>Limba vorbită</c:v>
                  </c:pt>
                  <c:pt idx="5">
                    <c:v>Vârsta</c:v>
                  </c:pt>
                  <c:pt idx="9">
                    <c:v>Gen</c:v>
                  </c:pt>
                </c:lvl>
              </c:multiLvlStrCache>
            </c:multiLvlStrRef>
          </c:cat>
          <c:val>
            <c:numRef>
              <c:f>Sheet1!$D$155:$D$165</c:f>
              <c:numCache>
                <c:formatCode>0.0%</c:formatCode>
                <c:ptCount val="11"/>
                <c:pt idx="0">
                  <c:v>0.23100000000000001</c:v>
                </c:pt>
                <c:pt idx="1">
                  <c:v>0.122</c:v>
                </c:pt>
                <c:pt idx="2">
                  <c:v>0.153</c:v>
                </c:pt>
                <c:pt idx="3">
                  <c:v>7.5999999999999998E-2</c:v>
                </c:pt>
                <c:pt idx="4">
                  <c:v>0.26100000000000001</c:v>
                </c:pt>
                <c:pt idx="5">
                  <c:v>0.19900000000000001</c:v>
                </c:pt>
                <c:pt idx="6">
                  <c:v>0.17699999999999999</c:v>
                </c:pt>
                <c:pt idx="7">
                  <c:v>0.111</c:v>
                </c:pt>
                <c:pt idx="8">
                  <c:v>0.36199999999999999</c:v>
                </c:pt>
                <c:pt idx="9">
                  <c:v>0.17</c:v>
                </c:pt>
                <c:pt idx="10">
                  <c:v>0.21099999999999999</c:v>
                </c:pt>
              </c:numCache>
            </c:numRef>
          </c:val>
          <c:extLst>
            <c:ext xmlns:c16="http://schemas.microsoft.com/office/drawing/2014/chart" uri="{C3380CC4-5D6E-409C-BE32-E72D297353CC}">
              <c16:uniqueId val="{00000000-DEC9-4564-9F43-3E6445E99057}"/>
            </c:ext>
          </c:extLst>
        </c:ser>
        <c:ser>
          <c:idx val="1"/>
          <c:order val="1"/>
          <c:tx>
            <c:strRef>
              <c:f>Sheet1!$E$154</c:f>
              <c:strCache>
                <c:ptCount val="1"/>
                <c:pt idx="0">
                  <c:v>Ion CEBAN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Sheet1!$B$155:$C$165</c:f>
              <c:multiLvlStrCache>
                <c:ptCount val="11"/>
                <c:lvl>
                  <c:pt idx="0">
                    <c:v>Superioare</c:v>
                  </c:pt>
                  <c:pt idx="1">
                    <c:v>Medii profesionale</c:v>
                  </c:pt>
                  <c:pt idx="2">
                    <c:v>Medii, incl. incomplete</c:v>
                  </c:pt>
                  <c:pt idx="3">
                    <c:v>Rusa</c:v>
                  </c:pt>
                  <c:pt idx="4">
                    <c:v>Romana</c:v>
                  </c:pt>
                  <c:pt idx="5">
                    <c:v>60+ ani</c:v>
                  </c:pt>
                  <c:pt idx="6">
                    <c:v>45-59 ani</c:v>
                  </c:pt>
                  <c:pt idx="7">
                    <c:v>30-44 ani</c:v>
                  </c:pt>
                  <c:pt idx="8">
                    <c:v>18-29 ani</c:v>
                  </c:pt>
                  <c:pt idx="9">
                    <c:v>Feminin</c:v>
                  </c:pt>
                  <c:pt idx="10">
                    <c:v>Masculin</c:v>
                  </c:pt>
                </c:lvl>
                <c:lvl>
                  <c:pt idx="0">
                    <c:v>Studii</c:v>
                  </c:pt>
                  <c:pt idx="3">
                    <c:v>Limba vorbită</c:v>
                  </c:pt>
                  <c:pt idx="5">
                    <c:v>Vârsta</c:v>
                  </c:pt>
                  <c:pt idx="9">
                    <c:v>Gen</c:v>
                  </c:pt>
                </c:lvl>
              </c:multiLvlStrCache>
            </c:multiLvlStrRef>
          </c:cat>
          <c:val>
            <c:numRef>
              <c:f>Sheet1!$E$155:$E$165</c:f>
              <c:numCache>
                <c:formatCode>0.0%</c:formatCode>
                <c:ptCount val="11"/>
                <c:pt idx="0">
                  <c:v>9.4E-2</c:v>
                </c:pt>
                <c:pt idx="1">
                  <c:v>0.157</c:v>
                </c:pt>
                <c:pt idx="2">
                  <c:v>0.20100000000000001</c:v>
                </c:pt>
                <c:pt idx="3">
                  <c:v>0.27600000000000002</c:v>
                </c:pt>
                <c:pt idx="4">
                  <c:v>5.7000000000000002E-2</c:v>
                </c:pt>
                <c:pt idx="5">
                  <c:v>0.22</c:v>
                </c:pt>
                <c:pt idx="6">
                  <c:v>0.17299999999999999</c:v>
                </c:pt>
                <c:pt idx="7">
                  <c:v>0.115</c:v>
                </c:pt>
                <c:pt idx="8">
                  <c:v>2.5999999999999999E-2</c:v>
                </c:pt>
                <c:pt idx="9">
                  <c:v>0.104</c:v>
                </c:pt>
                <c:pt idx="10">
                  <c:v>0.17399999999999999</c:v>
                </c:pt>
              </c:numCache>
            </c:numRef>
          </c:val>
          <c:extLst>
            <c:ext xmlns:c16="http://schemas.microsoft.com/office/drawing/2014/chart" uri="{C3380CC4-5D6E-409C-BE32-E72D297353CC}">
              <c16:uniqueId val="{00000001-DEC9-4564-9F43-3E6445E99057}"/>
            </c:ext>
          </c:extLst>
        </c:ser>
        <c:dLbls>
          <c:showLegendKey val="0"/>
          <c:showVal val="0"/>
          <c:showCatName val="0"/>
          <c:showSerName val="0"/>
          <c:showPercent val="0"/>
          <c:showBubbleSize val="0"/>
        </c:dLbls>
        <c:gapWidth val="60"/>
        <c:overlap val="100"/>
        <c:axId val="716413583"/>
        <c:axId val="716414415"/>
      </c:barChart>
      <c:catAx>
        <c:axId val="7164135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ru-RU"/>
          </a:p>
        </c:txPr>
        <c:crossAx val="716414415"/>
        <c:crosses val="autoZero"/>
        <c:auto val="1"/>
        <c:lblAlgn val="ctr"/>
        <c:lblOffset val="100"/>
        <c:noMultiLvlLbl val="0"/>
      </c:catAx>
      <c:valAx>
        <c:axId val="71641441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ru-RU"/>
          </a:p>
        </c:txPr>
        <c:crossAx val="716413583"/>
        <c:crosses val="autoZero"/>
        <c:crossBetween val="between"/>
      </c:valAx>
      <c:spPr>
        <a:noFill/>
        <a:ln>
          <a:noFill/>
        </a:ln>
        <a:effectLst/>
      </c:spPr>
    </c:plotArea>
    <c:legend>
      <c:legendPos val="b"/>
      <c:layout>
        <c:manualLayout>
          <c:xMode val="edge"/>
          <c:yMode val="edge"/>
          <c:x val="0.26361857341361744"/>
          <c:y val="0.93307186033563982"/>
          <c:w val="0.64759945447995459"/>
          <c:h val="5.1776624512844982E-2"/>
        </c:manualLayout>
      </c:layout>
      <c:overlay val="0"/>
      <c:spPr>
        <a:noFill/>
        <a:ln>
          <a:noFill/>
        </a:ln>
        <a:effectLst/>
      </c:spPr>
      <c:txPr>
        <a:bodyPr rot="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ru-RU"/>
        </a:p>
      </c:txPr>
    </c:legend>
    <c:plotVisOnly val="1"/>
    <c:dispBlanksAs val="gap"/>
    <c:showDLblsOverMax val="0"/>
  </c:chart>
  <c:spPr>
    <a:noFill/>
    <a:ln>
      <a:noFill/>
    </a:ln>
    <a:effectLst/>
  </c:spPr>
  <c:txPr>
    <a:bodyPr/>
    <a:lstStyle/>
    <a:p>
      <a:pPr>
        <a:defRPr sz="1200">
          <a:solidFill>
            <a:sysClr val="windowText" lastClr="000000"/>
          </a:solidFill>
        </a:defRPr>
      </a:pPr>
      <a:endParaRPr lang="ru-RU"/>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60AABD-88D6-48A1-A43F-C8A809EE1533}" type="datetimeFigureOut">
              <a:rPr lang="en-US" smtClean="0"/>
              <a:t>9/25/2019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2183B1-3176-40C4-984B-A0A2E7EA0CEC}" type="slidenum">
              <a:rPr lang="en-US" smtClean="0"/>
              <a:t>‹#›</a:t>
            </a:fld>
            <a:endParaRPr lang="en-US"/>
          </a:p>
        </p:txBody>
      </p:sp>
    </p:spTree>
    <p:extLst>
      <p:ext uri="{BB962C8B-B14F-4D97-AF65-F5344CB8AC3E}">
        <p14:creationId xmlns:p14="http://schemas.microsoft.com/office/powerpoint/2010/main" val="2125788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F6592C-9ECD-4909-8D38-EB551F0F6F26}" type="datetimeFigureOut">
              <a:rPr lang="en-US" smtClean="0"/>
              <a:t>9/25/2019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A084AD-85C6-44BB-8BD2-1A8DFA93D6D9}" type="slidenum">
              <a:rPr lang="en-US" smtClean="0"/>
              <a:t>‹#›</a:t>
            </a:fld>
            <a:endParaRPr lang="en-US"/>
          </a:p>
        </p:txBody>
      </p:sp>
    </p:spTree>
    <p:extLst>
      <p:ext uri="{BB962C8B-B14F-4D97-AF65-F5344CB8AC3E}">
        <p14:creationId xmlns:p14="http://schemas.microsoft.com/office/powerpoint/2010/main" val="9430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21A084AD-85C6-44BB-8BD2-1A8DFA93D6D9}" type="slidenum">
              <a:rPr lang="en-US" smtClean="0"/>
              <a:t>2</a:t>
            </a:fld>
            <a:endParaRPr lang="en-US"/>
          </a:p>
        </p:txBody>
      </p:sp>
    </p:spTree>
    <p:extLst>
      <p:ext uri="{BB962C8B-B14F-4D97-AF65-F5344CB8AC3E}">
        <p14:creationId xmlns:p14="http://schemas.microsoft.com/office/powerpoint/2010/main" val="22557599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emf"/><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3" name="Picture 12"/>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19561" y="5995333"/>
            <a:ext cx="1752600" cy="914400"/>
          </a:xfrm>
          <a:prstGeom prst="rect">
            <a:avLst/>
          </a:prstGeom>
          <a:noFill/>
          <a:ln>
            <a:noFill/>
          </a:ln>
        </p:spPr>
      </p:pic>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43E3D7D-5CFF-410E-9992-4AED66DEA099}" type="datetimeFigureOut">
              <a:rPr lang="en-US" smtClean="0"/>
              <a:t>9/25/2019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E9E774-F5EC-4DC5-AFB3-24197C6A0336}" type="slidenum">
              <a:rPr lang="en-US" smtClean="0"/>
              <a:t>‹#›</a:t>
            </a:fld>
            <a:endParaRPr lang="en-US"/>
          </a:p>
        </p:txBody>
      </p:sp>
      <p:pic>
        <p:nvPicPr>
          <p:cNvPr id="2050" name="Picture 2" descr="C:\Users\Cantar\Desktop\CBS_AXA.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153400" y="5867400"/>
            <a:ext cx="955246" cy="95524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5443" y="5832644"/>
            <a:ext cx="987613" cy="9946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3E3D7D-5CFF-410E-9992-4AED66DEA099}"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9E774-F5EC-4DC5-AFB3-24197C6A0336}" type="slidenum">
              <a:rPr lang="en-US" smtClean="0"/>
              <a:t>‹#›</a:t>
            </a:fld>
            <a:endParaRPr 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837" y="5945887"/>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3E3D7D-5CFF-410E-9992-4AED66DEA099}"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9E774-F5EC-4DC5-AFB3-24197C6A0336}" type="slidenum">
              <a:rPr lang="en-US" smtClean="0"/>
              <a:t>‹#›</a:t>
            </a:fld>
            <a:endParaRPr 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0"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906" y="5959475"/>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3E3D7D-5CFF-410E-9992-4AED66DEA099}"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9E774-F5EC-4DC5-AFB3-24197C6A0336}"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687" y="5925814"/>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43E3D7D-5CFF-410E-9992-4AED66DEA099}"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E9E774-F5EC-4DC5-AFB3-24197C6A033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pic>
        <p:nvPicPr>
          <p:cNvPr id="409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6200" y="5937388"/>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43E3D7D-5CFF-410E-9992-4AED66DEA099}"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9E774-F5EC-4DC5-AFB3-24197C6A0336}"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906" y="5959475"/>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43E3D7D-5CFF-410E-9992-4AED66DEA099}"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E9E774-F5EC-4DC5-AFB3-24197C6A0336}" type="slidenum">
              <a:rPr lang="en-US" smtClean="0"/>
              <a:t>‹#›</a:t>
            </a:fld>
            <a:endParaRPr lang="en-US"/>
          </a:p>
        </p:txBody>
      </p:sp>
      <p:pic>
        <p:nvPicPr>
          <p:cNvPr id="1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688" y="5942567"/>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43E3D7D-5CFF-410E-9992-4AED66DEA099}"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E9E774-F5EC-4DC5-AFB3-24197C6A0336}"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906" y="5959475"/>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E3D7D-5CFF-410E-9992-4AED66DEA099}"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E9E774-F5EC-4DC5-AFB3-24197C6A0336}" type="slidenum">
              <a:rPr lang="en-US" smtClean="0"/>
              <a:t>‹#›</a:t>
            </a:fld>
            <a:endParaRPr lang="en-US"/>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317" y="5961062"/>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43E3D7D-5CFF-410E-9992-4AED66DEA099}"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E9E774-F5EC-4DC5-AFB3-24197C6A0336}" type="slidenum">
              <a:rPr lang="en-US" smtClean="0"/>
              <a:t>‹#›</a:t>
            </a:fld>
            <a:endParaRPr lang="en-US"/>
          </a:p>
        </p:txBody>
      </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8"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3813" y="5938391"/>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43E3D7D-5CFF-410E-9992-4AED66DEA099}" type="datetimeFigureOut">
              <a:rPr lang="en-US" smtClean="0"/>
              <a:t>9/25/2019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AE9E774-F5EC-4DC5-AFB3-24197C6A033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pic>
        <p:nvPicPr>
          <p:cNvPr id="1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5867400"/>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2"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8558" y="5961062"/>
            <a:ext cx="890587" cy="896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43E3D7D-5CFF-410E-9992-4AED66DEA099}" type="datetimeFigureOut">
              <a:rPr lang="en-US" smtClean="0"/>
              <a:t>9/25/2019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E9E774-F5EC-4DC5-AFB3-24197C6A033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458200" cy="2820361"/>
          </a:xfrm>
        </p:spPr>
        <p:txBody>
          <a:bodyPr>
            <a:normAutofit fontScale="90000"/>
          </a:bodyPr>
          <a:lstStyle/>
          <a:p>
            <a:pPr algn="ctr"/>
            <a:r>
              <a:rPr lang="en-US" sz="6000" dirty="0" smtClean="0">
                <a:latin typeface="Palatino Linotype" panose="02040502050505030304" pitchFamily="18" charset="0"/>
              </a:rPr>
              <a:t>OMNIBUS PRE</a:t>
            </a:r>
            <a:r>
              <a:rPr lang="ro-RO" sz="6000" dirty="0" smtClean="0">
                <a:latin typeface="Palatino Linotype" panose="02040502050505030304" pitchFamily="18" charset="0"/>
              </a:rPr>
              <a:t>-</a:t>
            </a:r>
            <a:r>
              <a:rPr lang="en-US" sz="6000" dirty="0" smtClean="0">
                <a:latin typeface="Palatino Linotype" panose="02040502050505030304" pitchFamily="18" charset="0"/>
              </a:rPr>
              <a:t>ELECTORAL</a:t>
            </a:r>
            <a:r>
              <a:rPr lang="ro-RO" sz="6000" dirty="0" smtClean="0">
                <a:latin typeface="Palatino Linotype" panose="02040502050505030304" pitchFamily="18" charset="0"/>
              </a:rPr>
              <a:t> </a:t>
            </a:r>
            <a:br>
              <a:rPr lang="ro-RO" sz="6000" dirty="0" smtClean="0">
                <a:latin typeface="Palatino Linotype" panose="02040502050505030304" pitchFamily="18" charset="0"/>
              </a:rPr>
            </a:br>
            <a:r>
              <a:rPr lang="ro-RO" sz="6000" dirty="0" smtClean="0">
                <a:latin typeface="Palatino Linotype" panose="02040502050505030304" pitchFamily="18" charset="0"/>
              </a:rPr>
              <a:t>CHIȘINĂU 2019</a:t>
            </a:r>
            <a:endParaRPr lang="en-US" dirty="0">
              <a:latin typeface="Palatino Linotype" panose="02040502050505030304" pitchFamily="18" charset="0"/>
            </a:endParaRPr>
          </a:p>
        </p:txBody>
      </p:sp>
      <p:sp>
        <p:nvSpPr>
          <p:cNvPr id="3" name="Subtitle 2"/>
          <p:cNvSpPr>
            <a:spLocks noGrp="1"/>
          </p:cNvSpPr>
          <p:nvPr>
            <p:ph type="subTitle" idx="1"/>
          </p:nvPr>
        </p:nvSpPr>
        <p:spPr>
          <a:xfrm>
            <a:off x="5867400" y="4419601"/>
            <a:ext cx="3251200" cy="609599"/>
          </a:xfrm>
        </p:spPr>
        <p:txBody>
          <a:bodyPr>
            <a:noAutofit/>
          </a:bodyPr>
          <a:lstStyle/>
          <a:p>
            <a:r>
              <a:rPr lang="en-US" sz="2400" dirty="0" smtClean="0">
                <a:latin typeface="Palatino Linotype" panose="02040502050505030304" pitchFamily="18" charset="0"/>
              </a:rPr>
              <a:t>2</a:t>
            </a:r>
            <a:r>
              <a:rPr lang="ro-MD" sz="2400" dirty="0" smtClean="0">
                <a:latin typeface="Palatino Linotype" panose="02040502050505030304" pitchFamily="18" charset="0"/>
              </a:rPr>
              <a:t>5</a:t>
            </a:r>
            <a:r>
              <a:rPr lang="en-US" sz="2400" dirty="0" smtClean="0">
                <a:latin typeface="Palatino Linotype" panose="02040502050505030304" pitchFamily="18" charset="0"/>
              </a:rPr>
              <a:t>.09.2019</a:t>
            </a:r>
            <a:endParaRPr lang="en-US" sz="2400" dirty="0">
              <a:latin typeface="Palatino Linotype" panose="02040502050505030304" pitchFamily="18" charset="0"/>
            </a:endParaRPr>
          </a:p>
        </p:txBody>
      </p:sp>
    </p:spTree>
    <p:extLst>
      <p:ext uri="{BB962C8B-B14F-4D97-AF65-F5344CB8AC3E}">
        <p14:creationId xmlns:p14="http://schemas.microsoft.com/office/powerpoint/2010/main" val="3979721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399" y="30910"/>
            <a:ext cx="8229600" cy="762000"/>
          </a:xfrm>
        </p:spPr>
        <p:txBody>
          <a:bodyPr>
            <a:noAutofit/>
          </a:bodyPr>
          <a:lstStyle/>
          <a:p>
            <a:pPr algn="ctr"/>
            <a:r>
              <a:rPr lang="ro-MD" sz="2400" dirty="0" smtClean="0">
                <a:effectLst/>
                <a:latin typeface="Calibri" panose="020F0502020204030204" pitchFamily="34" charset="0"/>
                <a:cs typeface="Calibri" panose="020F0502020204030204" pitchFamily="34" charset="0"/>
              </a:rPr>
              <a:t>Cum au votat la alegerile Parlamentare </a:t>
            </a:r>
            <a:r>
              <a:rPr lang="ro-MD" sz="2400" dirty="0">
                <a:effectLst/>
                <a:latin typeface="Calibri" panose="020F0502020204030204" pitchFamily="34" charset="0"/>
                <a:cs typeface="Calibri" panose="020F0502020204030204" pitchFamily="34" charset="0"/>
              </a:rPr>
              <a:t>din </a:t>
            </a:r>
            <a:r>
              <a:rPr lang="ro-MD" sz="2400" dirty="0" smtClean="0">
                <a:effectLst/>
                <a:latin typeface="Calibri" panose="020F0502020204030204" pitchFamily="34" charset="0"/>
                <a:cs typeface="Calibri" panose="020F0502020204030204" pitchFamily="34" charset="0"/>
              </a:rPr>
              <a:t>24.02.2019 persoanele </a:t>
            </a:r>
            <a:r>
              <a:rPr lang="ro-MD" sz="2400" dirty="0">
                <a:effectLst/>
                <a:latin typeface="Calibri" panose="020F0502020204030204" pitchFamily="34" charset="0"/>
                <a:cs typeface="Calibri" panose="020F0502020204030204" pitchFamily="34" charset="0"/>
              </a:rPr>
              <a:t>actualmente indecise </a:t>
            </a:r>
            <a:endParaRPr lang="en-US" sz="2400" dirty="0">
              <a:latin typeface="Calibri" panose="020F0502020204030204" pitchFamily="34" charset="0"/>
              <a:cs typeface="Calibri" panose="020F0502020204030204" pitchFamily="34" charset="0"/>
            </a:endParaRPr>
          </a:p>
        </p:txBody>
      </p:sp>
      <p:graphicFrame>
        <p:nvGraphicFramePr>
          <p:cNvPr id="2" name="Table 1"/>
          <p:cNvGraphicFramePr>
            <a:graphicFrameLocks noGrp="1"/>
          </p:cNvGraphicFramePr>
          <p:nvPr>
            <p:extLst/>
          </p:nvPr>
        </p:nvGraphicFramePr>
        <p:xfrm>
          <a:off x="228601" y="3048000"/>
          <a:ext cx="4000500" cy="2779877"/>
        </p:xfrm>
        <a:graphic>
          <a:graphicData uri="http://schemas.openxmlformats.org/drawingml/2006/table">
            <a:tbl>
              <a:tblPr/>
              <a:tblGrid>
                <a:gridCol w="2209799">
                  <a:extLst>
                    <a:ext uri="{9D8B030D-6E8A-4147-A177-3AD203B41FA5}">
                      <a16:colId xmlns:a16="http://schemas.microsoft.com/office/drawing/2014/main" val="922086221"/>
                    </a:ext>
                  </a:extLst>
                </a:gridCol>
                <a:gridCol w="1790701">
                  <a:extLst>
                    <a:ext uri="{9D8B030D-6E8A-4147-A177-3AD203B41FA5}">
                      <a16:colId xmlns:a16="http://schemas.microsoft.com/office/drawing/2014/main" val="4193094044"/>
                    </a:ext>
                  </a:extLst>
                </a:gridCol>
              </a:tblGrid>
              <a:tr h="381001">
                <a:tc>
                  <a:txBody>
                    <a:bodyPr/>
                    <a:lstStyle/>
                    <a:p>
                      <a:pPr algn="ctr" fontAlgn="b"/>
                      <a:r>
                        <a:rPr lang="ru-RU" sz="16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ro-RO" sz="1600" b="0" i="0" u="none" strike="noStrike" dirty="0">
                          <a:solidFill>
                            <a:srgbClr val="000000"/>
                          </a:solidFill>
                          <a:effectLst/>
                          <a:latin typeface="Calibri" panose="020F0502020204030204" pitchFamily="34" charset="0"/>
                        </a:rPr>
                        <a:t>Nu voi participa la alegeri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73246071"/>
                  </a:ext>
                </a:extLst>
              </a:tr>
              <a:tr h="326096">
                <a:tc>
                  <a:txBody>
                    <a:bodyPr/>
                    <a:lstStyle/>
                    <a:p>
                      <a:pPr algn="l" fontAlgn="b"/>
                      <a:r>
                        <a:rPr lang="ro-RO" sz="1600" b="0" i="0" u="none" strike="noStrike" dirty="0">
                          <a:solidFill>
                            <a:srgbClr val="000000"/>
                          </a:solidFill>
                          <a:effectLst/>
                          <a:latin typeface="Calibri" panose="020F0502020204030204" pitchFamily="34" charset="0"/>
                        </a:rPr>
                        <a:t>BE ACUM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59775944"/>
                  </a:ext>
                </a:extLst>
              </a:tr>
              <a:tr h="326096">
                <a:tc>
                  <a:txBody>
                    <a:bodyPr/>
                    <a:lstStyle/>
                    <a:p>
                      <a:pPr algn="l" fontAlgn="b"/>
                      <a:r>
                        <a:rPr lang="ro-RO" sz="1600" b="0" i="0" u="none" strike="noStrike" dirty="0">
                          <a:solidFill>
                            <a:srgbClr val="000000"/>
                          </a:solidFill>
                          <a:effectLst/>
                          <a:latin typeface="Calibri" panose="020F0502020204030204" pitchFamily="34" charset="0"/>
                        </a:rPr>
                        <a:t>PDM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665855"/>
                  </a:ext>
                </a:extLst>
              </a:tr>
              <a:tr h="326096">
                <a:tc>
                  <a:txBody>
                    <a:bodyPr/>
                    <a:lstStyle/>
                    <a:p>
                      <a:pPr algn="l" fontAlgn="b"/>
                      <a:r>
                        <a:rPr lang="ro-RO" sz="1600" b="0" i="0" u="none" strike="noStrike" dirty="0">
                          <a:solidFill>
                            <a:srgbClr val="000000"/>
                          </a:solidFill>
                          <a:effectLst/>
                          <a:latin typeface="Calibri" panose="020F0502020204030204" pitchFamily="34" charset="0"/>
                        </a:rPr>
                        <a:t>PP </a:t>
                      </a:r>
                      <a:r>
                        <a:rPr lang="ro-RO" sz="1600" b="0" i="0" u="none" strike="noStrike" dirty="0" err="1">
                          <a:solidFill>
                            <a:srgbClr val="000000"/>
                          </a:solidFill>
                          <a:effectLst/>
                          <a:latin typeface="Calibri" panose="020F0502020204030204" pitchFamily="34" charset="0"/>
                        </a:rPr>
                        <a:t>Șor</a:t>
                      </a:r>
                      <a:endParaRPr lang="ro-RO"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46109202"/>
                  </a:ext>
                </a:extLst>
              </a:tr>
              <a:tr h="326096">
                <a:tc>
                  <a:txBody>
                    <a:bodyPr/>
                    <a:lstStyle/>
                    <a:p>
                      <a:pPr algn="l" fontAlgn="b"/>
                      <a:r>
                        <a:rPr lang="ro-RO" sz="1600" b="0" i="0" u="none" strike="noStrike" dirty="0">
                          <a:solidFill>
                            <a:srgbClr val="000000"/>
                          </a:solidFill>
                          <a:effectLst/>
                          <a:latin typeface="Calibri" panose="020F0502020204030204" pitchFamily="34" charset="0"/>
                        </a:rPr>
                        <a:t>PSRM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6774555"/>
                  </a:ext>
                </a:extLst>
              </a:tr>
              <a:tr h="326096">
                <a:tc>
                  <a:txBody>
                    <a:bodyPr/>
                    <a:lstStyle/>
                    <a:p>
                      <a:pPr algn="l" fontAlgn="b"/>
                      <a:r>
                        <a:rPr lang="ro-RO" sz="1600" b="0" i="0" u="none" strike="noStrike">
                          <a:solidFill>
                            <a:srgbClr val="000000"/>
                          </a:solidFill>
                          <a:effectLst/>
                          <a:latin typeface="Calibri" panose="020F0502020204030204" pitchFamily="34" charset="0"/>
                        </a:rPr>
                        <a:t>Alt partid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3229668"/>
                  </a:ext>
                </a:extLst>
              </a:tr>
              <a:tr h="326096">
                <a:tc>
                  <a:txBody>
                    <a:bodyPr/>
                    <a:lstStyle/>
                    <a:p>
                      <a:pPr algn="l" fontAlgn="b"/>
                      <a:r>
                        <a:rPr lang="fr-FR" sz="1600" b="0" i="0" u="none" strike="noStrike">
                          <a:solidFill>
                            <a:srgbClr val="000000"/>
                          </a:solidFill>
                          <a:effectLst/>
                          <a:latin typeface="Calibri" panose="020F0502020204030204" pitchFamily="34" charset="0"/>
                        </a:rPr>
                        <a:t>Nu au participat la alegeri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8482486"/>
                  </a:ext>
                </a:extLst>
              </a:tr>
              <a:tr h="326096">
                <a:tc>
                  <a:txBody>
                    <a:bodyPr/>
                    <a:lstStyle/>
                    <a:p>
                      <a:pPr algn="l" fontAlgn="b"/>
                      <a:r>
                        <a:rPr lang="ro-RO" sz="1600" b="0" i="0" u="none" strike="noStrike">
                          <a:solidFill>
                            <a:srgbClr val="000000"/>
                          </a:solidFill>
                          <a:effectLst/>
                          <a:latin typeface="Calibri" panose="020F0502020204030204" pitchFamily="34" charset="0"/>
                        </a:rPr>
                        <a:t>Refuz de a răspunde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97894336"/>
                  </a:ext>
                </a:extLst>
              </a:tr>
            </a:tbl>
          </a:graphicData>
        </a:graphic>
      </p:graphicFrame>
      <p:sp>
        <p:nvSpPr>
          <p:cNvPr id="4" name="Rectangle 3"/>
          <p:cNvSpPr/>
          <p:nvPr/>
        </p:nvSpPr>
        <p:spPr>
          <a:xfrm>
            <a:off x="2590800" y="1455710"/>
            <a:ext cx="1752600" cy="923330"/>
          </a:xfrm>
          <a:prstGeom prst="rect">
            <a:avLst/>
          </a:prstGeom>
        </p:spPr>
        <p:txBody>
          <a:bodyPr wrap="square">
            <a:spAutoFit/>
          </a:bodyPr>
          <a:lstStyle/>
          <a:p>
            <a:pPr algn="ctr" fontAlgn="b"/>
            <a:r>
              <a:rPr lang="ro-RO" b="1" dirty="0">
                <a:solidFill>
                  <a:srgbClr val="000000"/>
                </a:solidFill>
                <a:latin typeface="Calibri" panose="020F0502020204030204" pitchFamily="34" charset="0"/>
              </a:rPr>
              <a:t>Nu voi participa la </a:t>
            </a:r>
            <a:r>
              <a:rPr lang="ro-RO" b="1" dirty="0" smtClean="0">
                <a:solidFill>
                  <a:srgbClr val="000000"/>
                </a:solidFill>
                <a:latin typeface="Calibri" panose="020F0502020204030204" pitchFamily="34" charset="0"/>
              </a:rPr>
              <a:t>alegeri</a:t>
            </a:r>
            <a:r>
              <a:rPr lang="en-US" b="1" dirty="0" smtClean="0">
                <a:solidFill>
                  <a:srgbClr val="000000"/>
                </a:solidFill>
                <a:latin typeface="Calibri" panose="020F0502020204030204" pitchFamily="34" charset="0"/>
              </a:rPr>
              <a:t>:</a:t>
            </a:r>
          </a:p>
          <a:p>
            <a:pPr algn="ctr" fontAlgn="b"/>
            <a:r>
              <a:rPr lang="en-US" b="1" dirty="0" smtClean="0">
                <a:solidFill>
                  <a:schemeClr val="accent1">
                    <a:lumMod val="75000"/>
                  </a:schemeClr>
                </a:solidFill>
                <a:latin typeface="Calibri" panose="020F0502020204030204" pitchFamily="34" charset="0"/>
              </a:rPr>
              <a:t>9,0%</a:t>
            </a:r>
            <a:endParaRPr lang="ro-RO" b="1" dirty="0">
              <a:solidFill>
                <a:schemeClr val="accent1">
                  <a:lumMod val="75000"/>
                </a:schemeClr>
              </a:solidFill>
              <a:latin typeface="Calibri" panose="020F0502020204030204" pitchFamily="34" charset="0"/>
            </a:endParaRPr>
          </a:p>
        </p:txBody>
      </p:sp>
      <p:sp>
        <p:nvSpPr>
          <p:cNvPr id="5" name="Down Arrow 4"/>
          <p:cNvSpPr/>
          <p:nvPr/>
        </p:nvSpPr>
        <p:spPr>
          <a:xfrm>
            <a:off x="3162300" y="2379040"/>
            <a:ext cx="609600" cy="592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Rectangle 5"/>
          <p:cNvSpPr/>
          <p:nvPr/>
        </p:nvSpPr>
        <p:spPr>
          <a:xfrm>
            <a:off x="4267200" y="1209602"/>
            <a:ext cx="2057400" cy="1200329"/>
          </a:xfrm>
          <a:prstGeom prst="rect">
            <a:avLst/>
          </a:prstGeom>
        </p:spPr>
        <p:txBody>
          <a:bodyPr wrap="square">
            <a:spAutoFit/>
          </a:bodyPr>
          <a:lstStyle/>
          <a:p>
            <a:pPr algn="ctr" fontAlgn="b"/>
            <a:r>
              <a:rPr lang="ro-RO" b="1" dirty="0">
                <a:solidFill>
                  <a:srgbClr val="000000"/>
                </a:solidFill>
                <a:latin typeface="Calibri" panose="020F0502020204030204" pitchFamily="34" charset="0"/>
              </a:rPr>
              <a:t>Voi vota, dar nu sunt hotărât pentru </a:t>
            </a:r>
            <a:r>
              <a:rPr lang="ro-RO" b="1" dirty="0" smtClean="0">
                <a:solidFill>
                  <a:srgbClr val="000000"/>
                </a:solidFill>
                <a:latin typeface="Calibri" panose="020F0502020204030204" pitchFamily="34" charset="0"/>
              </a:rPr>
              <a:t>cine</a:t>
            </a:r>
            <a:r>
              <a:rPr lang="en-US" b="1" dirty="0" smtClean="0">
                <a:solidFill>
                  <a:srgbClr val="000000"/>
                </a:solidFill>
                <a:latin typeface="Calibri" panose="020F0502020204030204" pitchFamily="34" charset="0"/>
              </a:rPr>
              <a:t>:</a:t>
            </a:r>
          </a:p>
          <a:p>
            <a:pPr algn="ctr" fontAlgn="b"/>
            <a:r>
              <a:rPr lang="en-US" b="1" dirty="0" smtClean="0">
                <a:solidFill>
                  <a:schemeClr val="accent1">
                    <a:lumMod val="75000"/>
                  </a:schemeClr>
                </a:solidFill>
                <a:latin typeface="Calibri" panose="020F0502020204030204" pitchFamily="34" charset="0"/>
              </a:rPr>
              <a:t>24,1%</a:t>
            </a:r>
            <a:endParaRPr lang="ro-RO" b="1" dirty="0">
              <a:solidFill>
                <a:schemeClr val="accent1">
                  <a:lumMod val="75000"/>
                </a:schemeClr>
              </a:solidFill>
              <a:latin typeface="Calibri" panose="020F0502020204030204" pitchFamily="34" charset="0"/>
            </a:endParaRPr>
          </a:p>
        </p:txBody>
      </p:sp>
      <p:sp>
        <p:nvSpPr>
          <p:cNvPr id="7" name="Down Arrow 6"/>
          <p:cNvSpPr/>
          <p:nvPr/>
        </p:nvSpPr>
        <p:spPr>
          <a:xfrm>
            <a:off x="4991100" y="2379040"/>
            <a:ext cx="609600" cy="592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Rectangle 7"/>
          <p:cNvSpPr/>
          <p:nvPr/>
        </p:nvSpPr>
        <p:spPr>
          <a:xfrm>
            <a:off x="6781800" y="914400"/>
            <a:ext cx="1752600" cy="1477328"/>
          </a:xfrm>
          <a:prstGeom prst="rect">
            <a:avLst/>
          </a:prstGeom>
        </p:spPr>
        <p:txBody>
          <a:bodyPr wrap="square">
            <a:spAutoFit/>
          </a:bodyPr>
          <a:lstStyle/>
          <a:p>
            <a:pPr algn="ctr" fontAlgn="b"/>
            <a:r>
              <a:rPr lang="ro-RO" b="1" dirty="0">
                <a:solidFill>
                  <a:srgbClr val="000000"/>
                </a:solidFill>
                <a:latin typeface="Calibri" panose="020F0502020204030204" pitchFamily="34" charset="0"/>
              </a:rPr>
              <a:t>Voi vota, știu cu cine, dar nu doresc să Vă </a:t>
            </a:r>
            <a:r>
              <a:rPr lang="ro-RO" b="1" dirty="0" smtClean="0">
                <a:solidFill>
                  <a:srgbClr val="000000"/>
                </a:solidFill>
                <a:latin typeface="Calibri" panose="020F0502020204030204" pitchFamily="34" charset="0"/>
              </a:rPr>
              <a:t>spun</a:t>
            </a:r>
            <a:r>
              <a:rPr lang="en-US" b="1" dirty="0" smtClean="0">
                <a:solidFill>
                  <a:srgbClr val="000000"/>
                </a:solidFill>
                <a:latin typeface="Calibri" panose="020F0502020204030204" pitchFamily="34" charset="0"/>
              </a:rPr>
              <a:t>:</a:t>
            </a:r>
          </a:p>
          <a:p>
            <a:pPr algn="ctr" fontAlgn="b"/>
            <a:r>
              <a:rPr lang="en-US" b="1" dirty="0" smtClean="0">
                <a:solidFill>
                  <a:schemeClr val="accent1">
                    <a:lumMod val="75000"/>
                  </a:schemeClr>
                </a:solidFill>
                <a:latin typeface="Calibri" panose="020F0502020204030204" pitchFamily="34" charset="0"/>
              </a:rPr>
              <a:t>11,5%</a:t>
            </a:r>
            <a:endParaRPr lang="ro-RO" b="1" dirty="0">
              <a:solidFill>
                <a:schemeClr val="accent1">
                  <a:lumMod val="75000"/>
                </a:schemeClr>
              </a:solidFill>
              <a:latin typeface="Calibri" panose="020F0502020204030204" pitchFamily="34" charset="0"/>
            </a:endParaRPr>
          </a:p>
        </p:txBody>
      </p:sp>
      <p:sp>
        <p:nvSpPr>
          <p:cNvPr id="9" name="Down Arrow 8"/>
          <p:cNvSpPr/>
          <p:nvPr/>
        </p:nvSpPr>
        <p:spPr>
          <a:xfrm>
            <a:off x="7353300" y="2379004"/>
            <a:ext cx="609600" cy="592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10" name="Table 9"/>
          <p:cNvGraphicFramePr>
            <a:graphicFrameLocks noGrp="1"/>
          </p:cNvGraphicFramePr>
          <p:nvPr>
            <p:extLst/>
          </p:nvPr>
        </p:nvGraphicFramePr>
        <p:xfrm>
          <a:off x="4305055" y="3048000"/>
          <a:ext cx="1943345" cy="2779877"/>
        </p:xfrm>
        <a:graphic>
          <a:graphicData uri="http://schemas.openxmlformats.org/drawingml/2006/table">
            <a:tbl>
              <a:tblPr/>
              <a:tblGrid>
                <a:gridCol w="1943345">
                  <a:extLst>
                    <a:ext uri="{9D8B030D-6E8A-4147-A177-3AD203B41FA5}">
                      <a16:colId xmlns:a16="http://schemas.microsoft.com/office/drawing/2014/main" val="2552205276"/>
                    </a:ext>
                  </a:extLst>
                </a:gridCol>
              </a:tblGrid>
              <a:tr h="381001">
                <a:tc>
                  <a:txBody>
                    <a:bodyPr/>
                    <a:lstStyle/>
                    <a:p>
                      <a:pPr algn="ctr" fontAlgn="b"/>
                      <a:r>
                        <a:rPr lang="ro-RO" sz="1600" b="0" i="0" u="none" strike="noStrike" dirty="0">
                          <a:solidFill>
                            <a:srgbClr val="000000"/>
                          </a:solidFill>
                          <a:effectLst/>
                          <a:latin typeface="Calibri" panose="020F0502020204030204" pitchFamily="34" charset="0"/>
                        </a:rPr>
                        <a:t>Voi vota, dar nu sunt hotărât pentru cine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35926857"/>
                  </a:ext>
                </a:extLst>
              </a:tr>
              <a:tr h="326096">
                <a:tc>
                  <a:txBody>
                    <a:bodyPr/>
                    <a:lstStyle/>
                    <a:p>
                      <a:pPr algn="r" fontAlgn="b"/>
                      <a:r>
                        <a:rPr lang="ru-RU" sz="1600" b="0" i="0" u="none" strike="noStrike" dirty="0">
                          <a:solidFill>
                            <a:srgbClr val="000000"/>
                          </a:solidFill>
                          <a:effectLst/>
                          <a:latin typeface="Calibri" panose="020F0502020204030204" pitchFamily="34" charset="0"/>
                        </a:rPr>
                        <a:t>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63472208"/>
                  </a:ext>
                </a:extLst>
              </a:tr>
              <a:tr h="326096">
                <a:tc>
                  <a:txBody>
                    <a:bodyPr/>
                    <a:lstStyle/>
                    <a:p>
                      <a:pPr algn="r" fontAlgn="b"/>
                      <a:r>
                        <a:rPr lang="ru-RU" sz="16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90053275"/>
                  </a:ext>
                </a:extLst>
              </a:tr>
              <a:tr h="326096">
                <a:tc>
                  <a:txBody>
                    <a:bodyPr/>
                    <a:lstStyle/>
                    <a:p>
                      <a:pPr algn="r" fontAlgn="b"/>
                      <a:r>
                        <a:rPr lang="ru-RU" sz="1600" b="0" i="0" u="none" strike="noStrike" dirty="0">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85445628"/>
                  </a:ext>
                </a:extLst>
              </a:tr>
              <a:tr h="326096">
                <a:tc>
                  <a:txBody>
                    <a:bodyPr/>
                    <a:lstStyle/>
                    <a:p>
                      <a:pPr algn="r" fontAlgn="b"/>
                      <a:r>
                        <a:rPr lang="ru-RU" sz="1600" b="0" i="0" u="none" strike="noStrike" dirty="0">
                          <a:solidFill>
                            <a:srgbClr val="000000"/>
                          </a:solidFill>
                          <a:effectLst/>
                          <a:latin typeface="Calibri" panose="020F0502020204030204" pitchFamily="34" charset="0"/>
                        </a:rPr>
                        <a:t>14,8%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48092467"/>
                  </a:ext>
                </a:extLst>
              </a:tr>
              <a:tr h="326096">
                <a:tc>
                  <a:txBody>
                    <a:bodyPr/>
                    <a:lstStyle/>
                    <a:p>
                      <a:pPr algn="r" fontAlgn="b"/>
                      <a:r>
                        <a:rPr lang="ru-RU" sz="1600" b="0" i="0" u="none" strike="noStrike" dirty="0">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00747915"/>
                  </a:ext>
                </a:extLst>
              </a:tr>
              <a:tr h="326096">
                <a:tc>
                  <a:txBody>
                    <a:bodyPr/>
                    <a:lstStyle/>
                    <a:p>
                      <a:pPr algn="r" fontAlgn="b"/>
                      <a:r>
                        <a:rPr lang="ru-RU" sz="1600" b="0" i="0" u="none" strike="noStrike" dirty="0">
                          <a:solidFill>
                            <a:srgbClr val="000000"/>
                          </a:solidFill>
                          <a:effectLst/>
                          <a:latin typeface="Calibri" panose="020F0502020204030204" pitchFamily="34" charset="0"/>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49544166"/>
                  </a:ext>
                </a:extLst>
              </a:tr>
              <a:tr h="326096">
                <a:tc>
                  <a:txBody>
                    <a:bodyPr/>
                    <a:lstStyle/>
                    <a:p>
                      <a:pPr algn="r" fontAlgn="b"/>
                      <a:r>
                        <a:rPr lang="ru-RU" sz="1600" b="0" i="0" u="none" strike="noStrike" dirty="0">
                          <a:solidFill>
                            <a:srgbClr val="000000"/>
                          </a:solidFill>
                          <a:effectLst/>
                          <a:latin typeface="Calibri" panose="020F0502020204030204" pitchFamily="34" charset="0"/>
                        </a:rPr>
                        <a:t>31,8%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28480355"/>
                  </a:ext>
                </a:extLst>
              </a:tr>
            </a:tbl>
          </a:graphicData>
        </a:graphic>
      </p:graphicFrame>
      <p:graphicFrame>
        <p:nvGraphicFramePr>
          <p:cNvPr id="11" name="Table 10"/>
          <p:cNvGraphicFramePr>
            <a:graphicFrameLocks noGrp="1"/>
          </p:cNvGraphicFramePr>
          <p:nvPr>
            <p:extLst/>
          </p:nvPr>
        </p:nvGraphicFramePr>
        <p:xfrm>
          <a:off x="6313029" y="3048000"/>
          <a:ext cx="2678571" cy="2779877"/>
        </p:xfrm>
        <a:graphic>
          <a:graphicData uri="http://schemas.openxmlformats.org/drawingml/2006/table">
            <a:tbl>
              <a:tblPr/>
              <a:tblGrid>
                <a:gridCol w="2678571">
                  <a:extLst>
                    <a:ext uri="{9D8B030D-6E8A-4147-A177-3AD203B41FA5}">
                      <a16:colId xmlns:a16="http://schemas.microsoft.com/office/drawing/2014/main" val="4150675660"/>
                    </a:ext>
                  </a:extLst>
                </a:gridCol>
              </a:tblGrid>
              <a:tr h="381001">
                <a:tc>
                  <a:txBody>
                    <a:bodyPr/>
                    <a:lstStyle/>
                    <a:p>
                      <a:pPr algn="ctr" fontAlgn="b"/>
                      <a:r>
                        <a:rPr lang="ro-RO" sz="1600" b="0" i="0" u="none" strike="noStrike" dirty="0">
                          <a:solidFill>
                            <a:srgbClr val="000000"/>
                          </a:solidFill>
                          <a:effectLst/>
                          <a:latin typeface="Calibri" panose="020F0502020204030204" pitchFamily="34" charset="0"/>
                        </a:rPr>
                        <a:t>Voi vota, știu cu cine, dar nu doresc să Vă spun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35765849"/>
                  </a:ext>
                </a:extLst>
              </a:tr>
              <a:tr h="326096">
                <a:tc>
                  <a:txBody>
                    <a:bodyPr/>
                    <a:lstStyle/>
                    <a:p>
                      <a:pPr algn="r" fontAlgn="b"/>
                      <a:r>
                        <a:rPr lang="ru-RU" sz="16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95269068"/>
                  </a:ext>
                </a:extLst>
              </a:tr>
              <a:tr h="326096">
                <a:tc>
                  <a:txBody>
                    <a:bodyPr/>
                    <a:lstStyle/>
                    <a:p>
                      <a:pPr algn="r" fontAlgn="b"/>
                      <a:r>
                        <a:rPr lang="ru-RU" sz="1600" b="0" i="0" u="none" strike="noStrike" dirty="0">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09686212"/>
                  </a:ext>
                </a:extLst>
              </a:tr>
              <a:tr h="326096">
                <a:tc>
                  <a:txBody>
                    <a:bodyPr/>
                    <a:lstStyle/>
                    <a:p>
                      <a:pPr algn="r" fontAlgn="b"/>
                      <a:r>
                        <a:rPr lang="ru-RU" sz="1600" b="0"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9853505"/>
                  </a:ext>
                </a:extLst>
              </a:tr>
              <a:tr h="326096">
                <a:tc>
                  <a:txBody>
                    <a:bodyPr/>
                    <a:lstStyle/>
                    <a:p>
                      <a:pPr algn="r" fontAlgn="b"/>
                      <a:r>
                        <a:rPr lang="ru-RU" sz="1600" b="0" i="0" u="none" strike="noStrike" dirty="0">
                          <a:solidFill>
                            <a:srgbClr val="000000"/>
                          </a:solidFill>
                          <a:effectLst/>
                          <a:latin typeface="Calibri" panose="020F0502020204030204" pitchFamily="34" charset="0"/>
                        </a:rPr>
                        <a:t>15,2%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7134090"/>
                  </a:ext>
                </a:extLst>
              </a:tr>
              <a:tr h="326096">
                <a:tc>
                  <a:txBody>
                    <a:bodyPr/>
                    <a:lstStyle/>
                    <a:p>
                      <a:pPr algn="r" fontAlgn="b"/>
                      <a:r>
                        <a:rPr lang="ru-RU" sz="1600" b="0" i="0" u="none" strike="noStrike" dirty="0">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23614155"/>
                  </a:ext>
                </a:extLst>
              </a:tr>
              <a:tr h="326096">
                <a:tc>
                  <a:txBody>
                    <a:bodyPr/>
                    <a:lstStyle/>
                    <a:p>
                      <a:pPr algn="r" fontAlgn="b"/>
                      <a:r>
                        <a:rPr lang="ru-RU" sz="16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84021012"/>
                  </a:ext>
                </a:extLst>
              </a:tr>
              <a:tr h="326096">
                <a:tc>
                  <a:txBody>
                    <a:bodyPr/>
                    <a:lstStyle/>
                    <a:p>
                      <a:pPr algn="r" fontAlgn="b"/>
                      <a:r>
                        <a:rPr lang="ru-RU" sz="1600" b="0" i="0" u="none" strike="noStrike" dirty="0">
                          <a:solidFill>
                            <a:srgbClr val="000000"/>
                          </a:solidFill>
                          <a:effectLst/>
                          <a:latin typeface="Calibri" panose="020F0502020204030204" pitchFamily="34" charset="0"/>
                        </a:rPr>
                        <a:t>48,6%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23323200"/>
                  </a:ext>
                </a:extLst>
              </a:tr>
            </a:tbl>
          </a:graphicData>
        </a:graphic>
      </p:graphicFrame>
    </p:spTree>
    <p:extLst>
      <p:ext uri="{BB962C8B-B14F-4D97-AF65-F5344CB8AC3E}">
        <p14:creationId xmlns:p14="http://schemas.microsoft.com/office/powerpoint/2010/main" val="207915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par>
                                <p:cTn id="22" presetID="22" presetClass="entr" presetSubtype="1"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38200" y="2057400"/>
            <a:ext cx="7772400" cy="761999"/>
          </a:xfrm>
        </p:spPr>
        <p:txBody>
          <a:bodyPr>
            <a:noAutofit/>
          </a:bodyPr>
          <a:lstStyle/>
          <a:p>
            <a:pPr algn="ctr"/>
            <a:r>
              <a:rPr lang="ro-RO" sz="4400" dirty="0">
                <a:latin typeface="Palatino Linotype" panose="02040502050505030304" pitchFamily="18" charset="0"/>
              </a:rPr>
              <a:t>VĂ MULȚUMIM!</a:t>
            </a:r>
            <a:endParaRPr lang="ru-RU" sz="4400" dirty="0">
              <a:latin typeface="Palatino Linotype" panose="02040502050505030304" pitchFamily="18" charset="0"/>
            </a:endParaRPr>
          </a:p>
        </p:txBody>
      </p:sp>
      <p:sp>
        <p:nvSpPr>
          <p:cNvPr id="2" name="Subtitle 1"/>
          <p:cNvSpPr>
            <a:spLocks noGrp="1"/>
          </p:cNvSpPr>
          <p:nvPr>
            <p:ph type="subTitle" idx="1"/>
          </p:nvPr>
        </p:nvSpPr>
        <p:spPr>
          <a:xfrm>
            <a:off x="4724400" y="3886200"/>
            <a:ext cx="4267200" cy="990600"/>
          </a:xfrm>
        </p:spPr>
        <p:txBody>
          <a:bodyPr>
            <a:noAutofit/>
          </a:bodyPr>
          <a:lstStyle/>
          <a:p>
            <a:r>
              <a:rPr lang="en-US" sz="1800" dirty="0" smtClean="0">
                <a:latin typeface="Palatino Linotype" pitchFamily="18" charset="0"/>
              </a:rPr>
              <a:t>Vasile </a:t>
            </a:r>
            <a:r>
              <a:rPr lang="en-US" sz="1800" dirty="0" smtClean="0">
                <a:latin typeface="Palatino Linotype" pitchFamily="18" charset="0"/>
              </a:rPr>
              <a:t>Cantarji</a:t>
            </a:r>
            <a:r>
              <a:rPr lang="ro-RO" sz="1800" dirty="0" smtClean="0">
                <a:latin typeface="Palatino Linotype" pitchFamily="18" charset="0"/>
              </a:rPr>
              <a:t>,</a:t>
            </a:r>
            <a:endParaRPr lang="ro-RO" sz="1800" dirty="0">
              <a:latin typeface="Palatino Linotype" pitchFamily="18" charset="0"/>
            </a:endParaRPr>
          </a:p>
          <a:p>
            <a:r>
              <a:rPr lang="ro-RO" sz="1800" dirty="0">
                <a:latin typeface="Palatino Linotype" pitchFamily="18" charset="0"/>
              </a:rPr>
              <a:t>Centrul de Investigații Sociologice </a:t>
            </a:r>
          </a:p>
          <a:p>
            <a:r>
              <a:rPr lang="ro-RO" sz="1800" dirty="0">
                <a:latin typeface="Palatino Linotype" pitchFamily="18" charset="0"/>
              </a:rPr>
              <a:t>și Marketing „</a:t>
            </a:r>
            <a:r>
              <a:rPr lang="ro-RO" sz="1800" dirty="0" smtClean="0">
                <a:latin typeface="Palatino Linotype" pitchFamily="18" charset="0"/>
              </a:rPr>
              <a:t>CBS-AXA”</a:t>
            </a:r>
          </a:p>
          <a:p>
            <a:endParaRPr lang="ro-RO" sz="1800" dirty="0">
              <a:latin typeface="Palatino Linotype" pitchFamily="18" charset="0"/>
            </a:endParaRPr>
          </a:p>
        </p:txBody>
      </p:sp>
    </p:spTree>
    <p:extLst>
      <p:ext uri="{BB962C8B-B14F-4D97-AF65-F5344CB8AC3E}">
        <p14:creationId xmlns:p14="http://schemas.microsoft.com/office/powerpoint/2010/main" val="570988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1" y="0"/>
            <a:ext cx="8229600" cy="685800"/>
          </a:xfrm>
        </p:spPr>
        <p:txBody>
          <a:bodyPr>
            <a:normAutofit/>
          </a:bodyPr>
          <a:lstStyle/>
          <a:p>
            <a:r>
              <a:rPr lang="ro-RO" sz="2400" dirty="0">
                <a:latin typeface="Calibri" panose="020F0502020204030204" pitchFamily="34" charset="0"/>
                <a:cs typeface="Calibri" panose="020F0502020204030204" pitchFamily="34" charset="0"/>
              </a:rPr>
              <a:t>Metodologia studiului</a:t>
            </a:r>
            <a:endParaRPr lang="en-US" sz="2400" dirty="0">
              <a:latin typeface="Calibri" panose="020F0502020204030204" pitchFamily="34" charset="0"/>
              <a:cs typeface="Calibri" panose="020F0502020204030204" pitchFamily="34" charset="0"/>
            </a:endParaRPr>
          </a:p>
        </p:txBody>
      </p:sp>
      <p:sp>
        <p:nvSpPr>
          <p:cNvPr id="3" name="TextBox 2"/>
          <p:cNvSpPr txBox="1"/>
          <p:nvPr/>
        </p:nvSpPr>
        <p:spPr>
          <a:xfrm>
            <a:off x="493336" y="722723"/>
            <a:ext cx="7507664" cy="5186035"/>
          </a:xfrm>
          <a:prstGeom prst="rect">
            <a:avLst/>
          </a:prstGeom>
          <a:noFill/>
        </p:spPr>
        <p:txBody>
          <a:bodyPr wrap="square" rtlCol="0">
            <a:spAutoFit/>
          </a:bodyPr>
          <a:lstStyle/>
          <a:p>
            <a:pPr lvl="0">
              <a:spcBef>
                <a:spcPts val="600"/>
              </a:spcBef>
              <a:spcAft>
                <a:spcPts val="600"/>
              </a:spcAft>
            </a:pPr>
            <a:r>
              <a:rPr lang="ro-RO" b="1" dirty="0">
                <a:latin typeface="Calibri" panose="020F0502020204030204" pitchFamily="34" charset="0"/>
                <a:cs typeface="Calibri" panose="020F0502020204030204" pitchFamily="34" charset="0"/>
              </a:rPr>
              <a:t>Volumul </a:t>
            </a:r>
            <a:r>
              <a:rPr lang="ro-RO" b="1" dirty="0" err="1">
                <a:latin typeface="Calibri" panose="020F0502020204030204" pitchFamily="34" charset="0"/>
                <a:cs typeface="Calibri" panose="020F0502020204030204" pitchFamily="34" charset="0"/>
              </a:rPr>
              <a:t>eşantionului</a:t>
            </a:r>
            <a:r>
              <a:rPr lang="ro-RO" b="1" dirty="0">
                <a:latin typeface="Calibri" panose="020F0502020204030204" pitchFamily="34" charset="0"/>
                <a:cs typeface="Calibri" panose="020F0502020204030204" pitchFamily="34" charset="0"/>
              </a:rPr>
              <a:t>: </a:t>
            </a:r>
            <a:r>
              <a:rPr lang="ro-RO" dirty="0">
                <a:latin typeface="Calibri" panose="020F0502020204030204" pitchFamily="34" charset="0"/>
                <a:cs typeface="Calibri" panose="020F0502020204030204" pitchFamily="34" charset="0"/>
              </a:rPr>
              <a:t>502 persoane cu vârstă de 18 ani </a:t>
            </a:r>
            <a:r>
              <a:rPr lang="ro-RO" dirty="0" err="1">
                <a:latin typeface="Calibri" panose="020F0502020204030204" pitchFamily="34" charset="0"/>
                <a:cs typeface="Calibri" panose="020F0502020204030204" pitchFamily="34" charset="0"/>
              </a:rPr>
              <a:t>şi</a:t>
            </a:r>
            <a:r>
              <a:rPr lang="ro-RO" dirty="0">
                <a:latin typeface="Calibri" panose="020F0502020204030204" pitchFamily="34" charset="0"/>
                <a:cs typeface="Calibri" panose="020F0502020204030204" pitchFamily="34" charset="0"/>
              </a:rPr>
              <a:t> mai mult, locuitori ai mun. Chișinău</a:t>
            </a:r>
            <a:r>
              <a:rPr lang="ro-RO"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a:p>
            <a:pPr lvl="0">
              <a:spcBef>
                <a:spcPts val="600"/>
              </a:spcBef>
              <a:spcAft>
                <a:spcPts val="600"/>
              </a:spcAft>
            </a:pPr>
            <a:r>
              <a:rPr lang="ro-RO" b="1" dirty="0" err="1">
                <a:latin typeface="Calibri" panose="020F0502020204030204" pitchFamily="34" charset="0"/>
                <a:cs typeface="Calibri" panose="020F0502020204030204" pitchFamily="34" charset="0"/>
              </a:rPr>
              <a:t>Eşantion</a:t>
            </a:r>
            <a:r>
              <a:rPr lang="ro-RO" b="1" dirty="0">
                <a:latin typeface="Calibri" panose="020F0502020204030204" pitchFamily="34" charset="0"/>
                <a:cs typeface="Calibri" panose="020F0502020204030204" pitchFamily="34" charset="0"/>
              </a:rPr>
              <a:t>:</a:t>
            </a:r>
            <a:r>
              <a:rPr lang="ro-RO" dirty="0">
                <a:latin typeface="Calibri" panose="020F0502020204030204" pitchFamily="34" charset="0"/>
                <a:cs typeface="Calibri" panose="020F0502020204030204" pitchFamily="34" charset="0"/>
              </a:rPr>
              <a:t> stratificat, probabilist, </a:t>
            </a:r>
            <a:r>
              <a:rPr lang="ro-RO" dirty="0" err="1">
                <a:latin typeface="Calibri" panose="020F0502020204030204" pitchFamily="34" charset="0"/>
                <a:cs typeface="Calibri" panose="020F0502020204030204" pitchFamily="34" charset="0"/>
              </a:rPr>
              <a:t>bistadial</a:t>
            </a:r>
            <a:r>
              <a:rPr lang="ro-RO"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a:p>
            <a:pPr lvl="0">
              <a:spcBef>
                <a:spcPts val="600"/>
              </a:spcBef>
              <a:spcAft>
                <a:spcPts val="600"/>
              </a:spcAft>
            </a:pPr>
            <a:r>
              <a:rPr lang="ro-RO" b="1" dirty="0">
                <a:latin typeface="Calibri" panose="020F0502020204030204" pitchFamily="34" charset="0"/>
                <a:cs typeface="Calibri" panose="020F0502020204030204" pitchFamily="34" charset="0"/>
              </a:rPr>
              <a:t>Metoda:</a:t>
            </a:r>
            <a:r>
              <a:rPr lang="ro-RO" dirty="0">
                <a:latin typeface="Calibri" panose="020F0502020204030204" pitchFamily="34" charset="0"/>
                <a:cs typeface="Calibri" panose="020F0502020204030204" pitchFamily="34" charset="0"/>
              </a:rPr>
              <a:t> mixt (telefonic 60% și în teren 40</a:t>
            </a:r>
            <a:r>
              <a:rPr lang="ro-RO"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a:p>
            <a:pPr lvl="0">
              <a:spcBef>
                <a:spcPts val="600"/>
              </a:spcBef>
              <a:spcAft>
                <a:spcPts val="600"/>
              </a:spcAft>
            </a:pPr>
            <a:r>
              <a:rPr lang="ro-RO" b="1" dirty="0">
                <a:latin typeface="Calibri" panose="020F0502020204030204" pitchFamily="34" charset="0"/>
                <a:cs typeface="Calibri" panose="020F0502020204030204" pitchFamily="34" charset="0"/>
              </a:rPr>
              <a:t>Reprezentativitate:</a:t>
            </a:r>
            <a:r>
              <a:rPr lang="ro-RO" dirty="0">
                <a:latin typeface="Calibri" panose="020F0502020204030204" pitchFamily="34" charset="0"/>
                <a:cs typeface="Calibri" panose="020F0502020204030204" pitchFamily="34" charset="0"/>
              </a:rPr>
              <a:t> </a:t>
            </a:r>
            <a:r>
              <a:rPr lang="ro-RO" dirty="0" err="1">
                <a:latin typeface="Calibri" panose="020F0502020204030204" pitchFamily="34" charset="0"/>
                <a:cs typeface="Calibri" panose="020F0502020204030204" pitchFamily="34" charset="0"/>
              </a:rPr>
              <a:t>eşantionul</a:t>
            </a:r>
            <a:r>
              <a:rPr lang="ro-RO" dirty="0">
                <a:latin typeface="Calibri" panose="020F0502020204030204" pitchFamily="34" charset="0"/>
                <a:cs typeface="Calibri" panose="020F0502020204030204" pitchFamily="34" charset="0"/>
              </a:rPr>
              <a:t> este reprezentativ pentru </a:t>
            </a:r>
            <a:r>
              <a:rPr lang="ro-RO" dirty="0" err="1">
                <a:latin typeface="Calibri" panose="020F0502020204030204" pitchFamily="34" charset="0"/>
                <a:cs typeface="Calibri" panose="020F0502020204030204" pitchFamily="34" charset="0"/>
              </a:rPr>
              <a:t>populaţia</a:t>
            </a:r>
            <a:r>
              <a:rPr lang="ro-RO" dirty="0">
                <a:latin typeface="Calibri" panose="020F0502020204030204" pitchFamily="34" charset="0"/>
                <a:cs typeface="Calibri" panose="020F0502020204030204" pitchFamily="34" charset="0"/>
              </a:rPr>
              <a:t> adultă a Republicii Moldova, cu o eroare maximală de </a:t>
            </a:r>
            <a:r>
              <a:rPr lang="ro-RO" u="sng" dirty="0">
                <a:latin typeface="Calibri" panose="020F0502020204030204" pitchFamily="34" charset="0"/>
                <a:cs typeface="Calibri" panose="020F0502020204030204" pitchFamily="34" charset="0"/>
              </a:rPr>
              <a:t>+</a:t>
            </a:r>
            <a:r>
              <a:rPr lang="ro-RO" dirty="0">
                <a:latin typeface="Calibri" panose="020F0502020204030204" pitchFamily="34" charset="0"/>
                <a:cs typeface="Calibri" panose="020F0502020204030204" pitchFamily="34" charset="0"/>
              </a:rPr>
              <a:t>4,4</a:t>
            </a:r>
            <a:r>
              <a:rPr lang="ro-RO"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a:p>
            <a:pPr lvl="0">
              <a:spcBef>
                <a:spcPts val="600"/>
              </a:spcBef>
              <a:spcAft>
                <a:spcPts val="600"/>
              </a:spcAft>
            </a:pPr>
            <a:r>
              <a:rPr lang="ro-RO" b="1" dirty="0">
                <a:latin typeface="Calibri" panose="020F0502020204030204" pitchFamily="34" charset="0"/>
                <a:cs typeface="Calibri" panose="020F0502020204030204" pitchFamily="34" charset="0"/>
              </a:rPr>
              <a:t>Perioada de culegere a datelor:</a:t>
            </a:r>
            <a:r>
              <a:rPr lang="ro-RO" dirty="0">
                <a:latin typeface="Calibri" panose="020F0502020204030204" pitchFamily="34" charset="0"/>
                <a:cs typeface="Calibri" panose="020F0502020204030204" pitchFamily="34" charset="0"/>
              </a:rPr>
              <a:t>  9 - 23 septembrie 2019. Chestionarul a fost redactat în limbile română şi rusă, oferindu-se respondenţilor posibilitatea de a alege varianta. </a:t>
            </a:r>
            <a:endParaRPr lang="ro-RO" dirty="0" smtClean="0">
              <a:latin typeface="Calibri" panose="020F0502020204030204" pitchFamily="34" charset="0"/>
              <a:cs typeface="Calibri" panose="020F0502020204030204" pitchFamily="34" charset="0"/>
            </a:endParaRPr>
          </a:p>
          <a:p>
            <a:pPr lvl="0">
              <a:spcBef>
                <a:spcPts val="600"/>
              </a:spcBef>
              <a:spcAft>
                <a:spcPts val="600"/>
              </a:spcAft>
            </a:pPr>
            <a:endParaRPr lang="ro-RO" dirty="0" smtClean="0">
              <a:latin typeface="Calibri" panose="020F0502020204030204" pitchFamily="34" charset="0"/>
              <a:cs typeface="Calibri" panose="020F0502020204030204" pitchFamily="34" charset="0"/>
            </a:endParaRPr>
          </a:p>
          <a:p>
            <a:r>
              <a:rPr lang="ro-MD" sz="1600" b="1" i="1" dirty="0" smtClean="0"/>
              <a:t>Notă de limitare a responsabilităţii</a:t>
            </a:r>
            <a:endParaRPr lang="en-US" sz="1600" b="1" dirty="0" smtClean="0"/>
          </a:p>
          <a:p>
            <a:r>
              <a:rPr lang="ro-MD" sz="1600" i="1" dirty="0" smtClean="0"/>
              <a:t>Publicația </a:t>
            </a:r>
            <a:r>
              <a:rPr lang="ro-MD" sz="1600" i="1" dirty="0"/>
              <a:t>a fost finanțată de către National Endowment for Democracy în cadrul programului „Încurajarea dezbaterilor publice pe probleme cheie de politici publice”. Opiniile exprimate în acest document aparţin autorilor şi nu neapărat reprezintă poziţia donatorilor sau a Comunităţii „WatchDog.MD</a:t>
            </a:r>
            <a:r>
              <a:rPr lang="ro-MD" sz="1600" i="1" dirty="0" smtClean="0"/>
              <a:t>”.</a:t>
            </a:r>
            <a:endParaRPr lang="en-US" sz="1600" dirty="0"/>
          </a:p>
        </p:txBody>
      </p:sp>
    </p:spTree>
    <p:extLst>
      <p:ext uri="{BB962C8B-B14F-4D97-AF65-F5344CB8AC3E}">
        <p14:creationId xmlns:p14="http://schemas.microsoft.com/office/powerpoint/2010/main" val="108726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50800"/>
            <a:ext cx="8229600" cy="558800"/>
          </a:xfrm>
        </p:spPr>
        <p:txBody>
          <a:bodyPr>
            <a:noAutofit/>
          </a:bodyPr>
          <a:lstStyle/>
          <a:p>
            <a:pPr algn="ctr"/>
            <a:r>
              <a:rPr lang="en-US" sz="2400" dirty="0" smtClean="0">
                <a:effectLst/>
                <a:latin typeface="Calibri" panose="020F0502020204030204" pitchFamily="34" charset="0"/>
                <a:cs typeface="Calibri" panose="020F0502020204030204" pitchFamily="34" charset="0"/>
              </a:rPr>
              <a:t>Su</a:t>
            </a:r>
            <a:r>
              <a:rPr lang="ro-MD" sz="2400" dirty="0" err="1" smtClean="0">
                <a:effectLst/>
                <a:latin typeface="Calibri" panose="020F0502020204030204" pitchFamily="34" charset="0"/>
                <a:cs typeface="Calibri" panose="020F0502020204030204" pitchFamily="34" charset="0"/>
              </a:rPr>
              <a:t>rsele</a:t>
            </a:r>
            <a:r>
              <a:rPr lang="ro-MD" sz="2400" dirty="0" smtClean="0">
                <a:effectLst/>
                <a:latin typeface="Calibri" panose="020F0502020204030204" pitchFamily="34" charset="0"/>
                <a:cs typeface="Calibri" panose="020F0502020204030204" pitchFamily="34" charset="0"/>
              </a:rPr>
              <a:t> de informare ale cetățenilor</a:t>
            </a:r>
            <a:endParaRPr lang="en-US" sz="2400" dirty="0">
              <a:latin typeface="Calibri" panose="020F0502020204030204" pitchFamily="34" charset="0"/>
              <a:cs typeface="Calibri" panose="020F0502020204030204" pitchFamily="34" charset="0"/>
            </a:endParaRPr>
          </a:p>
        </p:txBody>
      </p:sp>
      <p:graphicFrame>
        <p:nvGraphicFramePr>
          <p:cNvPr id="12" name="Chart 11"/>
          <p:cNvGraphicFramePr>
            <a:graphicFrameLocks/>
          </p:cNvGraphicFramePr>
          <p:nvPr>
            <p:extLst/>
          </p:nvPr>
        </p:nvGraphicFramePr>
        <p:xfrm>
          <a:off x="176084" y="457201"/>
          <a:ext cx="4014916" cy="48767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nvPr>
        </p:nvGraphicFramePr>
        <p:xfrm>
          <a:off x="3897012" y="457201"/>
          <a:ext cx="5105400" cy="4876799"/>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657225" y="5334000"/>
            <a:ext cx="396240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1200" b="0" i="1" u="none" strike="noStrike" kern="1200" cap="none" spc="0" normalizeH="0" baseline="0" noProof="0" dirty="0" smtClean="0">
                <a:ln>
                  <a:noFill/>
                </a:ln>
                <a:solidFill>
                  <a:prstClr val="black"/>
                </a:solidFill>
                <a:effectLst/>
                <a:uLnTx/>
                <a:uFillTx/>
                <a:latin typeface="Lucida Sans Unicode"/>
                <a:ea typeface="+mn-ea"/>
                <a:cs typeface="+mn-cs"/>
              </a:rPr>
              <a:t>Spuneți-mi vă rog, care sunt principalele trei canale TV, de unde primiți informație/vă informați? </a:t>
            </a:r>
            <a:endParaRPr kumimoji="0" lang="ru-RU" sz="1200" b="0" i="1" u="none" strike="noStrike" kern="1200" cap="none" spc="0" normalizeH="0" baseline="0" noProof="0" dirty="0">
              <a:ln>
                <a:noFill/>
              </a:ln>
              <a:solidFill>
                <a:prstClr val="black"/>
              </a:solidFill>
              <a:effectLst/>
              <a:uLnTx/>
              <a:uFillTx/>
              <a:latin typeface="Lucida Sans Unicode"/>
              <a:ea typeface="+mn-ea"/>
              <a:cs typeface="+mn-cs"/>
            </a:endParaRPr>
          </a:p>
        </p:txBody>
      </p:sp>
      <p:sp>
        <p:nvSpPr>
          <p:cNvPr id="6" name="Rectangle 5"/>
          <p:cNvSpPr/>
          <p:nvPr/>
        </p:nvSpPr>
        <p:spPr>
          <a:xfrm>
            <a:off x="4378152" y="5333999"/>
            <a:ext cx="4461047"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Lucida Sans Unicode"/>
                <a:ea typeface="+mn-ea"/>
                <a:cs typeface="+mn-cs"/>
              </a:rPr>
              <a:t>S</a:t>
            </a:r>
            <a:r>
              <a:rPr kumimoji="0" lang="ro-RO" sz="1200" b="0" i="1" u="none" strike="noStrike" kern="1200" cap="none" spc="0" normalizeH="0" baseline="0" noProof="0" dirty="0" smtClean="0">
                <a:ln>
                  <a:noFill/>
                </a:ln>
                <a:solidFill>
                  <a:prstClr val="black"/>
                </a:solidFill>
                <a:effectLst/>
                <a:uLnTx/>
                <a:uFillTx/>
                <a:latin typeface="Lucida Sans Unicode"/>
                <a:ea typeface="+mn-ea"/>
                <a:cs typeface="+mn-cs"/>
              </a:rPr>
              <a:t>puneți-mi vă rog, care sunt principalele trei site-uri, de unde vă informați?</a:t>
            </a:r>
            <a:endParaRPr kumimoji="0" lang="ru-RU" sz="1200" b="0" i="1" u="none" strike="noStrike" kern="1200" cap="none" spc="0" normalizeH="0" baseline="0" noProof="0" dirty="0">
              <a:ln>
                <a:noFill/>
              </a:ln>
              <a:solidFill>
                <a:prstClr val="black"/>
              </a:solidFill>
              <a:effectLst/>
              <a:uLnTx/>
              <a:uFillTx/>
              <a:latin typeface="Lucida Sans Unicode"/>
              <a:ea typeface="+mn-ea"/>
              <a:cs typeface="+mn-cs"/>
            </a:endParaRPr>
          </a:p>
        </p:txBody>
      </p:sp>
    </p:spTree>
    <p:extLst>
      <p:ext uri="{BB962C8B-B14F-4D97-AF65-F5344CB8AC3E}">
        <p14:creationId xmlns:p14="http://schemas.microsoft.com/office/powerpoint/2010/main" val="314897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762000"/>
          </a:xfrm>
        </p:spPr>
        <p:txBody>
          <a:bodyPr>
            <a:noAutofit/>
          </a:bodyPr>
          <a:lstStyle/>
          <a:p>
            <a:pPr algn="ctr"/>
            <a:r>
              <a:rPr lang="ro-RO" sz="2400" dirty="0">
                <a:effectLst/>
                <a:latin typeface="Calibri" panose="020F0502020204030204" pitchFamily="34" charset="0"/>
                <a:cs typeface="Calibri" panose="020F0502020204030204" pitchFamily="34" charset="0"/>
              </a:rPr>
              <a:t>ÎN CE MĂSURĂ VĂ SUNT CUNOSCUTE URMĂTOARELE PERSOANE? </a:t>
            </a:r>
            <a:endParaRPr lang="en-US" sz="2400" dirty="0">
              <a:latin typeface="Calibri" panose="020F0502020204030204" pitchFamily="34" charset="0"/>
              <a:cs typeface="Calibri" panose="020F0502020204030204"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49945814"/>
              </p:ext>
            </p:extLst>
          </p:nvPr>
        </p:nvGraphicFramePr>
        <p:xfrm>
          <a:off x="533400" y="838200"/>
          <a:ext cx="8229599"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8483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1143000"/>
          </a:xfrm>
        </p:spPr>
        <p:txBody>
          <a:bodyPr>
            <a:noAutofit/>
          </a:bodyPr>
          <a:lstStyle/>
          <a:p>
            <a:pPr algn="ctr"/>
            <a:r>
              <a:rPr lang="ro-RO" sz="2400" dirty="0" smtClean="0">
                <a:effectLst/>
                <a:latin typeface="Calibri" panose="020F0502020204030204" pitchFamily="34" charset="0"/>
                <a:cs typeface="Calibri" panose="020F0502020204030204" pitchFamily="34" charset="0"/>
              </a:rPr>
              <a:t>CÎT DE PROBABIL ESTE CĂ ÎI VEȚI VOTA PE URMĂTORII CANDIDAȚI </a:t>
            </a:r>
            <a:r>
              <a:rPr lang="ro-RO" sz="2400" dirty="0">
                <a:effectLst/>
                <a:latin typeface="Calibri" panose="020F0502020204030204" pitchFamily="34" charset="0"/>
                <a:cs typeface="Calibri" panose="020F0502020204030204" pitchFamily="34" charset="0"/>
              </a:rPr>
              <a:t>PENTRU POSTUL DE PRIMAR GENERAL AL MUN. CHIŞINĂU?</a:t>
            </a:r>
            <a:endParaRPr lang="en-US" sz="2400" dirty="0">
              <a:latin typeface="Calibri" panose="020F0502020204030204" pitchFamily="34" charset="0"/>
              <a:cs typeface="Calibri" panose="020F0502020204030204"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3685589031"/>
              </p:ext>
            </p:extLst>
          </p:nvPr>
        </p:nvGraphicFramePr>
        <p:xfrm>
          <a:off x="228600" y="1219200"/>
          <a:ext cx="8534400" cy="47408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0068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762000"/>
          </a:xfrm>
        </p:spPr>
        <p:txBody>
          <a:bodyPr>
            <a:noAutofit/>
          </a:bodyPr>
          <a:lstStyle/>
          <a:p>
            <a:pPr algn="ctr"/>
            <a:r>
              <a:rPr lang="ro-RO" sz="2400" dirty="0" smtClean="0">
                <a:effectLst/>
                <a:latin typeface="Calibri" panose="020F0502020204030204" pitchFamily="34" charset="0"/>
                <a:cs typeface="Calibri" panose="020F0502020204030204" pitchFamily="34" charset="0"/>
              </a:rPr>
              <a:t>LA </a:t>
            </a:r>
            <a:r>
              <a:rPr lang="ro-RO" sz="2400" dirty="0">
                <a:effectLst/>
                <a:latin typeface="Calibri" panose="020F0502020204030204" pitchFamily="34" charset="0"/>
                <a:cs typeface="Calibri" panose="020F0502020204030204" pitchFamily="34" charset="0"/>
              </a:rPr>
              <a:t>DATA DE 20 </a:t>
            </a:r>
            <a:r>
              <a:rPr lang="ro-RO" sz="2400" dirty="0" smtClean="0">
                <a:effectLst/>
                <a:latin typeface="Calibri" panose="020F0502020204030204" pitchFamily="34" charset="0"/>
                <a:cs typeface="Calibri" panose="020F0502020204030204" pitchFamily="34" charset="0"/>
              </a:rPr>
              <a:t>OCTOMBRIE 2019</a:t>
            </a:r>
            <a:r>
              <a:rPr lang="ro-RO" sz="2400" dirty="0">
                <a:effectLst/>
                <a:latin typeface="Calibri" panose="020F0502020204030204" pitchFamily="34" charset="0"/>
                <a:cs typeface="Calibri" panose="020F0502020204030204" pitchFamily="34" charset="0"/>
              </a:rPr>
              <a:t>, VOR AVEA LOC ALEGERILE PRIMARULUI GENERAL AL </a:t>
            </a:r>
            <a:r>
              <a:rPr lang="ro-RO" sz="2400" dirty="0" smtClean="0">
                <a:effectLst/>
                <a:latin typeface="Calibri" panose="020F0502020204030204" pitchFamily="34" charset="0"/>
                <a:cs typeface="Calibri" panose="020F0502020204030204" pitchFamily="34" charset="0"/>
              </a:rPr>
              <a:t>MUN. CHIŞINĂULUI</a:t>
            </a:r>
            <a:r>
              <a:rPr lang="ro-RO" sz="2400" dirty="0">
                <a:effectLst/>
                <a:latin typeface="Calibri" panose="020F0502020204030204" pitchFamily="34" charset="0"/>
                <a:cs typeface="Calibri" panose="020F0502020204030204" pitchFamily="34" charset="0"/>
              </a:rPr>
              <a:t>. CUM PLANIFICAŢI SĂ PROCEDAŢI ÎN ACEASTĂ ZI? </a:t>
            </a:r>
            <a:endParaRPr lang="en-US" sz="2400" dirty="0">
              <a:latin typeface="Calibri" panose="020F0502020204030204" pitchFamily="34" charset="0"/>
              <a:cs typeface="Calibri" panose="020F0502020204030204" pitchFamily="34" charset="0"/>
            </a:endParaRPr>
          </a:p>
        </p:txBody>
      </p:sp>
      <p:graphicFrame>
        <p:nvGraphicFramePr>
          <p:cNvPr id="4" name="Chart 3"/>
          <p:cNvGraphicFramePr>
            <a:graphicFrameLocks/>
          </p:cNvGraphicFramePr>
          <p:nvPr>
            <p:extLst>
              <p:ext uri="{D42A27DB-BD31-4B8C-83A1-F6EECF244321}">
                <p14:modId xmlns:p14="http://schemas.microsoft.com/office/powerpoint/2010/main" val="2863221942"/>
              </p:ext>
            </p:extLst>
          </p:nvPr>
        </p:nvGraphicFramePr>
        <p:xfrm>
          <a:off x="278339" y="1169772"/>
          <a:ext cx="44958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1565531" y="2362200"/>
            <a:ext cx="914400" cy="261610"/>
          </a:xfrm>
          <a:prstGeom prst="rect">
            <a:avLst/>
          </a:prstGeom>
          <a:noFill/>
        </p:spPr>
        <p:txBody>
          <a:bodyPr wrap="square" rtlCol="0">
            <a:spAutoFit/>
          </a:bodyPr>
          <a:lstStyle/>
          <a:p>
            <a:pPr algn="ctr"/>
            <a:r>
              <a:rPr lang="en-US" sz="1100" b="1" dirty="0" smtClean="0">
                <a:solidFill>
                  <a:schemeClr val="accent1">
                    <a:lumMod val="75000"/>
                  </a:schemeClr>
                </a:solidFill>
              </a:rPr>
              <a:t>75,1%</a:t>
            </a:r>
            <a:endParaRPr lang="ru-RU" sz="1100" b="1" dirty="0">
              <a:solidFill>
                <a:schemeClr val="accent1">
                  <a:lumMod val="75000"/>
                </a:schemeClr>
              </a:solidFill>
            </a:endParaRPr>
          </a:p>
        </p:txBody>
      </p:sp>
      <p:sp>
        <p:nvSpPr>
          <p:cNvPr id="6" name="Oval 5"/>
          <p:cNvSpPr/>
          <p:nvPr/>
        </p:nvSpPr>
        <p:spPr>
          <a:xfrm rot="19900092">
            <a:off x="915320" y="1597517"/>
            <a:ext cx="900921" cy="22070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7" name="Chart 6"/>
          <p:cNvGraphicFramePr>
            <a:graphicFrameLocks/>
          </p:cNvGraphicFramePr>
          <p:nvPr>
            <p:extLst>
              <p:ext uri="{D42A27DB-BD31-4B8C-83A1-F6EECF244321}">
                <p14:modId xmlns:p14="http://schemas.microsoft.com/office/powerpoint/2010/main" val="3142300353"/>
              </p:ext>
            </p:extLst>
          </p:nvPr>
        </p:nvGraphicFramePr>
        <p:xfrm>
          <a:off x="4876801" y="1169772"/>
          <a:ext cx="4038600" cy="46976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612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762000"/>
          </a:xfrm>
        </p:spPr>
        <p:txBody>
          <a:bodyPr>
            <a:noAutofit/>
          </a:bodyPr>
          <a:lstStyle/>
          <a:p>
            <a:pPr algn="ctr"/>
            <a:r>
              <a:rPr lang="ro-RO" sz="2400" dirty="0" smtClean="0">
                <a:effectLst/>
                <a:latin typeface="Calibri" panose="020F0502020204030204" pitchFamily="34" charset="0"/>
                <a:cs typeface="Calibri" panose="020F0502020204030204" pitchFamily="34" charset="0"/>
              </a:rPr>
              <a:t>DACĂ </a:t>
            </a:r>
            <a:r>
              <a:rPr lang="ro-RO" sz="2400" dirty="0">
                <a:effectLst/>
                <a:latin typeface="Calibri" panose="020F0502020204030204" pitchFamily="34" charset="0"/>
                <a:cs typeface="Calibri" panose="020F0502020204030204" pitchFamily="34" charset="0"/>
              </a:rPr>
              <a:t>MÎINE AR AVEA LOC ALEGERILE PENTRU PRIMARUL GENERAL DE CHIŞINĂU, CUM AŢI VOTA? </a:t>
            </a:r>
            <a:endParaRPr lang="en-US" sz="2400" dirty="0">
              <a:latin typeface="Calibri" panose="020F0502020204030204" pitchFamily="34" charset="0"/>
              <a:cs typeface="Calibri" panose="020F0502020204030204" pitchFamily="34" charset="0"/>
            </a:endParaRPr>
          </a:p>
        </p:txBody>
      </p:sp>
      <p:graphicFrame>
        <p:nvGraphicFramePr>
          <p:cNvPr id="4" name="Chart 3"/>
          <p:cNvGraphicFramePr>
            <a:graphicFrameLocks/>
          </p:cNvGraphicFramePr>
          <p:nvPr>
            <p:extLst>
              <p:ext uri="{D42A27DB-BD31-4B8C-83A1-F6EECF244321}">
                <p14:modId xmlns:p14="http://schemas.microsoft.com/office/powerpoint/2010/main" val="3106631425"/>
              </p:ext>
            </p:extLst>
          </p:nvPr>
        </p:nvGraphicFramePr>
        <p:xfrm>
          <a:off x="76200" y="1023551"/>
          <a:ext cx="6705600" cy="50724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2033808271"/>
              </p:ext>
            </p:extLst>
          </p:nvPr>
        </p:nvGraphicFramePr>
        <p:xfrm>
          <a:off x="6215449" y="1025165"/>
          <a:ext cx="2928551" cy="41433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071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762000"/>
          </a:xfrm>
        </p:spPr>
        <p:txBody>
          <a:bodyPr>
            <a:noAutofit/>
          </a:bodyPr>
          <a:lstStyle/>
          <a:p>
            <a:pPr algn="ctr"/>
            <a:r>
              <a:rPr lang="en-US" sz="2400" dirty="0" smtClean="0">
                <a:effectLst/>
                <a:latin typeface="Calibri" panose="020F0502020204030204" pitchFamily="34" charset="0"/>
                <a:cs typeface="Calibri" panose="020F0502020204030204" pitchFamily="34" charset="0"/>
              </a:rPr>
              <a:t>PROFILUL VOTAN</a:t>
            </a:r>
            <a:r>
              <a:rPr lang="ro-MD" sz="2400" dirty="0" smtClean="0">
                <a:effectLst/>
                <a:latin typeface="Calibri" panose="020F0502020204030204" pitchFamily="34" charset="0"/>
                <a:cs typeface="Calibri" panose="020F0502020204030204" pitchFamily="34" charset="0"/>
              </a:rPr>
              <a:t>Ț</a:t>
            </a:r>
            <a:r>
              <a:rPr lang="en-US" sz="2400" dirty="0" smtClean="0">
                <a:effectLst/>
                <a:latin typeface="Calibri" panose="020F0502020204030204" pitchFamily="34" charset="0"/>
                <a:cs typeface="Calibri" panose="020F0502020204030204" pitchFamily="34" charset="0"/>
              </a:rPr>
              <a:t>ILOR</a:t>
            </a:r>
            <a:endParaRPr lang="en-US" sz="2400" dirty="0">
              <a:latin typeface="Calibri" panose="020F0502020204030204" pitchFamily="34" charset="0"/>
              <a:cs typeface="Calibri" panose="020F0502020204030204"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3733717198"/>
              </p:ext>
            </p:extLst>
          </p:nvPr>
        </p:nvGraphicFramePr>
        <p:xfrm>
          <a:off x="685800" y="990600"/>
          <a:ext cx="77724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2" name="Oval 1"/>
          <p:cNvSpPr/>
          <p:nvPr/>
        </p:nvSpPr>
        <p:spPr>
          <a:xfrm>
            <a:off x="4724400" y="1905000"/>
            <a:ext cx="533400" cy="30480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Oval 5"/>
          <p:cNvSpPr/>
          <p:nvPr/>
        </p:nvSpPr>
        <p:spPr>
          <a:xfrm>
            <a:off x="4112443" y="3429000"/>
            <a:ext cx="533400" cy="304799"/>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Oval 6"/>
          <p:cNvSpPr/>
          <p:nvPr/>
        </p:nvSpPr>
        <p:spPr>
          <a:xfrm>
            <a:off x="3845743" y="1143000"/>
            <a:ext cx="533400" cy="30480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Oval 7"/>
          <p:cNvSpPr/>
          <p:nvPr/>
        </p:nvSpPr>
        <p:spPr>
          <a:xfrm>
            <a:off x="3904095" y="5029200"/>
            <a:ext cx="533400" cy="30480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Oval 9"/>
          <p:cNvSpPr/>
          <p:nvPr/>
        </p:nvSpPr>
        <p:spPr>
          <a:xfrm>
            <a:off x="5105400" y="3810000"/>
            <a:ext cx="5334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Oval 10"/>
          <p:cNvSpPr/>
          <p:nvPr/>
        </p:nvSpPr>
        <p:spPr>
          <a:xfrm>
            <a:off x="5599522" y="4191000"/>
            <a:ext cx="533400" cy="304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68215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762000"/>
          </a:xfrm>
        </p:spPr>
        <p:txBody>
          <a:bodyPr>
            <a:noAutofit/>
          </a:bodyPr>
          <a:lstStyle/>
          <a:p>
            <a:pPr algn="ctr"/>
            <a:r>
              <a:rPr lang="ro-MD" sz="2400" dirty="0" smtClean="0">
                <a:effectLst/>
                <a:latin typeface="Calibri" panose="020F0502020204030204" pitchFamily="34" charset="0"/>
                <a:cs typeface="Calibri" panose="020F0502020204030204" pitchFamily="34" charset="0"/>
              </a:rPr>
              <a:t>Cum au votat respondenții la alegerile Parlamentare din 24.02.2019 comparat cu rezultatele alegerilor</a:t>
            </a:r>
            <a:endParaRPr lang="en-US" sz="2400" dirty="0">
              <a:latin typeface="Calibri" panose="020F0502020204030204" pitchFamily="34" charset="0"/>
              <a:cs typeface="Calibri" panose="020F0502020204030204" pitchFamily="34" charset="0"/>
            </a:endParaRPr>
          </a:p>
        </p:txBody>
      </p:sp>
      <p:graphicFrame>
        <p:nvGraphicFramePr>
          <p:cNvPr id="4" name="Table 3"/>
          <p:cNvGraphicFramePr>
            <a:graphicFrameLocks noGrp="1"/>
          </p:cNvGraphicFramePr>
          <p:nvPr>
            <p:extLst/>
          </p:nvPr>
        </p:nvGraphicFramePr>
        <p:xfrm>
          <a:off x="304800" y="1066800"/>
          <a:ext cx="8000999" cy="3657600"/>
        </p:xfrm>
        <a:graphic>
          <a:graphicData uri="http://schemas.openxmlformats.org/drawingml/2006/table">
            <a:tbl>
              <a:tblPr/>
              <a:tblGrid>
                <a:gridCol w="3599303">
                  <a:extLst>
                    <a:ext uri="{9D8B030D-6E8A-4147-A177-3AD203B41FA5}">
                      <a16:colId xmlns:a16="http://schemas.microsoft.com/office/drawing/2014/main" val="1262391320"/>
                    </a:ext>
                  </a:extLst>
                </a:gridCol>
                <a:gridCol w="1100424">
                  <a:extLst>
                    <a:ext uri="{9D8B030D-6E8A-4147-A177-3AD203B41FA5}">
                      <a16:colId xmlns:a16="http://schemas.microsoft.com/office/drawing/2014/main" val="76268305"/>
                    </a:ext>
                  </a:extLst>
                </a:gridCol>
                <a:gridCol w="1100424">
                  <a:extLst>
                    <a:ext uri="{9D8B030D-6E8A-4147-A177-3AD203B41FA5}">
                      <a16:colId xmlns:a16="http://schemas.microsoft.com/office/drawing/2014/main" val="1766705816"/>
                    </a:ext>
                  </a:extLst>
                </a:gridCol>
                <a:gridCol w="1100424">
                  <a:extLst>
                    <a:ext uri="{9D8B030D-6E8A-4147-A177-3AD203B41FA5}">
                      <a16:colId xmlns:a16="http://schemas.microsoft.com/office/drawing/2014/main" val="396905724"/>
                    </a:ext>
                  </a:extLst>
                </a:gridCol>
                <a:gridCol w="1100424">
                  <a:extLst>
                    <a:ext uri="{9D8B030D-6E8A-4147-A177-3AD203B41FA5}">
                      <a16:colId xmlns:a16="http://schemas.microsoft.com/office/drawing/2014/main" val="1325972238"/>
                    </a:ext>
                  </a:extLst>
                </a:gridCol>
              </a:tblGrid>
              <a:tr h="367643">
                <a:tc rowSpan="2">
                  <a:txBody>
                    <a:bodyPr/>
                    <a:lstStyle/>
                    <a:p>
                      <a:pPr algn="ctr" fontAlgn="b"/>
                      <a:r>
                        <a:rPr lang="ru-RU" sz="1600" b="1" i="0" u="none" strike="noStrike" dirty="0">
                          <a:solidFill>
                            <a:schemeClr val="tx1"/>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ro-RO" sz="1600" b="1" i="0" u="none" strike="noStrike" dirty="0">
                          <a:solidFill>
                            <a:schemeClr val="tx1"/>
                          </a:solidFill>
                          <a:effectLst/>
                          <a:latin typeface="Calibri" panose="020F0502020204030204" pitchFamily="34" charset="0"/>
                        </a:rPr>
                        <a:t>Sondaj</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ru-RU"/>
                    </a:p>
                  </a:txBody>
                  <a:tcPr/>
                </a:tc>
                <a:tc rowSpan="2">
                  <a:txBody>
                    <a:bodyPr/>
                    <a:lstStyle/>
                    <a:p>
                      <a:pPr algn="ctr" fontAlgn="ctr"/>
                      <a:r>
                        <a:rPr lang="ro-RO" sz="1600" b="1" i="0" u="none" strike="noStrike">
                          <a:solidFill>
                            <a:schemeClr val="tx1"/>
                          </a:solidFill>
                          <a:effectLst/>
                          <a:latin typeface="Calibri" panose="020F0502020204030204" pitchFamily="34" charset="0"/>
                        </a:rPr>
                        <a:t>Alegeri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a:txBody>
                    <a:bodyPr/>
                    <a:lstStyle/>
                    <a:p>
                      <a:pPr algn="ctr" fontAlgn="ctr"/>
                      <a:r>
                        <a:rPr lang="ro-RO" sz="1600" b="1" i="0" u="none" strike="noStrike" dirty="0">
                          <a:solidFill>
                            <a:schemeClr val="tx1"/>
                          </a:solidFill>
                          <a:effectLst/>
                          <a:latin typeface="Calibri" panose="020F0502020204030204" pitchFamily="34" charset="0"/>
                        </a:rPr>
                        <a:t>Diferența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30057301"/>
                  </a:ext>
                </a:extLst>
              </a:tr>
              <a:tr h="367643">
                <a:tc vMerge="1">
                  <a:txBody>
                    <a:bodyPr/>
                    <a:lstStyle/>
                    <a:p>
                      <a:endParaRPr lang="ru-RU"/>
                    </a:p>
                  </a:txBody>
                  <a:tcPr/>
                </a:tc>
                <a:tc>
                  <a:txBody>
                    <a:bodyPr/>
                    <a:lstStyle/>
                    <a:p>
                      <a:pPr algn="ctr" fontAlgn="ctr"/>
                      <a:r>
                        <a:rPr lang="ro-RO" sz="1600" b="1" i="0" u="none" strike="noStrike" dirty="0">
                          <a:solidFill>
                            <a:schemeClr val="tx1"/>
                          </a:solidFill>
                          <a:effectLst/>
                          <a:latin typeface="Calibri" panose="020F050202020403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ro-RO" sz="1600" b="1" i="0" u="none" strike="noStrike" dirty="0">
                          <a:solidFill>
                            <a:schemeClr val="tx1"/>
                          </a:solidFill>
                          <a:effectLst/>
                          <a:latin typeface="Calibri" panose="020F0502020204030204" pitchFamily="34" charset="0"/>
                        </a:rPr>
                        <a:t>Recalculat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034191162"/>
                  </a:ext>
                </a:extLst>
              </a:tr>
              <a:tr h="367643">
                <a:tc>
                  <a:txBody>
                    <a:bodyPr/>
                    <a:lstStyle/>
                    <a:p>
                      <a:pPr algn="l" fontAlgn="b"/>
                      <a:r>
                        <a:rPr lang="ro-RO" sz="1600" b="0" i="0" u="none" strike="noStrike" dirty="0">
                          <a:solidFill>
                            <a:srgbClr val="000000"/>
                          </a:solidFill>
                          <a:effectLst/>
                          <a:latin typeface="Calibri" panose="020F0502020204030204" pitchFamily="34" charset="0"/>
                        </a:rPr>
                        <a:t>Blocul Electoral ACUM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40,3%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a:solidFill>
                            <a:srgbClr val="000000"/>
                          </a:solidFill>
                          <a:effectLst/>
                          <a:latin typeface="Calibri" panose="020F0502020204030204" pitchFamily="34" charset="0"/>
                        </a:rPr>
                        <a:t>37,7%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57387015"/>
                  </a:ext>
                </a:extLst>
              </a:tr>
              <a:tr h="367643">
                <a:tc>
                  <a:txBody>
                    <a:bodyPr/>
                    <a:lstStyle/>
                    <a:p>
                      <a:pPr algn="l" fontAlgn="b"/>
                      <a:r>
                        <a:rPr lang="ro-RO" sz="1600" b="0" i="0" u="none" strike="noStrike" dirty="0">
                          <a:solidFill>
                            <a:srgbClr val="000000"/>
                          </a:solidFill>
                          <a:effectLst/>
                          <a:latin typeface="Calibri" panose="020F0502020204030204" pitchFamily="34" charset="0"/>
                        </a:rPr>
                        <a:t>Partidul Democrat din Moldova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a:solidFill>
                            <a:srgbClr val="000000"/>
                          </a:solidFill>
                          <a:effectLst/>
                          <a:latin typeface="Calibri" panose="020F0502020204030204" pitchFamily="34" charset="0"/>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13,4%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FF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3610876"/>
                  </a:ext>
                </a:extLst>
              </a:tr>
              <a:tr h="367643">
                <a:tc>
                  <a:txBody>
                    <a:bodyPr/>
                    <a:lstStyle/>
                    <a:p>
                      <a:pPr algn="l" fontAlgn="b"/>
                      <a:r>
                        <a:rPr lang="ro-RO" sz="1600" b="0" i="0" u="none" strike="noStrike" dirty="0">
                          <a:solidFill>
                            <a:srgbClr val="000000"/>
                          </a:solidFill>
                          <a:effectLst/>
                          <a:latin typeface="Calibri" panose="020F0502020204030204" pitchFamily="34" charset="0"/>
                        </a:rPr>
                        <a:t>Partidul Politic </a:t>
                      </a:r>
                      <a:r>
                        <a:rPr lang="ro-RO" sz="1600" b="0" i="0" u="none" strike="noStrike" dirty="0" err="1" smtClean="0">
                          <a:solidFill>
                            <a:srgbClr val="000000"/>
                          </a:solidFill>
                          <a:effectLst/>
                          <a:latin typeface="Calibri" panose="020F0502020204030204" pitchFamily="34" charset="0"/>
                        </a:rPr>
                        <a:t>Șor</a:t>
                      </a:r>
                      <a:r>
                        <a:rPr lang="ro-RO" sz="1600" b="0" i="0" u="none" strike="noStrike" dirty="0" smtClean="0">
                          <a:solidFill>
                            <a:srgbClr val="000000"/>
                          </a:solidFill>
                          <a:effectLst/>
                          <a:latin typeface="Calibri" panose="020F0502020204030204" pitchFamily="34" charset="0"/>
                        </a:rPr>
                        <a:t> </a:t>
                      </a:r>
                      <a:endParaRPr lang="ro-RO"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FF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93977632"/>
                  </a:ext>
                </a:extLst>
              </a:tr>
              <a:tr h="397282">
                <a:tc>
                  <a:txBody>
                    <a:bodyPr/>
                    <a:lstStyle/>
                    <a:p>
                      <a:pPr algn="l" fontAlgn="b"/>
                      <a:r>
                        <a:rPr lang="ro-RO" sz="1600" b="0" i="0" u="none" strike="noStrike" dirty="0">
                          <a:solidFill>
                            <a:srgbClr val="000000"/>
                          </a:solidFill>
                          <a:effectLst/>
                          <a:latin typeface="Calibri" panose="020F0502020204030204" pitchFamily="34" charset="0"/>
                        </a:rPr>
                        <a:t>Partidul Socialiștilor din Republica Moldova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21,4%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35,7%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a:solidFill>
                            <a:srgbClr val="000000"/>
                          </a:solidFill>
                          <a:effectLst/>
                          <a:latin typeface="Calibri" panose="020F0502020204030204" pitchFamily="34" charset="0"/>
                        </a:rPr>
                        <a:t>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982578"/>
                  </a:ext>
                </a:extLst>
              </a:tr>
              <a:tr h="367643">
                <a:tc>
                  <a:txBody>
                    <a:bodyPr/>
                    <a:lstStyle/>
                    <a:p>
                      <a:pPr algn="l" fontAlgn="b"/>
                      <a:r>
                        <a:rPr lang="ro-RO" sz="1600" b="0" i="0" u="none" strike="noStrike" dirty="0">
                          <a:solidFill>
                            <a:srgbClr val="000000"/>
                          </a:solidFill>
                          <a:effectLst/>
                          <a:latin typeface="Calibri" panose="020F0502020204030204" pitchFamily="34" charset="0"/>
                        </a:rPr>
                        <a:t>Alt partid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a:solidFill>
                            <a:srgbClr val="000000"/>
                          </a:solidFill>
                          <a:effectLst/>
                          <a:latin typeface="Calibri" panose="020F0502020204030204" pitchFamily="34" charset="0"/>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2847572"/>
                  </a:ext>
                </a:extLst>
              </a:tr>
              <a:tr h="367643">
                <a:tc>
                  <a:txBody>
                    <a:bodyPr/>
                    <a:lstStyle/>
                    <a:p>
                      <a:pPr algn="l" fontAlgn="b"/>
                      <a:r>
                        <a:rPr lang="ro-RO" sz="1600" b="0" i="0" u="none" strike="noStrike" dirty="0">
                          <a:solidFill>
                            <a:srgbClr val="000000"/>
                          </a:solidFill>
                          <a:effectLst/>
                          <a:latin typeface="Calibri" panose="020F0502020204030204" pitchFamily="34" charset="0"/>
                        </a:rPr>
                        <a:t>Nu am participat la alegeri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a:solidFill>
                            <a:srgbClr val="000000"/>
                          </a:solidFill>
                          <a:effectLst/>
                          <a:latin typeface="Calibri" panose="020F0502020204030204" pitchFamily="34" charset="0"/>
                        </a:rPr>
                        <a:t>19,7%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rowSpan="3" gridSpan="3">
                  <a:txBody>
                    <a:bodyPr/>
                    <a:lstStyle/>
                    <a:p>
                      <a:pPr algn="ctr" fontAlgn="b"/>
                      <a:r>
                        <a:rPr lang="ru-RU" sz="16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rowSpan="3" hMerge="1">
                  <a:txBody>
                    <a:bodyPr/>
                    <a:lstStyle/>
                    <a:p>
                      <a:endParaRPr lang="ru-RU"/>
                    </a:p>
                  </a:txBody>
                  <a:tcPr/>
                </a:tc>
                <a:tc rowSpan="3" hMerge="1">
                  <a:txBody>
                    <a:bodyPr/>
                    <a:lstStyle/>
                    <a:p>
                      <a:endParaRPr lang="ru-RU"/>
                    </a:p>
                  </a:txBody>
                  <a:tcPr/>
                </a:tc>
                <a:extLst>
                  <a:ext uri="{0D108BD9-81ED-4DB2-BD59-A6C34878D82A}">
                    <a16:rowId xmlns:a16="http://schemas.microsoft.com/office/drawing/2014/main" val="1936942081"/>
                  </a:ext>
                </a:extLst>
              </a:tr>
              <a:tr h="367643">
                <a:tc>
                  <a:txBody>
                    <a:bodyPr/>
                    <a:lstStyle/>
                    <a:p>
                      <a:pPr algn="l" fontAlgn="b"/>
                      <a:r>
                        <a:rPr lang="ro-RO" sz="1600" b="0" i="0" u="none" strike="noStrike" dirty="0">
                          <a:solidFill>
                            <a:srgbClr val="000000"/>
                          </a:solidFill>
                          <a:effectLst/>
                          <a:latin typeface="Calibri" panose="020F0502020204030204" pitchFamily="34" charset="0"/>
                        </a:rPr>
                        <a:t>Nu știu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gridSpan="3" vMerge="1">
                  <a:txBody>
                    <a:bodyPr/>
                    <a:lstStyle/>
                    <a:p>
                      <a:endParaRPr lang="ru-RU"/>
                    </a:p>
                  </a:txBody>
                  <a:tcPr/>
                </a:tc>
                <a:tc hMerge="1" vMerge="1">
                  <a:txBody>
                    <a:bodyPr/>
                    <a:lstStyle/>
                    <a:p>
                      <a:endParaRPr lang="ru-RU"/>
                    </a:p>
                  </a:txBody>
                  <a:tcPr/>
                </a:tc>
                <a:tc hMerge="1" vMerge="1">
                  <a:txBody>
                    <a:bodyPr/>
                    <a:lstStyle/>
                    <a:p>
                      <a:endParaRPr lang="ru-RU"/>
                    </a:p>
                  </a:txBody>
                  <a:tcPr/>
                </a:tc>
                <a:extLst>
                  <a:ext uri="{0D108BD9-81ED-4DB2-BD59-A6C34878D82A}">
                    <a16:rowId xmlns:a16="http://schemas.microsoft.com/office/drawing/2014/main" val="3309570628"/>
                  </a:ext>
                </a:extLst>
              </a:tr>
              <a:tr h="319174">
                <a:tc>
                  <a:txBody>
                    <a:bodyPr/>
                    <a:lstStyle/>
                    <a:p>
                      <a:pPr algn="l" fontAlgn="b"/>
                      <a:r>
                        <a:rPr lang="ro-RO" sz="1600" b="0" i="0" u="none" strike="noStrike" dirty="0">
                          <a:solidFill>
                            <a:srgbClr val="000000"/>
                          </a:solidFill>
                          <a:effectLst/>
                          <a:latin typeface="Calibri" panose="020F0502020204030204" pitchFamily="34" charset="0"/>
                        </a:rPr>
                        <a:t>Nu răspund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ru-RU" sz="1600" b="0" i="0" u="none" strike="noStrike" dirty="0">
                          <a:solidFill>
                            <a:srgbClr val="000000"/>
                          </a:solidFill>
                          <a:effectLst/>
                          <a:latin typeface="Calibri" panose="020F0502020204030204" pitchFamily="34" charset="0"/>
                        </a:rPr>
                        <a:t>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gridSpan="3" vMerge="1">
                  <a:txBody>
                    <a:bodyPr/>
                    <a:lstStyle/>
                    <a:p>
                      <a:endParaRPr lang="ru-RU"/>
                    </a:p>
                  </a:txBody>
                  <a:tcPr/>
                </a:tc>
                <a:tc hMerge="1" vMerge="1">
                  <a:txBody>
                    <a:bodyPr/>
                    <a:lstStyle/>
                    <a:p>
                      <a:endParaRPr lang="ru-RU"/>
                    </a:p>
                  </a:txBody>
                  <a:tcPr/>
                </a:tc>
                <a:tc hMerge="1" vMerge="1">
                  <a:txBody>
                    <a:bodyPr/>
                    <a:lstStyle/>
                    <a:p>
                      <a:endParaRPr lang="ru-RU"/>
                    </a:p>
                  </a:txBody>
                  <a:tcPr/>
                </a:tc>
                <a:extLst>
                  <a:ext uri="{0D108BD9-81ED-4DB2-BD59-A6C34878D82A}">
                    <a16:rowId xmlns:a16="http://schemas.microsoft.com/office/drawing/2014/main" val="1019544892"/>
                  </a:ext>
                </a:extLst>
              </a:tr>
            </a:tbl>
          </a:graphicData>
        </a:graphic>
      </p:graphicFrame>
    </p:spTree>
    <p:extLst>
      <p:ext uri="{BB962C8B-B14F-4D97-AF65-F5344CB8AC3E}">
        <p14:creationId xmlns:p14="http://schemas.microsoft.com/office/powerpoint/2010/main" val="26400730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8071</TotalTime>
  <Words>511</Words>
  <Application>Microsoft Office PowerPoint</Application>
  <PresentationFormat>On-screen Show (4:3)</PresentationFormat>
  <Paragraphs>109</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Calibri</vt:lpstr>
      <vt:lpstr>Lucida Sans Unicode</vt:lpstr>
      <vt:lpstr>Palatino Linotype</vt:lpstr>
      <vt:lpstr>Verdana</vt:lpstr>
      <vt:lpstr>Wingdings 2</vt:lpstr>
      <vt:lpstr>Wingdings 3</vt:lpstr>
      <vt:lpstr>Concourse</vt:lpstr>
      <vt:lpstr>OMNIBUS PRE-ELECTORAL  CHIȘINĂU 2019</vt:lpstr>
      <vt:lpstr>Metodologia studiului</vt:lpstr>
      <vt:lpstr>Sursele de informare ale cetățenilor</vt:lpstr>
      <vt:lpstr>ÎN CE MĂSURĂ VĂ SUNT CUNOSCUTE URMĂTOARELE PERSOANE? </vt:lpstr>
      <vt:lpstr>CÎT DE PROBABIL ESTE CĂ ÎI VEȚI VOTA PE URMĂTORII CANDIDAȚI PENTRU POSTUL DE PRIMAR GENERAL AL MUN. CHIŞINĂU?</vt:lpstr>
      <vt:lpstr>LA DATA DE 20 OCTOMBRIE 2019, VOR AVEA LOC ALEGERILE PRIMARULUI GENERAL AL MUN. CHIŞINĂULUI. CUM PLANIFICAŢI SĂ PROCEDAŢI ÎN ACEASTĂ ZI? </vt:lpstr>
      <vt:lpstr>DACĂ MÎINE AR AVEA LOC ALEGERILE PENTRU PRIMARUL GENERAL DE CHIŞINĂU, CUM AŢI VOTA? </vt:lpstr>
      <vt:lpstr>PROFILUL VOTANȚILOR</vt:lpstr>
      <vt:lpstr>Cum au votat respondenții la alegerile Parlamentare din 24.02.2019 comparat cu rezultatele alegerilor</vt:lpstr>
      <vt:lpstr>Cum au votat la alegerile Parlamentare din 24.02.2019 persoanele actualmente indecise </vt:lpstr>
      <vt:lpstr>VĂ MULȚUMIM!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OMNIBUS CBS-AXA  Vara 2012</dc:title>
  <dc:creator>Cantar</dc:creator>
  <cp:lastModifiedBy>Vasile Cantarji</cp:lastModifiedBy>
  <cp:revision>298</cp:revision>
  <cp:lastPrinted>2017-05-03T13:51:03Z</cp:lastPrinted>
  <dcterms:created xsi:type="dcterms:W3CDTF">2012-07-23T07:14:09Z</dcterms:created>
  <dcterms:modified xsi:type="dcterms:W3CDTF">2019-09-25T05:47:02Z</dcterms:modified>
</cp:coreProperties>
</file>