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8" r:id="rId3"/>
    <p:sldId id="334" r:id="rId4"/>
    <p:sldId id="307" r:id="rId5"/>
    <p:sldId id="337" r:id="rId6"/>
    <p:sldId id="297" r:id="rId7"/>
    <p:sldId id="308" r:id="rId8"/>
    <p:sldId id="320" r:id="rId9"/>
    <p:sldId id="321" r:id="rId10"/>
    <p:sldId id="336" r:id="rId11"/>
    <p:sldId id="309" r:id="rId12"/>
    <p:sldId id="311" r:id="rId13"/>
    <p:sldId id="31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A6FF"/>
    <a:srgbClr val="0049DA"/>
    <a:srgbClr val="CC6600"/>
    <a:srgbClr val="FF4B4B"/>
    <a:srgbClr val="4F8A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96" autoAdjust="0"/>
    <p:restoredTop sz="86595" autoAdjust="0"/>
  </p:normalViewPr>
  <p:slideViewPr>
    <p:cSldViewPr snapToGrid="0" snapToObjects="1">
      <p:cViewPr>
        <p:scale>
          <a:sx n="90" d="100"/>
          <a:sy n="90" d="100"/>
        </p:scale>
        <p:origin x="400" y="328"/>
      </p:cViewPr>
      <p:guideLst>
        <p:guide orient="horz" pos="2160"/>
        <p:guide pos="3840"/>
      </p:guideLst>
    </p:cSldViewPr>
  </p:slideViewPr>
  <p:outlineViewPr>
    <p:cViewPr>
      <p:scale>
        <a:sx n="33" d="100"/>
        <a:sy n="33" d="100"/>
      </p:scale>
      <p:origin x="0" y="158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PC\Desktop\doina\Monitorizare%20TV%2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rodicapirgari/Desktop/Monitorizare/Raport%20publicat/7-15.10.2019/Monitorizare%20TV%207-13.10.1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rodicapirgari/Desktop/Monitorizare/Raport%20publicat/7-15.10.2019/Monitorizare%20TV%207-13.10.1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rodicapirgari/Desktop/Monitorizare/Monitorizare%20electorala&#774;/Monitorizare%20TV%2016-22.09.19%20(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rodicapirgari\Desktop\Monitorizare\Monitorizare%20electorala&#774;\Monitorizare%20TV%2016-22.09.19%20(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rodicapirgari/Desktop/Monitorizare/Raport%20publicat/7-15.10.2019/Monitorizare%20TV%207-13.10.19.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dirty="0" err="1"/>
              <a:t>Mențiuni</a:t>
            </a:r>
            <a:r>
              <a:rPr lang="en-US" sz="1800" dirty="0"/>
              <a:t> </a:t>
            </a:r>
            <a:r>
              <a:rPr lang="en-US" sz="1800" dirty="0" err="1"/>
              <a:t>candidați</a:t>
            </a:r>
            <a:r>
              <a:rPr lang="en-US" sz="1800" dirty="0"/>
              <a:t> total</a:t>
            </a:r>
          </a:p>
        </c:rich>
      </c:tx>
      <c:layout>
        <c:manualLayout>
          <c:xMode val="edge"/>
          <c:yMode val="edge"/>
          <c:x val="0.42400442245443692"/>
          <c:y val="0.15450500652812327"/>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'Total pe săptămână'!$B$99</c:f>
              <c:strCache>
                <c:ptCount val="1"/>
                <c:pt idx="0">
                  <c:v>Column2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 pe săptămână'!$A$100:$A$109</c:f>
              <c:strCache>
                <c:ptCount val="10"/>
                <c:pt idx="0">
                  <c:v>PrimeTV</c:v>
                </c:pt>
                <c:pt idx="1">
                  <c:v>Moldova 1</c:v>
                </c:pt>
                <c:pt idx="2">
                  <c:v>JurnalTV</c:v>
                </c:pt>
                <c:pt idx="3">
                  <c:v>ProTV</c:v>
                </c:pt>
                <c:pt idx="4">
                  <c:v>RTR Moldova</c:v>
                </c:pt>
                <c:pt idx="5">
                  <c:v>PublikaTV</c:v>
                </c:pt>
                <c:pt idx="6">
                  <c:v>TV8</c:v>
                </c:pt>
                <c:pt idx="7">
                  <c:v>NTV Moldova</c:v>
                </c:pt>
                <c:pt idx="8">
                  <c:v>TVR Moldova</c:v>
                </c:pt>
                <c:pt idx="9">
                  <c:v>AccentTV</c:v>
                </c:pt>
              </c:strCache>
            </c:strRef>
          </c:cat>
          <c:val>
            <c:numRef>
              <c:f>'Total pe săptămână'!$B$100:$B$109</c:f>
              <c:numCache>
                <c:formatCode>General</c:formatCode>
                <c:ptCount val="10"/>
                <c:pt idx="0">
                  <c:v>65</c:v>
                </c:pt>
                <c:pt idx="1">
                  <c:v>69</c:v>
                </c:pt>
                <c:pt idx="2">
                  <c:v>105</c:v>
                </c:pt>
                <c:pt idx="3">
                  <c:v>109</c:v>
                </c:pt>
                <c:pt idx="4">
                  <c:v>25</c:v>
                </c:pt>
                <c:pt idx="5">
                  <c:v>60</c:v>
                </c:pt>
                <c:pt idx="6">
                  <c:v>115</c:v>
                </c:pt>
                <c:pt idx="7">
                  <c:v>91</c:v>
                </c:pt>
                <c:pt idx="8">
                  <c:v>40</c:v>
                </c:pt>
                <c:pt idx="9">
                  <c:v>23</c:v>
                </c:pt>
              </c:numCache>
            </c:numRef>
          </c:val>
          <c:extLst>
            <c:ext xmlns:c16="http://schemas.microsoft.com/office/drawing/2014/chart" uri="{C3380CC4-5D6E-409C-BE32-E72D297353CC}">
              <c16:uniqueId val="{00000000-EE88-E349-B907-EBA44363E112}"/>
            </c:ext>
          </c:extLst>
        </c:ser>
        <c:dLbls>
          <c:dLblPos val="outEnd"/>
          <c:showLegendKey val="0"/>
          <c:showVal val="1"/>
          <c:showCatName val="0"/>
          <c:showSerName val="0"/>
          <c:showPercent val="0"/>
          <c:showBubbleSize val="0"/>
        </c:dLbls>
        <c:gapWidth val="219"/>
        <c:overlap val="-27"/>
        <c:axId val="504898879"/>
        <c:axId val="504900511"/>
      </c:barChart>
      <c:catAx>
        <c:axId val="5048988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04900511"/>
        <c:crosses val="autoZero"/>
        <c:auto val="1"/>
        <c:lblAlgn val="ctr"/>
        <c:lblOffset val="100"/>
        <c:noMultiLvlLbl val="0"/>
      </c:catAx>
      <c:valAx>
        <c:axId val="5049005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4898879"/>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dirty="0"/>
              <a:t>Total </a:t>
            </a:r>
            <a:r>
              <a:rPr lang="en-US" sz="1800" dirty="0" err="1"/>
              <a:t>mențiuni</a:t>
            </a:r>
            <a:r>
              <a:rPr lang="en-US" sz="1800" dirty="0"/>
              <a:t> ale </a:t>
            </a:r>
            <a:r>
              <a:rPr lang="en-US" sz="1800" dirty="0" err="1"/>
              <a:t>candidaților</a:t>
            </a:r>
            <a:r>
              <a:rPr lang="en-US" sz="1800" dirty="0"/>
              <a:t> </a:t>
            </a:r>
            <a:r>
              <a:rPr lang="en-US" sz="1800" dirty="0" err="1"/>
              <a:t>în</a:t>
            </a:r>
            <a:r>
              <a:rPr lang="en-US" sz="1800" dirty="0"/>
              <a:t> </a:t>
            </a:r>
            <a:r>
              <a:rPr lang="en-US" sz="1800" dirty="0" err="1"/>
              <a:t>perioada</a:t>
            </a:r>
            <a:r>
              <a:rPr lang="en-US" sz="1800" dirty="0"/>
              <a:t> 7-15 </a:t>
            </a:r>
            <a:r>
              <a:rPr lang="en-US" sz="1800" dirty="0" err="1"/>
              <a:t>octombrie</a:t>
            </a:r>
            <a:endParaRPr lang="en-US" sz="18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 pe săptămână'!$A$47:$A$63</c:f>
              <c:strCache>
                <c:ptCount val="17"/>
                <c:pt idx="0">
                  <c:v>Andrei Năstase</c:v>
                </c:pt>
                <c:pt idx="1">
                  <c:v>Ion Ceban</c:v>
                </c:pt>
                <c:pt idx="2">
                  <c:v>Vitalie Marinuță</c:v>
                </c:pt>
                <c:pt idx="3">
                  <c:v>Victor Chironda</c:v>
                </c:pt>
                <c:pt idx="4">
                  <c:v>Dorin Chirtoacă</c:v>
                </c:pt>
                <c:pt idx="5">
                  <c:v>Valeriu Munteanu</c:v>
                </c:pt>
                <c:pt idx="6">
                  <c:v>Serghei Toma</c:v>
                </c:pt>
                <c:pt idx="7">
                  <c:v>Vladimir Cebotari</c:v>
                </c:pt>
                <c:pt idx="8">
                  <c:v>Octavian Țîcu</c:v>
                </c:pt>
                <c:pt idx="9">
                  <c:v>Dumitru Țîra</c:v>
                </c:pt>
                <c:pt idx="10">
                  <c:v>Vlad Țurcanu</c:v>
                </c:pt>
                <c:pt idx="11">
                  <c:v>Lilia Ranogaeț</c:v>
                </c:pt>
                <c:pt idx="12">
                  <c:v>Alexandru Fetescu</c:v>
                </c:pt>
                <c:pt idx="13">
                  <c:v>Vitalie Voznoi</c:v>
                </c:pt>
                <c:pt idx="14">
                  <c:v>Valerii Klimenko</c:v>
                </c:pt>
                <c:pt idx="15">
                  <c:v>Teodor Cârnaț</c:v>
                </c:pt>
                <c:pt idx="16">
                  <c:v>Ivan Diacov</c:v>
                </c:pt>
              </c:strCache>
            </c:strRef>
          </c:cat>
          <c:val>
            <c:numRef>
              <c:f>'Total pe săptămână'!$AM$47:$AM$63</c:f>
              <c:numCache>
                <c:formatCode>General</c:formatCode>
                <c:ptCount val="17"/>
                <c:pt idx="0">
                  <c:v>110</c:v>
                </c:pt>
                <c:pt idx="1">
                  <c:v>114</c:v>
                </c:pt>
                <c:pt idx="2">
                  <c:v>19</c:v>
                </c:pt>
                <c:pt idx="3">
                  <c:v>30</c:v>
                </c:pt>
                <c:pt idx="4">
                  <c:v>64</c:v>
                </c:pt>
                <c:pt idx="5">
                  <c:v>54</c:v>
                </c:pt>
                <c:pt idx="6">
                  <c:v>17</c:v>
                </c:pt>
                <c:pt idx="7">
                  <c:v>52</c:v>
                </c:pt>
                <c:pt idx="8">
                  <c:v>53</c:v>
                </c:pt>
                <c:pt idx="9">
                  <c:v>27</c:v>
                </c:pt>
                <c:pt idx="10">
                  <c:v>32</c:v>
                </c:pt>
                <c:pt idx="11">
                  <c:v>16</c:v>
                </c:pt>
                <c:pt idx="12">
                  <c:v>20</c:v>
                </c:pt>
                <c:pt idx="13">
                  <c:v>17</c:v>
                </c:pt>
                <c:pt idx="14">
                  <c:v>24</c:v>
                </c:pt>
                <c:pt idx="15">
                  <c:v>20</c:v>
                </c:pt>
                <c:pt idx="16">
                  <c:v>33</c:v>
                </c:pt>
              </c:numCache>
            </c:numRef>
          </c:val>
          <c:extLst>
            <c:ext xmlns:c16="http://schemas.microsoft.com/office/drawing/2014/chart" uri="{C3380CC4-5D6E-409C-BE32-E72D297353CC}">
              <c16:uniqueId val="{00000000-142F-AF45-841E-3D6BABC393C8}"/>
            </c:ext>
          </c:extLst>
        </c:ser>
        <c:dLbls>
          <c:showLegendKey val="0"/>
          <c:showVal val="0"/>
          <c:showCatName val="0"/>
          <c:showSerName val="0"/>
          <c:showPercent val="0"/>
          <c:showBubbleSize val="0"/>
        </c:dLbls>
        <c:gapWidth val="219"/>
        <c:overlap val="-27"/>
        <c:axId val="1147047935"/>
        <c:axId val="1146805567"/>
      </c:barChart>
      <c:catAx>
        <c:axId val="11470479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46805567"/>
        <c:crosses val="autoZero"/>
        <c:auto val="1"/>
        <c:lblAlgn val="ctr"/>
        <c:lblOffset val="100"/>
        <c:noMultiLvlLbl val="0"/>
      </c:catAx>
      <c:valAx>
        <c:axId val="114680556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470479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600" b="0" i="0" u="none" strike="noStrike" kern="1200" spc="0" baseline="0">
                <a:solidFill>
                  <a:sysClr val="windowText" lastClr="000000">
                    <a:lumMod val="65000"/>
                    <a:lumOff val="35000"/>
                  </a:sysClr>
                </a:solidFill>
                <a:latin typeface="+mn-lt"/>
                <a:ea typeface="+mn-ea"/>
                <a:cs typeface="+mn-cs"/>
              </a:defRPr>
            </a:pPr>
            <a:r>
              <a:rPr lang="en-US" sz="1600"/>
              <a:t>Evoluția mențiunilor candidaților în știrile TV în cele trei perioade de monitorizare</a:t>
            </a:r>
          </a:p>
        </c:rich>
      </c:tx>
      <c:overlay val="0"/>
      <c:spPr>
        <a:noFill/>
        <a:ln>
          <a:noFill/>
        </a:ln>
        <a:effectLst/>
      </c:spPr>
      <c:txPr>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6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'Total pe săptămână'!$AK$46</c:f>
              <c:strCache>
                <c:ptCount val="1"/>
                <c:pt idx="0">
                  <c:v>Perioada 1</c:v>
                </c:pt>
              </c:strCache>
            </c:strRef>
          </c:tx>
          <c:spPr>
            <a:solidFill>
              <a:schemeClr val="accent1"/>
            </a:solidFill>
            <a:ln>
              <a:noFill/>
            </a:ln>
            <a:effectLst/>
          </c:spPr>
          <c:invertIfNegative val="0"/>
          <c:cat>
            <c:strRef>
              <c:f>'Total pe săptămână'!$A$47:$A$63</c:f>
              <c:strCache>
                <c:ptCount val="17"/>
                <c:pt idx="0">
                  <c:v>Andrei Năstase</c:v>
                </c:pt>
                <c:pt idx="1">
                  <c:v>Ion Ceban</c:v>
                </c:pt>
                <c:pt idx="2">
                  <c:v>Vitalie Marinuță</c:v>
                </c:pt>
                <c:pt idx="3">
                  <c:v>Victor Chironda</c:v>
                </c:pt>
                <c:pt idx="4">
                  <c:v>Dorin Chirtoacă</c:v>
                </c:pt>
                <c:pt idx="5">
                  <c:v>Valeriu Munteanu</c:v>
                </c:pt>
                <c:pt idx="6">
                  <c:v>Serghei Toma</c:v>
                </c:pt>
                <c:pt idx="7">
                  <c:v>Vladimir Cebotari</c:v>
                </c:pt>
                <c:pt idx="8">
                  <c:v>Octavian Țîcu</c:v>
                </c:pt>
                <c:pt idx="9">
                  <c:v>Dumitru Țîra</c:v>
                </c:pt>
                <c:pt idx="10">
                  <c:v>Vlad Țurcanu</c:v>
                </c:pt>
                <c:pt idx="11">
                  <c:v>Lilia Ranogaeț</c:v>
                </c:pt>
                <c:pt idx="12">
                  <c:v>Alexandru Fetescu</c:v>
                </c:pt>
                <c:pt idx="13">
                  <c:v>Vitalie Voznoi</c:v>
                </c:pt>
                <c:pt idx="14">
                  <c:v>Valerii Klimenko</c:v>
                </c:pt>
                <c:pt idx="15">
                  <c:v>Teodor Cârnaț</c:v>
                </c:pt>
                <c:pt idx="16">
                  <c:v>Ivan Diacov</c:v>
                </c:pt>
              </c:strCache>
            </c:strRef>
          </c:cat>
          <c:val>
            <c:numRef>
              <c:f>'Total pe săptămână'!$AK$47:$AK$63</c:f>
              <c:numCache>
                <c:formatCode>General</c:formatCode>
                <c:ptCount val="17"/>
                <c:pt idx="0">
                  <c:v>183</c:v>
                </c:pt>
                <c:pt idx="1">
                  <c:v>124</c:v>
                </c:pt>
                <c:pt idx="2">
                  <c:v>8</c:v>
                </c:pt>
                <c:pt idx="3">
                  <c:v>27</c:v>
                </c:pt>
                <c:pt idx="4">
                  <c:v>29</c:v>
                </c:pt>
                <c:pt idx="5">
                  <c:v>35</c:v>
                </c:pt>
                <c:pt idx="6">
                  <c:v>2</c:v>
                </c:pt>
                <c:pt idx="7">
                  <c:v>70</c:v>
                </c:pt>
                <c:pt idx="8">
                  <c:v>34</c:v>
                </c:pt>
                <c:pt idx="9">
                  <c:v>6</c:v>
                </c:pt>
                <c:pt idx="10">
                  <c:v>13</c:v>
                </c:pt>
                <c:pt idx="11">
                  <c:v>3</c:v>
                </c:pt>
                <c:pt idx="12">
                  <c:v>10</c:v>
                </c:pt>
                <c:pt idx="13">
                  <c:v>13</c:v>
                </c:pt>
                <c:pt idx="14">
                  <c:v>25</c:v>
                </c:pt>
                <c:pt idx="15">
                  <c:v>28</c:v>
                </c:pt>
                <c:pt idx="16">
                  <c:v>19</c:v>
                </c:pt>
              </c:numCache>
            </c:numRef>
          </c:val>
          <c:extLst>
            <c:ext xmlns:c16="http://schemas.microsoft.com/office/drawing/2014/chart" uri="{C3380CC4-5D6E-409C-BE32-E72D297353CC}">
              <c16:uniqueId val="{00000000-BB23-DE40-B987-791855FE3F12}"/>
            </c:ext>
          </c:extLst>
        </c:ser>
        <c:ser>
          <c:idx val="1"/>
          <c:order val="1"/>
          <c:tx>
            <c:strRef>
              <c:f>'Total pe săptămână'!$AL$46</c:f>
              <c:strCache>
                <c:ptCount val="1"/>
                <c:pt idx="0">
                  <c:v>Perioada 2</c:v>
                </c:pt>
              </c:strCache>
            </c:strRef>
          </c:tx>
          <c:spPr>
            <a:solidFill>
              <a:schemeClr val="accent2"/>
            </a:solidFill>
            <a:ln>
              <a:noFill/>
            </a:ln>
            <a:effectLst/>
          </c:spPr>
          <c:invertIfNegative val="0"/>
          <c:cat>
            <c:strRef>
              <c:f>'Total pe săptămână'!$A$47:$A$63</c:f>
              <c:strCache>
                <c:ptCount val="17"/>
                <c:pt idx="0">
                  <c:v>Andrei Năstase</c:v>
                </c:pt>
                <c:pt idx="1">
                  <c:v>Ion Ceban</c:v>
                </c:pt>
                <c:pt idx="2">
                  <c:v>Vitalie Marinuță</c:v>
                </c:pt>
                <c:pt idx="3">
                  <c:v>Victor Chironda</c:v>
                </c:pt>
                <c:pt idx="4">
                  <c:v>Dorin Chirtoacă</c:v>
                </c:pt>
                <c:pt idx="5">
                  <c:v>Valeriu Munteanu</c:v>
                </c:pt>
                <c:pt idx="6">
                  <c:v>Serghei Toma</c:v>
                </c:pt>
                <c:pt idx="7">
                  <c:v>Vladimir Cebotari</c:v>
                </c:pt>
                <c:pt idx="8">
                  <c:v>Octavian Țîcu</c:v>
                </c:pt>
                <c:pt idx="9">
                  <c:v>Dumitru Țîra</c:v>
                </c:pt>
                <c:pt idx="10">
                  <c:v>Vlad Țurcanu</c:v>
                </c:pt>
                <c:pt idx="11">
                  <c:v>Lilia Ranogaeț</c:v>
                </c:pt>
                <c:pt idx="12">
                  <c:v>Alexandru Fetescu</c:v>
                </c:pt>
                <c:pt idx="13">
                  <c:v>Vitalie Voznoi</c:v>
                </c:pt>
                <c:pt idx="14">
                  <c:v>Valerii Klimenko</c:v>
                </c:pt>
                <c:pt idx="15">
                  <c:v>Teodor Cârnaț</c:v>
                </c:pt>
                <c:pt idx="16">
                  <c:v>Ivan Diacov</c:v>
                </c:pt>
              </c:strCache>
            </c:strRef>
          </c:cat>
          <c:val>
            <c:numRef>
              <c:f>'Total pe săptămână'!$AL$47:$AL$63</c:f>
              <c:numCache>
                <c:formatCode>General</c:formatCode>
                <c:ptCount val="17"/>
                <c:pt idx="0">
                  <c:v>136</c:v>
                </c:pt>
                <c:pt idx="1">
                  <c:v>112</c:v>
                </c:pt>
                <c:pt idx="2">
                  <c:v>13</c:v>
                </c:pt>
                <c:pt idx="3">
                  <c:v>51</c:v>
                </c:pt>
                <c:pt idx="4">
                  <c:v>64</c:v>
                </c:pt>
                <c:pt idx="5">
                  <c:v>50</c:v>
                </c:pt>
                <c:pt idx="6">
                  <c:v>10</c:v>
                </c:pt>
                <c:pt idx="7">
                  <c:v>43</c:v>
                </c:pt>
                <c:pt idx="8">
                  <c:v>50</c:v>
                </c:pt>
                <c:pt idx="9">
                  <c:v>30</c:v>
                </c:pt>
                <c:pt idx="10">
                  <c:v>23</c:v>
                </c:pt>
                <c:pt idx="11">
                  <c:v>20</c:v>
                </c:pt>
                <c:pt idx="12">
                  <c:v>14</c:v>
                </c:pt>
                <c:pt idx="13">
                  <c:v>22</c:v>
                </c:pt>
                <c:pt idx="14">
                  <c:v>26</c:v>
                </c:pt>
                <c:pt idx="15">
                  <c:v>18</c:v>
                </c:pt>
                <c:pt idx="16">
                  <c:v>23</c:v>
                </c:pt>
              </c:numCache>
            </c:numRef>
          </c:val>
          <c:extLst>
            <c:ext xmlns:c16="http://schemas.microsoft.com/office/drawing/2014/chart" uri="{C3380CC4-5D6E-409C-BE32-E72D297353CC}">
              <c16:uniqueId val="{00000001-BB23-DE40-B987-791855FE3F12}"/>
            </c:ext>
          </c:extLst>
        </c:ser>
        <c:ser>
          <c:idx val="2"/>
          <c:order val="2"/>
          <c:tx>
            <c:strRef>
              <c:f>'Total pe săptămână'!$AM$46</c:f>
              <c:strCache>
                <c:ptCount val="1"/>
                <c:pt idx="0">
                  <c:v>Perioada 3</c:v>
                </c:pt>
              </c:strCache>
            </c:strRef>
          </c:tx>
          <c:spPr>
            <a:solidFill>
              <a:schemeClr val="accent3"/>
            </a:solidFill>
            <a:ln>
              <a:noFill/>
            </a:ln>
            <a:effectLst/>
          </c:spPr>
          <c:invertIfNegative val="0"/>
          <c:cat>
            <c:strRef>
              <c:f>'Total pe săptămână'!$A$47:$A$63</c:f>
              <c:strCache>
                <c:ptCount val="17"/>
                <c:pt idx="0">
                  <c:v>Andrei Năstase</c:v>
                </c:pt>
                <c:pt idx="1">
                  <c:v>Ion Ceban</c:v>
                </c:pt>
                <c:pt idx="2">
                  <c:v>Vitalie Marinuță</c:v>
                </c:pt>
                <c:pt idx="3">
                  <c:v>Victor Chironda</c:v>
                </c:pt>
                <c:pt idx="4">
                  <c:v>Dorin Chirtoacă</c:v>
                </c:pt>
                <c:pt idx="5">
                  <c:v>Valeriu Munteanu</c:v>
                </c:pt>
                <c:pt idx="6">
                  <c:v>Serghei Toma</c:v>
                </c:pt>
                <c:pt idx="7">
                  <c:v>Vladimir Cebotari</c:v>
                </c:pt>
                <c:pt idx="8">
                  <c:v>Octavian Țîcu</c:v>
                </c:pt>
                <c:pt idx="9">
                  <c:v>Dumitru Țîra</c:v>
                </c:pt>
                <c:pt idx="10">
                  <c:v>Vlad Țurcanu</c:v>
                </c:pt>
                <c:pt idx="11">
                  <c:v>Lilia Ranogaeț</c:v>
                </c:pt>
                <c:pt idx="12">
                  <c:v>Alexandru Fetescu</c:v>
                </c:pt>
                <c:pt idx="13">
                  <c:v>Vitalie Voznoi</c:v>
                </c:pt>
                <c:pt idx="14">
                  <c:v>Valerii Klimenko</c:v>
                </c:pt>
                <c:pt idx="15">
                  <c:v>Teodor Cârnaț</c:v>
                </c:pt>
                <c:pt idx="16">
                  <c:v>Ivan Diacov</c:v>
                </c:pt>
              </c:strCache>
            </c:strRef>
          </c:cat>
          <c:val>
            <c:numRef>
              <c:f>'Total pe săptămână'!$AM$47:$AM$63</c:f>
              <c:numCache>
                <c:formatCode>General</c:formatCode>
                <c:ptCount val="17"/>
                <c:pt idx="0">
                  <c:v>110</c:v>
                </c:pt>
                <c:pt idx="1">
                  <c:v>114</c:v>
                </c:pt>
                <c:pt idx="2">
                  <c:v>19</c:v>
                </c:pt>
                <c:pt idx="3">
                  <c:v>30</c:v>
                </c:pt>
                <c:pt idx="4">
                  <c:v>64</c:v>
                </c:pt>
                <c:pt idx="5">
                  <c:v>54</c:v>
                </c:pt>
                <c:pt idx="6">
                  <c:v>17</c:v>
                </c:pt>
                <c:pt idx="7">
                  <c:v>52</c:v>
                </c:pt>
                <c:pt idx="8">
                  <c:v>53</c:v>
                </c:pt>
                <c:pt idx="9">
                  <c:v>27</c:v>
                </c:pt>
                <c:pt idx="10">
                  <c:v>32</c:v>
                </c:pt>
                <c:pt idx="11">
                  <c:v>16</c:v>
                </c:pt>
                <c:pt idx="12">
                  <c:v>20</c:v>
                </c:pt>
                <c:pt idx="13">
                  <c:v>17</c:v>
                </c:pt>
                <c:pt idx="14">
                  <c:v>24</c:v>
                </c:pt>
                <c:pt idx="15">
                  <c:v>20</c:v>
                </c:pt>
                <c:pt idx="16">
                  <c:v>33</c:v>
                </c:pt>
              </c:numCache>
            </c:numRef>
          </c:val>
          <c:extLst>
            <c:ext xmlns:c16="http://schemas.microsoft.com/office/drawing/2014/chart" uri="{C3380CC4-5D6E-409C-BE32-E72D297353CC}">
              <c16:uniqueId val="{00000002-BB23-DE40-B987-791855FE3F12}"/>
            </c:ext>
          </c:extLst>
        </c:ser>
        <c:dLbls>
          <c:showLegendKey val="0"/>
          <c:showVal val="0"/>
          <c:showCatName val="0"/>
          <c:showSerName val="0"/>
          <c:showPercent val="0"/>
          <c:showBubbleSize val="0"/>
        </c:dLbls>
        <c:gapWidth val="150"/>
        <c:axId val="892024975"/>
        <c:axId val="892026607"/>
      </c:barChart>
      <c:catAx>
        <c:axId val="8920249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92026607"/>
        <c:crosses val="autoZero"/>
        <c:auto val="1"/>
        <c:lblAlgn val="ctr"/>
        <c:lblOffset val="100"/>
        <c:noMultiLvlLbl val="0"/>
      </c:catAx>
      <c:valAx>
        <c:axId val="8920266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92024975"/>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200" b="0" i="0" u="none" strike="noStrike" kern="1200" spc="-1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600" b="0" i="0" u="none" strike="noStrike" kern="1200" cap="none" spc="50" normalizeH="0" baseline="0">
                <a:solidFill>
                  <a:schemeClr val="tx1">
                    <a:lumMod val="65000"/>
                    <a:lumOff val="35000"/>
                  </a:schemeClr>
                </a:solidFill>
                <a:latin typeface="+mj-lt"/>
                <a:ea typeface="+mj-ea"/>
                <a:cs typeface="+mj-cs"/>
              </a:defRPr>
            </a:pPr>
            <a:r>
              <a:rPr lang="ro-RO"/>
              <a:t>Știri TV</a:t>
            </a:r>
            <a:r>
              <a:rPr lang="ro-RO" baseline="0"/>
              <a:t> despre Andrei Năstase în perioada 7-15.10.19</a:t>
            </a:r>
            <a:endParaRPr lang="en-US"/>
          </a:p>
        </c:rich>
      </c:tx>
      <c:overlay val="0"/>
      <c:spPr>
        <a:noFill/>
        <a:ln>
          <a:noFill/>
        </a:ln>
        <a:effectLst/>
      </c:spPr>
      <c:txPr>
        <a:bodyPr rot="0" spcFirstLastPara="1" vertOverflow="ellipsis" vert="horz" wrap="square" anchor="ctr" anchorCtr="1"/>
        <a:lstStyle/>
        <a:p>
          <a:pPr>
            <a:defRPr sz="1600" b="0" i="0" u="none" strike="noStrike" kern="1200" cap="none" spc="5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tx>
            <c:strRef>
              <c:f>'Dorin Chirtoacă'!$A$5</c:f>
              <c:strCache>
                <c:ptCount val="1"/>
                <c:pt idx="0">
                  <c:v>TOTAL</c:v>
                </c:pt>
              </c:strCache>
            </c:strRef>
          </c:tx>
          <c:spPr>
            <a:solidFill>
              <a:schemeClr val="accent2">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multiLvlStrRef>
              <c:f>'Dorin Chirtoacă'!$B$1:$AI$2</c:f>
              <c:multiLvlStrCache>
                <c:ptCount val="34"/>
                <c:lvl>
                  <c:pt idx="0">
                    <c:v>Știri neutre</c:v>
                  </c:pt>
                  <c:pt idx="1">
                    <c:v>Știri pozitive</c:v>
                  </c:pt>
                  <c:pt idx="2">
                    <c:v>Știri negative</c:v>
                  </c:pt>
                  <c:pt idx="3">
                    <c:v>Știri neutre</c:v>
                  </c:pt>
                  <c:pt idx="4">
                    <c:v>Știri pozitive</c:v>
                  </c:pt>
                  <c:pt idx="5">
                    <c:v>Știri negative</c:v>
                  </c:pt>
                  <c:pt idx="6">
                    <c:v>Știri neutre</c:v>
                  </c:pt>
                  <c:pt idx="7">
                    <c:v>Știri pozitive</c:v>
                  </c:pt>
                  <c:pt idx="8">
                    <c:v>Știri negative</c:v>
                  </c:pt>
                  <c:pt idx="9">
                    <c:v>Știri neutre</c:v>
                  </c:pt>
                  <c:pt idx="10">
                    <c:v>Știri pozitive</c:v>
                  </c:pt>
                  <c:pt idx="11">
                    <c:v>Știri negative</c:v>
                  </c:pt>
                  <c:pt idx="12">
                    <c:v>Știri neutre</c:v>
                  </c:pt>
                  <c:pt idx="13">
                    <c:v>Știri pozitive</c:v>
                  </c:pt>
                  <c:pt idx="14">
                    <c:v>Știri negative</c:v>
                  </c:pt>
                  <c:pt idx="15">
                    <c:v>Știri neutre</c:v>
                  </c:pt>
                  <c:pt idx="16">
                    <c:v>Știri pozitive</c:v>
                  </c:pt>
                  <c:pt idx="17">
                    <c:v>Știri negative</c:v>
                  </c:pt>
                  <c:pt idx="18">
                    <c:v>Știri neutre</c:v>
                  </c:pt>
                  <c:pt idx="19">
                    <c:v>Știri pozitive</c:v>
                  </c:pt>
                  <c:pt idx="20">
                    <c:v>Știri negative</c:v>
                  </c:pt>
                  <c:pt idx="21">
                    <c:v>Știri neutre</c:v>
                  </c:pt>
                  <c:pt idx="22">
                    <c:v>Știri pozitive</c:v>
                  </c:pt>
                  <c:pt idx="23">
                    <c:v>Știri negative</c:v>
                  </c:pt>
                  <c:pt idx="24">
                    <c:v>Știri neutre</c:v>
                  </c:pt>
                  <c:pt idx="25">
                    <c:v>Știri pozitive</c:v>
                  </c:pt>
                  <c:pt idx="26">
                    <c:v>Știri negative</c:v>
                  </c:pt>
                  <c:pt idx="27">
                    <c:v>Știri neutre</c:v>
                  </c:pt>
                  <c:pt idx="28">
                    <c:v>Știri pozitive</c:v>
                  </c:pt>
                  <c:pt idx="29">
                    <c:v>Știri negative</c:v>
                  </c:pt>
                  <c:pt idx="30">
                    <c:v>Știri neutre</c:v>
                  </c:pt>
                  <c:pt idx="31">
                    <c:v>Știri pozitive</c:v>
                  </c:pt>
                  <c:pt idx="32">
                    <c:v>Știri negative</c:v>
                  </c:pt>
                  <c:pt idx="33">
                    <c:v>Raport știri pozitive și negative</c:v>
                  </c:pt>
                </c:lvl>
                <c:lvl>
                  <c:pt idx="0">
                    <c:v>Prime TV </c:v>
                  </c:pt>
                  <c:pt idx="3">
                    <c:v>Moldova 1</c:v>
                  </c:pt>
                  <c:pt idx="6">
                    <c:v>JurnalTV</c:v>
                  </c:pt>
                  <c:pt idx="9">
                    <c:v>Pro TV</c:v>
                  </c:pt>
                  <c:pt idx="12">
                    <c:v>RTR</c:v>
                  </c:pt>
                  <c:pt idx="15">
                    <c:v>Publika TV</c:v>
                  </c:pt>
                  <c:pt idx="18">
                    <c:v>TV8</c:v>
                  </c:pt>
                  <c:pt idx="21">
                    <c:v>NTV</c:v>
                  </c:pt>
                  <c:pt idx="24">
                    <c:v>TVR Moldova</c:v>
                  </c:pt>
                  <c:pt idx="27">
                    <c:v>Accent TV</c:v>
                  </c:pt>
                  <c:pt idx="30">
                    <c:v>TOTAL</c:v>
                  </c:pt>
                </c:lvl>
              </c:multiLvlStrCache>
            </c:multiLvlStrRef>
          </c:cat>
          <c:val>
            <c:numRef>
              <c:f>'Dorin Chirtoacă'!$B$5:$AI$5</c:f>
              <c:numCache>
                <c:formatCode>General</c:formatCode>
                <c:ptCount val="34"/>
                <c:pt idx="0">
                  <c:v>4</c:v>
                </c:pt>
                <c:pt idx="1">
                  <c:v>0</c:v>
                </c:pt>
                <c:pt idx="2">
                  <c:v>12</c:v>
                </c:pt>
                <c:pt idx="3">
                  <c:v>8</c:v>
                </c:pt>
                <c:pt idx="4">
                  <c:v>3</c:v>
                </c:pt>
                <c:pt idx="5">
                  <c:v>1</c:v>
                </c:pt>
                <c:pt idx="6">
                  <c:v>6</c:v>
                </c:pt>
                <c:pt idx="7">
                  <c:v>7</c:v>
                </c:pt>
                <c:pt idx="8">
                  <c:v>0</c:v>
                </c:pt>
                <c:pt idx="9">
                  <c:v>9</c:v>
                </c:pt>
                <c:pt idx="10">
                  <c:v>0</c:v>
                </c:pt>
                <c:pt idx="11">
                  <c:v>3</c:v>
                </c:pt>
                <c:pt idx="12">
                  <c:v>0</c:v>
                </c:pt>
                <c:pt idx="13">
                  <c:v>3</c:v>
                </c:pt>
                <c:pt idx="14">
                  <c:v>0</c:v>
                </c:pt>
                <c:pt idx="15">
                  <c:v>3</c:v>
                </c:pt>
                <c:pt idx="16">
                  <c:v>0</c:v>
                </c:pt>
                <c:pt idx="17">
                  <c:v>12</c:v>
                </c:pt>
                <c:pt idx="18">
                  <c:v>15</c:v>
                </c:pt>
                <c:pt idx="19">
                  <c:v>1</c:v>
                </c:pt>
                <c:pt idx="20">
                  <c:v>1</c:v>
                </c:pt>
                <c:pt idx="21">
                  <c:v>7</c:v>
                </c:pt>
                <c:pt idx="22">
                  <c:v>2</c:v>
                </c:pt>
                <c:pt idx="23">
                  <c:v>0</c:v>
                </c:pt>
                <c:pt idx="24">
                  <c:v>9</c:v>
                </c:pt>
                <c:pt idx="25">
                  <c:v>1</c:v>
                </c:pt>
                <c:pt idx="26">
                  <c:v>0</c:v>
                </c:pt>
                <c:pt idx="27">
                  <c:v>3</c:v>
                </c:pt>
                <c:pt idx="28">
                  <c:v>0</c:v>
                </c:pt>
                <c:pt idx="29">
                  <c:v>0</c:v>
                </c:pt>
                <c:pt idx="30">
                  <c:v>64</c:v>
                </c:pt>
                <c:pt idx="31">
                  <c:v>17</c:v>
                </c:pt>
                <c:pt idx="32">
                  <c:v>29</c:v>
                </c:pt>
                <c:pt idx="33">
                  <c:v>-12</c:v>
                </c:pt>
              </c:numCache>
            </c:numRef>
          </c:val>
          <c:extLst>
            <c:ext xmlns:c16="http://schemas.microsoft.com/office/drawing/2014/chart" uri="{C3380CC4-5D6E-409C-BE32-E72D297353CC}">
              <c16:uniqueId val="{00000000-6370-6940-BC55-D82733452EF0}"/>
            </c:ext>
          </c:extLst>
        </c:ser>
        <c:dLbls>
          <c:dLblPos val="outEnd"/>
          <c:showLegendKey val="0"/>
          <c:showVal val="1"/>
          <c:showCatName val="0"/>
          <c:showSerName val="0"/>
          <c:showPercent val="0"/>
          <c:showBubbleSize val="0"/>
        </c:dLbls>
        <c:gapWidth val="80"/>
        <c:overlap val="25"/>
        <c:axId val="1092680368"/>
        <c:axId val="1092680784"/>
      </c:barChart>
      <c:catAx>
        <c:axId val="1092680368"/>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cap="none" spc="20" normalizeH="0" baseline="0">
                <a:solidFill>
                  <a:schemeClr val="tx1">
                    <a:lumMod val="65000"/>
                    <a:lumOff val="35000"/>
                  </a:schemeClr>
                </a:solidFill>
                <a:latin typeface="+mn-lt"/>
                <a:ea typeface="+mn-ea"/>
                <a:cs typeface="+mn-cs"/>
              </a:defRPr>
            </a:pPr>
            <a:endParaRPr lang="en-US"/>
          </a:p>
        </c:txPr>
        <c:crossAx val="1092680784"/>
        <c:crosses val="autoZero"/>
        <c:auto val="1"/>
        <c:lblAlgn val="ctr"/>
        <c:lblOffset val="100"/>
        <c:noMultiLvlLbl val="0"/>
      </c:catAx>
      <c:valAx>
        <c:axId val="1092680784"/>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spc="20" baseline="0">
                <a:solidFill>
                  <a:schemeClr val="tx1">
                    <a:lumMod val="65000"/>
                    <a:lumOff val="35000"/>
                  </a:schemeClr>
                </a:solidFill>
                <a:latin typeface="+mn-lt"/>
                <a:ea typeface="+mn-ea"/>
                <a:cs typeface="+mn-cs"/>
              </a:defRPr>
            </a:pPr>
            <a:endParaRPr lang="en-US"/>
          </a:p>
        </c:txPr>
        <c:crossAx val="10926803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600" b="0" i="0" u="none" strike="noStrike" kern="1200" cap="none" spc="50" normalizeH="0" baseline="0">
                <a:solidFill>
                  <a:schemeClr val="tx1">
                    <a:lumMod val="65000"/>
                    <a:lumOff val="35000"/>
                  </a:schemeClr>
                </a:solidFill>
                <a:latin typeface="+mj-lt"/>
                <a:ea typeface="+mj-ea"/>
                <a:cs typeface="+mj-cs"/>
              </a:defRPr>
            </a:pPr>
            <a:r>
              <a:rPr lang="ro-RO"/>
              <a:t>Știri TV</a:t>
            </a:r>
            <a:r>
              <a:rPr lang="ro-RO" baseline="0"/>
              <a:t> despre Ion Ceban în perioada 7-15.10.19</a:t>
            </a:r>
            <a:endParaRPr lang="en-US"/>
          </a:p>
        </c:rich>
      </c:tx>
      <c:overlay val="0"/>
      <c:spPr>
        <a:noFill/>
        <a:ln>
          <a:noFill/>
        </a:ln>
        <a:effectLst/>
      </c:spPr>
      <c:txPr>
        <a:bodyPr rot="0" spcFirstLastPara="1" vertOverflow="ellipsis" vert="horz" wrap="square" anchor="ctr" anchorCtr="1"/>
        <a:lstStyle/>
        <a:p>
          <a:pPr>
            <a:defRPr sz="1600" b="0" i="0" u="none" strike="noStrike" kern="1200" cap="none" spc="5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tx>
            <c:strRef>
              <c:f>'Dorin Chirtoacă'!$A$5</c:f>
              <c:strCache>
                <c:ptCount val="1"/>
                <c:pt idx="0">
                  <c:v>TOTAL</c:v>
                </c:pt>
              </c:strCache>
            </c:strRef>
          </c:tx>
          <c:spPr>
            <a:solidFill>
              <a:schemeClr val="accent2">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multiLvlStrRef>
              <c:f>'Dorin Chirtoacă'!$B$1:$AI$2</c:f>
              <c:multiLvlStrCache>
                <c:ptCount val="34"/>
                <c:lvl>
                  <c:pt idx="0">
                    <c:v>Știri neutre</c:v>
                  </c:pt>
                  <c:pt idx="1">
                    <c:v>Știri pozitive</c:v>
                  </c:pt>
                  <c:pt idx="2">
                    <c:v>Știri negative</c:v>
                  </c:pt>
                  <c:pt idx="3">
                    <c:v>Știri neutre</c:v>
                  </c:pt>
                  <c:pt idx="4">
                    <c:v>Știri pozitive</c:v>
                  </c:pt>
                  <c:pt idx="5">
                    <c:v>Știri negative</c:v>
                  </c:pt>
                  <c:pt idx="6">
                    <c:v>Știri neutre</c:v>
                  </c:pt>
                  <c:pt idx="7">
                    <c:v>Știri pozitive</c:v>
                  </c:pt>
                  <c:pt idx="8">
                    <c:v>Știri negative</c:v>
                  </c:pt>
                  <c:pt idx="9">
                    <c:v>Știri neutre</c:v>
                  </c:pt>
                  <c:pt idx="10">
                    <c:v>Știri pozitive</c:v>
                  </c:pt>
                  <c:pt idx="11">
                    <c:v>Știri negative</c:v>
                  </c:pt>
                  <c:pt idx="12">
                    <c:v>Știri neutre</c:v>
                  </c:pt>
                  <c:pt idx="13">
                    <c:v>Știri pozitive</c:v>
                  </c:pt>
                  <c:pt idx="14">
                    <c:v>Știri negative</c:v>
                  </c:pt>
                  <c:pt idx="15">
                    <c:v>Știri neutre</c:v>
                  </c:pt>
                  <c:pt idx="16">
                    <c:v>Știri pozitive</c:v>
                  </c:pt>
                  <c:pt idx="17">
                    <c:v>Știri negative</c:v>
                  </c:pt>
                  <c:pt idx="18">
                    <c:v>Știri neutre</c:v>
                  </c:pt>
                  <c:pt idx="19">
                    <c:v>Știri pozitive</c:v>
                  </c:pt>
                  <c:pt idx="20">
                    <c:v>Știri negative</c:v>
                  </c:pt>
                  <c:pt idx="21">
                    <c:v>Știri neutre</c:v>
                  </c:pt>
                  <c:pt idx="22">
                    <c:v>Știri pozitive</c:v>
                  </c:pt>
                  <c:pt idx="23">
                    <c:v>Știri negative</c:v>
                  </c:pt>
                  <c:pt idx="24">
                    <c:v>Știri neutre</c:v>
                  </c:pt>
                  <c:pt idx="25">
                    <c:v>Știri pozitive</c:v>
                  </c:pt>
                  <c:pt idx="26">
                    <c:v>Știri negative</c:v>
                  </c:pt>
                  <c:pt idx="27">
                    <c:v>Știri neutre</c:v>
                  </c:pt>
                  <c:pt idx="28">
                    <c:v>Știri pozitive</c:v>
                  </c:pt>
                  <c:pt idx="29">
                    <c:v>Știri negative</c:v>
                  </c:pt>
                  <c:pt idx="30">
                    <c:v>Știri neutre</c:v>
                  </c:pt>
                  <c:pt idx="31">
                    <c:v>Știri pozitive</c:v>
                  </c:pt>
                  <c:pt idx="32">
                    <c:v>Știri negative</c:v>
                  </c:pt>
                  <c:pt idx="33">
                    <c:v>Raport știri pozitive și negative</c:v>
                  </c:pt>
                </c:lvl>
                <c:lvl>
                  <c:pt idx="0">
                    <c:v>Prime TV </c:v>
                  </c:pt>
                  <c:pt idx="3">
                    <c:v>Moldova 1</c:v>
                  </c:pt>
                  <c:pt idx="6">
                    <c:v>JurnalTV</c:v>
                  </c:pt>
                  <c:pt idx="9">
                    <c:v>Pro TV</c:v>
                  </c:pt>
                  <c:pt idx="12">
                    <c:v>RTR</c:v>
                  </c:pt>
                  <c:pt idx="15">
                    <c:v>Publika TV</c:v>
                  </c:pt>
                  <c:pt idx="18">
                    <c:v>TV8</c:v>
                  </c:pt>
                  <c:pt idx="21">
                    <c:v>NTV</c:v>
                  </c:pt>
                  <c:pt idx="24">
                    <c:v>TVR Moldova</c:v>
                  </c:pt>
                  <c:pt idx="27">
                    <c:v>Accent TV</c:v>
                  </c:pt>
                  <c:pt idx="30">
                    <c:v>TOTAL</c:v>
                  </c:pt>
                </c:lvl>
              </c:multiLvlStrCache>
            </c:multiLvlStrRef>
          </c:cat>
          <c:val>
            <c:numRef>
              <c:f>'Dorin Chirtoacă'!$B$5:$AI$5</c:f>
              <c:numCache>
                <c:formatCode>General</c:formatCode>
                <c:ptCount val="34"/>
                <c:pt idx="0">
                  <c:v>8</c:v>
                </c:pt>
                <c:pt idx="1">
                  <c:v>0</c:v>
                </c:pt>
                <c:pt idx="2">
                  <c:v>3</c:v>
                </c:pt>
                <c:pt idx="3">
                  <c:v>13</c:v>
                </c:pt>
                <c:pt idx="4">
                  <c:v>3</c:v>
                </c:pt>
                <c:pt idx="5">
                  <c:v>0</c:v>
                </c:pt>
                <c:pt idx="6">
                  <c:v>5</c:v>
                </c:pt>
                <c:pt idx="7">
                  <c:v>4</c:v>
                </c:pt>
                <c:pt idx="8">
                  <c:v>0</c:v>
                </c:pt>
                <c:pt idx="9">
                  <c:v>10</c:v>
                </c:pt>
                <c:pt idx="10">
                  <c:v>0</c:v>
                </c:pt>
                <c:pt idx="11">
                  <c:v>2</c:v>
                </c:pt>
                <c:pt idx="12">
                  <c:v>1</c:v>
                </c:pt>
                <c:pt idx="13">
                  <c:v>8</c:v>
                </c:pt>
                <c:pt idx="14">
                  <c:v>0</c:v>
                </c:pt>
                <c:pt idx="15">
                  <c:v>5</c:v>
                </c:pt>
                <c:pt idx="16">
                  <c:v>0</c:v>
                </c:pt>
                <c:pt idx="17">
                  <c:v>5</c:v>
                </c:pt>
                <c:pt idx="18">
                  <c:v>10</c:v>
                </c:pt>
                <c:pt idx="19">
                  <c:v>1</c:v>
                </c:pt>
                <c:pt idx="20">
                  <c:v>4</c:v>
                </c:pt>
                <c:pt idx="21">
                  <c:v>2</c:v>
                </c:pt>
                <c:pt idx="22">
                  <c:v>10</c:v>
                </c:pt>
                <c:pt idx="23">
                  <c:v>0</c:v>
                </c:pt>
                <c:pt idx="24">
                  <c:v>6</c:v>
                </c:pt>
                <c:pt idx="25">
                  <c:v>2</c:v>
                </c:pt>
                <c:pt idx="26">
                  <c:v>1</c:v>
                </c:pt>
                <c:pt idx="27">
                  <c:v>0</c:v>
                </c:pt>
                <c:pt idx="28">
                  <c:v>11</c:v>
                </c:pt>
                <c:pt idx="29">
                  <c:v>0</c:v>
                </c:pt>
                <c:pt idx="30">
                  <c:v>60</c:v>
                </c:pt>
                <c:pt idx="31">
                  <c:v>39</c:v>
                </c:pt>
                <c:pt idx="32">
                  <c:v>15</c:v>
                </c:pt>
                <c:pt idx="33">
                  <c:v>24</c:v>
                </c:pt>
              </c:numCache>
            </c:numRef>
          </c:val>
          <c:extLst>
            <c:ext xmlns:c16="http://schemas.microsoft.com/office/drawing/2014/chart" uri="{C3380CC4-5D6E-409C-BE32-E72D297353CC}">
              <c16:uniqueId val="{00000000-1E96-F64E-94DF-9CBFFB877633}"/>
            </c:ext>
          </c:extLst>
        </c:ser>
        <c:dLbls>
          <c:dLblPos val="outEnd"/>
          <c:showLegendKey val="0"/>
          <c:showVal val="1"/>
          <c:showCatName val="0"/>
          <c:showSerName val="0"/>
          <c:showPercent val="0"/>
          <c:showBubbleSize val="0"/>
        </c:dLbls>
        <c:gapWidth val="80"/>
        <c:overlap val="25"/>
        <c:axId val="1092680368"/>
        <c:axId val="1092680784"/>
      </c:barChart>
      <c:catAx>
        <c:axId val="1092680368"/>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cap="none" spc="20" normalizeH="0" baseline="0">
                <a:solidFill>
                  <a:schemeClr val="tx1">
                    <a:lumMod val="65000"/>
                    <a:lumOff val="35000"/>
                  </a:schemeClr>
                </a:solidFill>
                <a:latin typeface="+mn-lt"/>
                <a:ea typeface="+mn-ea"/>
                <a:cs typeface="+mn-cs"/>
              </a:defRPr>
            </a:pPr>
            <a:endParaRPr lang="en-US"/>
          </a:p>
        </c:txPr>
        <c:crossAx val="1092680784"/>
        <c:crosses val="autoZero"/>
        <c:auto val="1"/>
        <c:lblAlgn val="ctr"/>
        <c:lblOffset val="100"/>
        <c:noMultiLvlLbl val="0"/>
      </c:catAx>
      <c:valAx>
        <c:axId val="1092680784"/>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spc="20" baseline="0">
                <a:solidFill>
                  <a:schemeClr val="tx1">
                    <a:lumMod val="65000"/>
                    <a:lumOff val="35000"/>
                  </a:schemeClr>
                </a:solidFill>
                <a:latin typeface="+mn-lt"/>
                <a:ea typeface="+mn-ea"/>
                <a:cs typeface="+mn-cs"/>
              </a:defRPr>
            </a:pPr>
            <a:endParaRPr lang="en-US"/>
          </a:p>
        </c:txPr>
        <c:crossAx val="10926803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dLbls>
          <c:showLegendKey val="0"/>
          <c:showVal val="0"/>
          <c:showCatName val="0"/>
          <c:showSerName val="0"/>
          <c:showPercent val="0"/>
          <c:showBubbleSize val="0"/>
        </c:dLbls>
        <c:gapWidth val="219"/>
        <c:overlap val="-27"/>
        <c:axId val="1145839296"/>
        <c:axId val="1145833056"/>
      </c:barChart>
      <c:catAx>
        <c:axId val="1145839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145833056"/>
        <c:crosses val="autoZero"/>
        <c:auto val="1"/>
        <c:lblAlgn val="ctr"/>
        <c:lblOffset val="100"/>
        <c:noMultiLvlLbl val="0"/>
      </c:catAx>
      <c:valAx>
        <c:axId val="11458330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145839296"/>
        <c:crosses val="autoZero"/>
        <c:crossBetween val="between"/>
      </c:valAx>
      <c:spPr>
        <a:noFill/>
        <a:ln w="25400">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dirty="0" err="1"/>
              <a:t>Evoluția</a:t>
            </a:r>
            <a:r>
              <a:rPr lang="en-US" sz="1600" baseline="0" dirty="0"/>
              <a:t> </a:t>
            </a:r>
            <a:r>
              <a:rPr lang="en-US" sz="1600" baseline="0" dirty="0" err="1"/>
              <a:t>procentajului</a:t>
            </a:r>
            <a:r>
              <a:rPr lang="en-US" sz="1600" baseline="0" dirty="0"/>
              <a:t> de </a:t>
            </a:r>
            <a:r>
              <a:rPr lang="en-US" sz="1600" baseline="0" dirty="0" err="1"/>
              <a:t>știri</a:t>
            </a:r>
            <a:r>
              <a:rPr lang="en-US" sz="1600" baseline="0" dirty="0"/>
              <a:t> </a:t>
            </a:r>
            <a:r>
              <a:rPr lang="en-US" sz="1600" baseline="0" dirty="0" err="1"/>
              <a:t>neutre</a:t>
            </a:r>
            <a:r>
              <a:rPr lang="en-US" sz="1600" baseline="0" dirty="0"/>
              <a:t> la </a:t>
            </a:r>
            <a:r>
              <a:rPr lang="en-US" sz="1600" baseline="0" dirty="0" err="1"/>
              <a:t>posturile</a:t>
            </a:r>
            <a:r>
              <a:rPr lang="en-US" sz="1600" baseline="0" dirty="0"/>
              <a:t> TV </a:t>
            </a:r>
            <a:r>
              <a:rPr lang="en-US" sz="1600" baseline="0" dirty="0" err="1"/>
              <a:t>în</a:t>
            </a:r>
            <a:r>
              <a:rPr lang="en-US" sz="1600" baseline="0" dirty="0"/>
              <a:t> </a:t>
            </a:r>
            <a:r>
              <a:rPr lang="en-US" sz="1600" baseline="0" dirty="0" err="1"/>
              <a:t>cele</a:t>
            </a:r>
            <a:r>
              <a:rPr lang="en-US" sz="1600" baseline="0" dirty="0"/>
              <a:t> </a:t>
            </a:r>
            <a:r>
              <a:rPr lang="en-US" sz="1600" baseline="0" dirty="0" err="1"/>
              <a:t>trei</a:t>
            </a:r>
            <a:r>
              <a:rPr lang="en-US" sz="1600" baseline="0" dirty="0"/>
              <a:t> </a:t>
            </a:r>
            <a:r>
              <a:rPr lang="en-US" sz="1600" baseline="0" dirty="0" err="1"/>
              <a:t>perioade</a:t>
            </a:r>
            <a:r>
              <a:rPr lang="en-US" sz="1600" baseline="0" dirty="0"/>
              <a:t> de </a:t>
            </a:r>
            <a:r>
              <a:rPr lang="en-US" sz="1600" baseline="0" dirty="0" err="1"/>
              <a:t>monitorizare</a:t>
            </a:r>
            <a:endParaRPr lang="en-US" sz="1600" dirty="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'Total pe săptămână'!$B$131</c:f>
              <c:strCache>
                <c:ptCount val="1"/>
                <c:pt idx="0">
                  <c:v>Perioada 9-22 septembrie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 pe săptămână'!$A$132:$A$141</c:f>
              <c:strCache>
                <c:ptCount val="10"/>
                <c:pt idx="0">
                  <c:v>PrimeTV</c:v>
                </c:pt>
                <c:pt idx="1">
                  <c:v>Moldova 1</c:v>
                </c:pt>
                <c:pt idx="2">
                  <c:v>JurnalTV</c:v>
                </c:pt>
                <c:pt idx="3">
                  <c:v>ProTV</c:v>
                </c:pt>
                <c:pt idx="4">
                  <c:v>RTR Moldova</c:v>
                </c:pt>
                <c:pt idx="5">
                  <c:v>PublikaTV</c:v>
                </c:pt>
                <c:pt idx="6">
                  <c:v>TV8</c:v>
                </c:pt>
                <c:pt idx="7">
                  <c:v>NTV Moldova</c:v>
                </c:pt>
                <c:pt idx="8">
                  <c:v>TVR Moldova</c:v>
                </c:pt>
                <c:pt idx="9">
                  <c:v>AccentTV</c:v>
                </c:pt>
              </c:strCache>
            </c:strRef>
          </c:cat>
          <c:val>
            <c:numRef>
              <c:f>'Total pe săptămână'!$B$132:$B$141</c:f>
              <c:numCache>
                <c:formatCode>0%</c:formatCode>
                <c:ptCount val="10"/>
                <c:pt idx="0">
                  <c:v>0.54</c:v>
                </c:pt>
                <c:pt idx="1">
                  <c:v>0.59</c:v>
                </c:pt>
                <c:pt idx="2">
                  <c:v>0.69</c:v>
                </c:pt>
                <c:pt idx="3">
                  <c:v>0.81</c:v>
                </c:pt>
                <c:pt idx="4">
                  <c:v>0.45</c:v>
                </c:pt>
                <c:pt idx="5">
                  <c:v>0.55000000000000004</c:v>
                </c:pt>
                <c:pt idx="6">
                  <c:v>0.68</c:v>
                </c:pt>
                <c:pt idx="7">
                  <c:v>0.46</c:v>
                </c:pt>
                <c:pt idx="8">
                  <c:v>0.68</c:v>
                </c:pt>
                <c:pt idx="9">
                  <c:v>0.48</c:v>
                </c:pt>
              </c:numCache>
            </c:numRef>
          </c:val>
          <c:extLst>
            <c:ext xmlns:c16="http://schemas.microsoft.com/office/drawing/2014/chart" uri="{C3380CC4-5D6E-409C-BE32-E72D297353CC}">
              <c16:uniqueId val="{00000000-2835-E84D-BAAC-21959D6AF913}"/>
            </c:ext>
          </c:extLst>
        </c:ser>
        <c:ser>
          <c:idx val="1"/>
          <c:order val="1"/>
          <c:tx>
            <c:strRef>
              <c:f>'Total pe săptămână'!$C$131</c:f>
              <c:strCache>
                <c:ptCount val="1"/>
                <c:pt idx="0">
                  <c:v>Perioada 23 septembrie - 6 octombrie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 pe săptămână'!$A$132:$A$141</c:f>
              <c:strCache>
                <c:ptCount val="10"/>
                <c:pt idx="0">
                  <c:v>PrimeTV</c:v>
                </c:pt>
                <c:pt idx="1">
                  <c:v>Moldova 1</c:v>
                </c:pt>
                <c:pt idx="2">
                  <c:v>JurnalTV</c:v>
                </c:pt>
                <c:pt idx="3">
                  <c:v>ProTV</c:v>
                </c:pt>
                <c:pt idx="4">
                  <c:v>RTR Moldova</c:v>
                </c:pt>
                <c:pt idx="5">
                  <c:v>PublikaTV</c:v>
                </c:pt>
                <c:pt idx="6">
                  <c:v>TV8</c:v>
                </c:pt>
                <c:pt idx="7">
                  <c:v>NTV Moldova</c:v>
                </c:pt>
                <c:pt idx="8">
                  <c:v>TVR Moldova</c:v>
                </c:pt>
                <c:pt idx="9">
                  <c:v>AccentTV</c:v>
                </c:pt>
              </c:strCache>
            </c:strRef>
          </c:cat>
          <c:val>
            <c:numRef>
              <c:f>'Total pe săptămână'!$C$132:$C$141</c:f>
              <c:numCache>
                <c:formatCode>0%</c:formatCode>
                <c:ptCount val="10"/>
                <c:pt idx="0">
                  <c:v>0.76</c:v>
                </c:pt>
                <c:pt idx="1">
                  <c:v>0.54</c:v>
                </c:pt>
                <c:pt idx="2">
                  <c:v>0.38</c:v>
                </c:pt>
                <c:pt idx="3">
                  <c:v>0.91</c:v>
                </c:pt>
                <c:pt idx="4">
                  <c:v>0.24</c:v>
                </c:pt>
                <c:pt idx="5">
                  <c:v>0.46</c:v>
                </c:pt>
                <c:pt idx="6">
                  <c:v>0.81</c:v>
                </c:pt>
                <c:pt idx="7">
                  <c:v>0.24</c:v>
                </c:pt>
                <c:pt idx="8">
                  <c:v>0.67</c:v>
                </c:pt>
                <c:pt idx="9">
                  <c:v>0.67</c:v>
                </c:pt>
              </c:numCache>
            </c:numRef>
          </c:val>
          <c:extLst>
            <c:ext xmlns:c16="http://schemas.microsoft.com/office/drawing/2014/chart" uri="{C3380CC4-5D6E-409C-BE32-E72D297353CC}">
              <c16:uniqueId val="{00000001-2835-E84D-BAAC-21959D6AF913}"/>
            </c:ext>
          </c:extLst>
        </c:ser>
        <c:ser>
          <c:idx val="2"/>
          <c:order val="2"/>
          <c:tx>
            <c:strRef>
              <c:f>'Total pe săptămână'!$D$131</c:f>
              <c:strCache>
                <c:ptCount val="1"/>
                <c:pt idx="0">
                  <c:v>Perioada 7-15 octombrie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 pe săptămână'!$A$132:$A$141</c:f>
              <c:strCache>
                <c:ptCount val="10"/>
                <c:pt idx="0">
                  <c:v>PrimeTV</c:v>
                </c:pt>
                <c:pt idx="1">
                  <c:v>Moldova 1</c:v>
                </c:pt>
                <c:pt idx="2">
                  <c:v>JurnalTV</c:v>
                </c:pt>
                <c:pt idx="3">
                  <c:v>ProTV</c:v>
                </c:pt>
                <c:pt idx="4">
                  <c:v>RTR Moldova</c:v>
                </c:pt>
                <c:pt idx="5">
                  <c:v>PublikaTV</c:v>
                </c:pt>
                <c:pt idx="6">
                  <c:v>TV8</c:v>
                </c:pt>
                <c:pt idx="7">
                  <c:v>NTV Moldova</c:v>
                </c:pt>
                <c:pt idx="8">
                  <c:v>TVR Moldova</c:v>
                </c:pt>
                <c:pt idx="9">
                  <c:v>AccentTV</c:v>
                </c:pt>
              </c:strCache>
            </c:strRef>
          </c:cat>
          <c:val>
            <c:numRef>
              <c:f>'Total pe săptămână'!$D$132:$D$141</c:f>
              <c:numCache>
                <c:formatCode>0%</c:formatCode>
                <c:ptCount val="10"/>
                <c:pt idx="0">
                  <c:v>0.74</c:v>
                </c:pt>
                <c:pt idx="1">
                  <c:v>0.71</c:v>
                </c:pt>
                <c:pt idx="2">
                  <c:v>0.63</c:v>
                </c:pt>
                <c:pt idx="3">
                  <c:v>0.9</c:v>
                </c:pt>
                <c:pt idx="4">
                  <c:v>0.16</c:v>
                </c:pt>
                <c:pt idx="5">
                  <c:v>0.65</c:v>
                </c:pt>
                <c:pt idx="6">
                  <c:v>0.9</c:v>
                </c:pt>
                <c:pt idx="7">
                  <c:v>0.73</c:v>
                </c:pt>
                <c:pt idx="8">
                  <c:v>0.75</c:v>
                </c:pt>
                <c:pt idx="9">
                  <c:v>0.52</c:v>
                </c:pt>
              </c:numCache>
            </c:numRef>
          </c:val>
          <c:extLst>
            <c:ext xmlns:c16="http://schemas.microsoft.com/office/drawing/2014/chart" uri="{C3380CC4-5D6E-409C-BE32-E72D297353CC}">
              <c16:uniqueId val="{00000002-2835-E84D-BAAC-21959D6AF913}"/>
            </c:ext>
          </c:extLst>
        </c:ser>
        <c:dLbls>
          <c:showLegendKey val="0"/>
          <c:showVal val="0"/>
          <c:showCatName val="0"/>
          <c:showSerName val="0"/>
          <c:showPercent val="0"/>
          <c:showBubbleSize val="0"/>
        </c:dLbls>
        <c:gapWidth val="219"/>
        <c:overlap val="-27"/>
        <c:axId val="568169743"/>
        <c:axId val="568171375"/>
      </c:barChart>
      <c:catAx>
        <c:axId val="5681697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8171375"/>
        <c:crosses val="autoZero"/>
        <c:auto val="1"/>
        <c:lblAlgn val="ctr"/>
        <c:lblOffset val="100"/>
        <c:noMultiLvlLbl val="0"/>
      </c:catAx>
      <c:valAx>
        <c:axId val="56817137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681697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5">
  <a:schemeClr val="accent2"/>
</cs:colorStyle>
</file>

<file path=ppt/charts/colors5.xml><?xml version="1.0" encoding="utf-8"?>
<cs:colorStyle xmlns:cs="http://schemas.microsoft.com/office/drawing/2012/chartStyle" xmlns:a="http://schemas.openxmlformats.org/drawingml/2006/main" meth="withinLinear" id="15">
  <a:schemeClr val="accent2"/>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1600"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1600"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B9F1A1-298C-664B-BE2B-2AB1E1283CE1}" type="datetimeFigureOut">
              <a:rPr lang="en-US" smtClean="0"/>
              <a:t>10/18/19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CC4A7F-1A7C-EA43-B562-480348F1FEF9}" type="slidenum">
              <a:rPr lang="en-US" smtClean="0"/>
              <a:t>‹#›</a:t>
            </a:fld>
            <a:endParaRPr lang="en-US"/>
          </a:p>
        </p:txBody>
      </p:sp>
    </p:spTree>
    <p:extLst>
      <p:ext uri="{BB962C8B-B14F-4D97-AF65-F5344CB8AC3E}">
        <p14:creationId xmlns:p14="http://schemas.microsoft.com/office/powerpoint/2010/main" val="1632079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noProof="0" dirty="0"/>
          </a:p>
        </p:txBody>
      </p:sp>
      <p:sp>
        <p:nvSpPr>
          <p:cNvPr id="4" name="Номер слайда 3"/>
          <p:cNvSpPr>
            <a:spLocks noGrp="1"/>
          </p:cNvSpPr>
          <p:nvPr>
            <p:ph type="sldNum" sz="quarter" idx="10"/>
          </p:nvPr>
        </p:nvSpPr>
        <p:spPr/>
        <p:txBody>
          <a:bodyPr/>
          <a:lstStyle/>
          <a:p>
            <a:fld id="{E6CC4A7F-1A7C-EA43-B562-480348F1FEF9}" type="slidenum">
              <a:rPr lang="en-US" smtClean="0"/>
              <a:t>2</a:t>
            </a:fld>
            <a:endParaRPr lang="en-US"/>
          </a:p>
        </p:txBody>
      </p:sp>
    </p:spTree>
    <p:extLst>
      <p:ext uri="{BB962C8B-B14F-4D97-AF65-F5344CB8AC3E}">
        <p14:creationId xmlns:p14="http://schemas.microsoft.com/office/powerpoint/2010/main" val="36801526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noProof="0" dirty="0"/>
          </a:p>
        </p:txBody>
      </p:sp>
      <p:sp>
        <p:nvSpPr>
          <p:cNvPr id="4" name="Номер слайда 3"/>
          <p:cNvSpPr>
            <a:spLocks noGrp="1"/>
          </p:cNvSpPr>
          <p:nvPr>
            <p:ph type="sldNum" sz="quarter" idx="10"/>
          </p:nvPr>
        </p:nvSpPr>
        <p:spPr/>
        <p:txBody>
          <a:bodyPr/>
          <a:lstStyle/>
          <a:p>
            <a:fld id="{E6CC4A7F-1A7C-EA43-B562-480348F1FEF9}" type="slidenum">
              <a:rPr lang="en-US" smtClean="0"/>
              <a:t>11</a:t>
            </a:fld>
            <a:endParaRPr lang="en-US"/>
          </a:p>
        </p:txBody>
      </p:sp>
    </p:spTree>
    <p:extLst>
      <p:ext uri="{BB962C8B-B14F-4D97-AF65-F5344CB8AC3E}">
        <p14:creationId xmlns:p14="http://schemas.microsoft.com/office/powerpoint/2010/main" val="3680152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noProof="0" dirty="0"/>
          </a:p>
        </p:txBody>
      </p:sp>
      <p:sp>
        <p:nvSpPr>
          <p:cNvPr id="4" name="Номер слайда 3"/>
          <p:cNvSpPr>
            <a:spLocks noGrp="1"/>
          </p:cNvSpPr>
          <p:nvPr>
            <p:ph type="sldNum" sz="quarter" idx="10"/>
          </p:nvPr>
        </p:nvSpPr>
        <p:spPr/>
        <p:txBody>
          <a:bodyPr/>
          <a:lstStyle/>
          <a:p>
            <a:fld id="{E6CC4A7F-1A7C-EA43-B562-480348F1FEF9}" type="slidenum">
              <a:rPr lang="en-US" smtClean="0"/>
              <a:t>12</a:t>
            </a:fld>
            <a:endParaRPr lang="en-US"/>
          </a:p>
        </p:txBody>
      </p:sp>
    </p:spTree>
    <p:extLst>
      <p:ext uri="{BB962C8B-B14F-4D97-AF65-F5344CB8AC3E}">
        <p14:creationId xmlns:p14="http://schemas.microsoft.com/office/powerpoint/2010/main" val="3680152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noProof="0" dirty="0"/>
          </a:p>
        </p:txBody>
      </p:sp>
      <p:sp>
        <p:nvSpPr>
          <p:cNvPr id="4" name="Номер слайда 3"/>
          <p:cNvSpPr>
            <a:spLocks noGrp="1"/>
          </p:cNvSpPr>
          <p:nvPr>
            <p:ph type="sldNum" sz="quarter" idx="10"/>
          </p:nvPr>
        </p:nvSpPr>
        <p:spPr/>
        <p:txBody>
          <a:bodyPr/>
          <a:lstStyle/>
          <a:p>
            <a:fld id="{E6CC4A7F-1A7C-EA43-B562-480348F1FEF9}" type="slidenum">
              <a:rPr lang="en-US" smtClean="0"/>
              <a:t>3</a:t>
            </a:fld>
            <a:endParaRPr lang="en-US"/>
          </a:p>
        </p:txBody>
      </p:sp>
    </p:spTree>
    <p:extLst>
      <p:ext uri="{BB962C8B-B14F-4D97-AF65-F5344CB8AC3E}">
        <p14:creationId xmlns:p14="http://schemas.microsoft.com/office/powerpoint/2010/main" val="654891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noProof="0" dirty="0"/>
          </a:p>
        </p:txBody>
      </p:sp>
      <p:sp>
        <p:nvSpPr>
          <p:cNvPr id="4" name="Номер слайда 3"/>
          <p:cNvSpPr>
            <a:spLocks noGrp="1"/>
          </p:cNvSpPr>
          <p:nvPr>
            <p:ph type="sldNum" sz="quarter" idx="10"/>
          </p:nvPr>
        </p:nvSpPr>
        <p:spPr/>
        <p:txBody>
          <a:bodyPr/>
          <a:lstStyle/>
          <a:p>
            <a:fld id="{E6CC4A7F-1A7C-EA43-B562-480348F1FEF9}" type="slidenum">
              <a:rPr lang="en-US" smtClean="0"/>
              <a:t>4</a:t>
            </a:fld>
            <a:endParaRPr lang="en-US"/>
          </a:p>
        </p:txBody>
      </p:sp>
    </p:spTree>
    <p:extLst>
      <p:ext uri="{BB962C8B-B14F-4D97-AF65-F5344CB8AC3E}">
        <p14:creationId xmlns:p14="http://schemas.microsoft.com/office/powerpoint/2010/main" val="3680152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noProof="0" dirty="0"/>
          </a:p>
        </p:txBody>
      </p:sp>
      <p:sp>
        <p:nvSpPr>
          <p:cNvPr id="4" name="Номер слайда 3"/>
          <p:cNvSpPr>
            <a:spLocks noGrp="1"/>
          </p:cNvSpPr>
          <p:nvPr>
            <p:ph type="sldNum" sz="quarter" idx="10"/>
          </p:nvPr>
        </p:nvSpPr>
        <p:spPr/>
        <p:txBody>
          <a:bodyPr/>
          <a:lstStyle/>
          <a:p>
            <a:fld id="{E6CC4A7F-1A7C-EA43-B562-480348F1FEF9}" type="slidenum">
              <a:rPr lang="en-US" smtClean="0"/>
              <a:t>5</a:t>
            </a:fld>
            <a:endParaRPr lang="en-US"/>
          </a:p>
        </p:txBody>
      </p:sp>
    </p:spTree>
    <p:extLst>
      <p:ext uri="{BB962C8B-B14F-4D97-AF65-F5344CB8AC3E}">
        <p14:creationId xmlns:p14="http://schemas.microsoft.com/office/powerpoint/2010/main" val="2244287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noProof="0" dirty="0"/>
          </a:p>
        </p:txBody>
      </p:sp>
      <p:sp>
        <p:nvSpPr>
          <p:cNvPr id="4" name="Номер слайда 3"/>
          <p:cNvSpPr>
            <a:spLocks noGrp="1"/>
          </p:cNvSpPr>
          <p:nvPr>
            <p:ph type="sldNum" sz="quarter" idx="10"/>
          </p:nvPr>
        </p:nvSpPr>
        <p:spPr/>
        <p:txBody>
          <a:bodyPr/>
          <a:lstStyle/>
          <a:p>
            <a:fld id="{E6CC4A7F-1A7C-EA43-B562-480348F1FEF9}" type="slidenum">
              <a:rPr lang="en-US" smtClean="0"/>
              <a:t>6</a:t>
            </a:fld>
            <a:endParaRPr lang="en-US"/>
          </a:p>
        </p:txBody>
      </p:sp>
    </p:spTree>
    <p:extLst>
      <p:ext uri="{BB962C8B-B14F-4D97-AF65-F5344CB8AC3E}">
        <p14:creationId xmlns:p14="http://schemas.microsoft.com/office/powerpoint/2010/main" val="3680152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noProof="0" dirty="0"/>
          </a:p>
        </p:txBody>
      </p:sp>
      <p:sp>
        <p:nvSpPr>
          <p:cNvPr id="4" name="Номер слайда 3"/>
          <p:cNvSpPr>
            <a:spLocks noGrp="1"/>
          </p:cNvSpPr>
          <p:nvPr>
            <p:ph type="sldNum" sz="quarter" idx="10"/>
          </p:nvPr>
        </p:nvSpPr>
        <p:spPr/>
        <p:txBody>
          <a:bodyPr/>
          <a:lstStyle/>
          <a:p>
            <a:fld id="{E6CC4A7F-1A7C-EA43-B562-480348F1FEF9}" type="slidenum">
              <a:rPr lang="en-US" smtClean="0"/>
              <a:t>7</a:t>
            </a:fld>
            <a:endParaRPr lang="en-US"/>
          </a:p>
        </p:txBody>
      </p:sp>
    </p:spTree>
    <p:extLst>
      <p:ext uri="{BB962C8B-B14F-4D97-AF65-F5344CB8AC3E}">
        <p14:creationId xmlns:p14="http://schemas.microsoft.com/office/powerpoint/2010/main" val="3680152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noProof="0" dirty="0"/>
          </a:p>
        </p:txBody>
      </p:sp>
      <p:sp>
        <p:nvSpPr>
          <p:cNvPr id="4" name="Номер слайда 3"/>
          <p:cNvSpPr>
            <a:spLocks noGrp="1"/>
          </p:cNvSpPr>
          <p:nvPr>
            <p:ph type="sldNum" sz="quarter" idx="10"/>
          </p:nvPr>
        </p:nvSpPr>
        <p:spPr/>
        <p:txBody>
          <a:bodyPr/>
          <a:lstStyle/>
          <a:p>
            <a:fld id="{E6CC4A7F-1A7C-EA43-B562-480348F1FEF9}" type="slidenum">
              <a:rPr lang="en-US" smtClean="0"/>
              <a:t>8</a:t>
            </a:fld>
            <a:endParaRPr lang="en-US"/>
          </a:p>
        </p:txBody>
      </p:sp>
    </p:spTree>
    <p:extLst>
      <p:ext uri="{BB962C8B-B14F-4D97-AF65-F5344CB8AC3E}">
        <p14:creationId xmlns:p14="http://schemas.microsoft.com/office/powerpoint/2010/main" val="2398875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noProof="0" dirty="0"/>
          </a:p>
        </p:txBody>
      </p:sp>
      <p:sp>
        <p:nvSpPr>
          <p:cNvPr id="4" name="Номер слайда 3"/>
          <p:cNvSpPr>
            <a:spLocks noGrp="1"/>
          </p:cNvSpPr>
          <p:nvPr>
            <p:ph type="sldNum" sz="quarter" idx="10"/>
          </p:nvPr>
        </p:nvSpPr>
        <p:spPr/>
        <p:txBody>
          <a:bodyPr/>
          <a:lstStyle/>
          <a:p>
            <a:fld id="{E6CC4A7F-1A7C-EA43-B562-480348F1FEF9}" type="slidenum">
              <a:rPr lang="en-US" smtClean="0"/>
              <a:t>9</a:t>
            </a:fld>
            <a:endParaRPr lang="en-US"/>
          </a:p>
        </p:txBody>
      </p:sp>
    </p:spTree>
    <p:extLst>
      <p:ext uri="{BB962C8B-B14F-4D97-AF65-F5344CB8AC3E}">
        <p14:creationId xmlns:p14="http://schemas.microsoft.com/office/powerpoint/2010/main" val="332661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noProof="0" dirty="0"/>
          </a:p>
        </p:txBody>
      </p:sp>
      <p:sp>
        <p:nvSpPr>
          <p:cNvPr id="4" name="Номер слайда 3"/>
          <p:cNvSpPr>
            <a:spLocks noGrp="1"/>
          </p:cNvSpPr>
          <p:nvPr>
            <p:ph type="sldNum" sz="quarter" idx="10"/>
          </p:nvPr>
        </p:nvSpPr>
        <p:spPr/>
        <p:txBody>
          <a:bodyPr/>
          <a:lstStyle/>
          <a:p>
            <a:fld id="{E6CC4A7F-1A7C-EA43-B562-480348F1FEF9}" type="slidenum">
              <a:rPr lang="en-US" smtClean="0"/>
              <a:t>10</a:t>
            </a:fld>
            <a:endParaRPr lang="en-US"/>
          </a:p>
        </p:txBody>
      </p:sp>
    </p:spTree>
    <p:extLst>
      <p:ext uri="{BB962C8B-B14F-4D97-AF65-F5344CB8AC3E}">
        <p14:creationId xmlns:p14="http://schemas.microsoft.com/office/powerpoint/2010/main" val="3566819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3C633830-2244-49AE-BC4A-47F415C177C6}" type="datetimeFigureOut">
              <a:rPr lang="en-US" dirty="0"/>
              <a:pPr/>
              <a:t>10/18/19</a:t>
            </a:fld>
            <a:endParaRPr lang="en-US" dirty="0"/>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dirty="0"/>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bg2"/>
                </a:solidFill>
              </a:defRPr>
            </a:lvl1pPr>
          </a:lstStyle>
          <a:p>
            <a:fld id="{2AC27A5A-7290-4DE1-BA94-4BE8A8E57DCF}" type="slidenum">
              <a:rPr lang="en-US" dirty="0"/>
              <a:pPr/>
              <a:t>‹#›</a:t>
            </a:fld>
            <a:endParaRPr lang="en-US" dirty="0"/>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10/18/19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3C633830-2244-49AE-BC4A-47F415C177C6}" type="datetimeFigureOut">
              <a:rPr lang="en-US" dirty="0"/>
              <a:t>10/18/19</a:t>
            </a:fld>
            <a:endParaRPr lang="en-US" dirty="0"/>
          </a:p>
        </p:txBody>
      </p:sp>
      <p:sp>
        <p:nvSpPr>
          <p:cNvPr id="5" name="Footer Placeholder 4"/>
          <p:cNvSpPr>
            <a:spLocks noGrp="1"/>
          </p:cNvSpPr>
          <p:nvPr>
            <p:ph type="ftr" sz="quarter" idx="11"/>
          </p:nvPr>
        </p:nvSpPr>
        <p:spPr>
          <a:xfrm>
            <a:off x="6536187" y="6315949"/>
            <a:ext cx="3814856" cy="365125"/>
          </a:xfrm>
        </p:spPr>
        <p:txBody>
          <a:bodyPr/>
          <a:lstStyle/>
          <a:p>
            <a:endParaRPr lang="en-US" dirty="0"/>
          </a:p>
        </p:txBody>
      </p:sp>
      <p:sp>
        <p:nvSpPr>
          <p:cNvPr id="6" name="Slide Number Placeholder 5"/>
          <p:cNvSpPr>
            <a:spLocks noGrp="1"/>
          </p:cNvSpPr>
          <p:nvPr>
            <p:ph type="sldNum" sz="quarter" idx="12"/>
          </p:nvPr>
        </p:nvSpPr>
        <p:spPr>
          <a:xfrm>
            <a:off x="11784011" y="5607592"/>
            <a:ext cx="407988" cy="365125"/>
          </a:xfrm>
        </p:spPr>
        <p:txBody>
          <a:bodyPr/>
          <a:lstStyle/>
          <a:p>
            <a:fld id="{2AC27A5A-7290-4DE1-BA94-4BE8A8E57DCF}" type="slidenum">
              <a:rPr lang="en-US" dirty="0"/>
              <a:t>‹#›</a:t>
            </a:fld>
            <a:endParaRPr lang="en-US" dirty="0"/>
          </a:p>
        </p:txBody>
      </p:sp>
      <p:cxnSp>
        <p:nvCxnSpPr>
          <p:cNvPr id="13" name="Straight Connector 12" title="Horizontal Rule Line"/>
          <p:cNvCxnSpPr/>
          <p:nvPr/>
        </p:nvCxnSpPr>
        <p:spPr>
          <a:xfrm>
            <a:off x="0" y="6199730"/>
            <a:ext cx="10260011"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dirty="0"/>
              <a:t>10/18/19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3C633830-2244-49AE-BC4A-47F415C177C6}" type="datetimeFigureOut">
              <a:rPr lang="en-US" dirty="0"/>
              <a:pPr/>
              <a:t>10/18/19</a:t>
            </a:fld>
            <a:endParaRPr lang="en-US" dirty="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2AC27A5A-7290-4DE1-BA94-4BE8A8E57DCF}" type="slidenum">
              <a:rPr lang="en-US" dirty="0"/>
              <a:pPr/>
              <a:t>‹#›</a:t>
            </a:fld>
            <a:endParaRPr lang="en-US" dirty="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633830-2244-49AE-BC4A-47F415C177C6}" type="datetimeFigureOut">
              <a:rPr lang="en-US" dirty="0"/>
              <a:t>10/18/19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633830-2244-49AE-BC4A-47F415C177C6}" type="datetimeFigureOut">
              <a:rPr lang="en-US" dirty="0"/>
              <a:t>10/18/19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633830-2244-49AE-BC4A-47F415C177C6}" type="datetimeFigureOut">
              <a:rPr lang="en-US" dirty="0"/>
              <a:t>10/18/19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33830-2244-49AE-BC4A-47F415C177C6}" type="datetimeFigureOut">
              <a:rPr lang="en-US" dirty="0"/>
              <a:t>10/18/19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10/18/19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dirty="0"/>
              <a:t>10/18/19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3C633830-2244-49AE-BC4A-47F415C177C6}" type="datetimeFigureOut">
              <a:rPr lang="en-US" dirty="0"/>
              <a:pPr/>
              <a:t>10/18/19</a:t>
            </a:fld>
            <a:endParaRPr lang="en-US" dirty="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dirty="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2AC27A5A-7290-4DE1-BA94-4BE8A8E57DCF}" type="slidenum">
              <a:rPr lang="en-US" dirty="0"/>
              <a:pPr/>
              <a:t>‹#›</a:t>
            </a:fld>
            <a:endParaRPr lang="en-US" dirty="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283464"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283464"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283464"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83464"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83464"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83464"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283464"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283464"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s://watchdog.md/"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88912" y="1143293"/>
            <a:ext cx="10150588" cy="4268965"/>
          </a:xfrm>
        </p:spPr>
        <p:txBody>
          <a:bodyPr anchor="ctr">
            <a:noAutofit/>
          </a:bodyPr>
          <a:lstStyle/>
          <a:p>
            <a:pPr algn="ctr"/>
            <a:r>
              <a:rPr lang="ro-RO" sz="4000" b="1" dirty="0">
                <a:latin typeface="Georgia" panose="02040502050405020303" pitchFamily="18" charset="0"/>
              </a:rPr>
              <a:t>MONITORIZAREA PREZENȚEI candidaților la funcția de primar general ÎN șTIRILE TV </a:t>
            </a:r>
            <a:r>
              <a:rPr lang="en-US" sz="4000" b="1" dirty="0">
                <a:latin typeface="Georgia" panose="02040502050405020303" pitchFamily="18" charset="0"/>
              </a:rPr>
              <a:t>(</a:t>
            </a:r>
            <a:r>
              <a:rPr lang="ro-RO" sz="4000" b="1" dirty="0">
                <a:latin typeface="Georgia" panose="02040502050405020303" pitchFamily="18" charset="0"/>
              </a:rPr>
              <a:t>7-15 octombrie</a:t>
            </a:r>
            <a:r>
              <a:rPr lang="en-US" sz="4000" b="1" dirty="0">
                <a:latin typeface="Georgia" panose="02040502050405020303" pitchFamily="18" charset="0"/>
              </a:rPr>
              <a:t>)</a:t>
            </a:r>
            <a:endParaRPr lang="en-US" sz="2200" i="0" dirty="0">
              <a:latin typeface="Georgia" panose="02040502050405020303" pitchFamily="18" charset="0"/>
              <a:ea typeface="Al Nile" charset="-78"/>
              <a:cs typeface="Times New Roman" panose="02020603050405020304" pitchFamily="18" charset="0"/>
            </a:endParaRPr>
          </a:p>
        </p:txBody>
      </p:sp>
      <p:sp>
        <p:nvSpPr>
          <p:cNvPr id="3" name="Subtitle 2"/>
          <p:cNvSpPr>
            <a:spLocks noGrp="1"/>
          </p:cNvSpPr>
          <p:nvPr>
            <p:ph type="subTitle" idx="1"/>
          </p:nvPr>
        </p:nvSpPr>
        <p:spPr/>
        <p:txBody>
          <a:bodyPr>
            <a:noAutofit/>
          </a:bodyPr>
          <a:lstStyle/>
          <a:p>
            <a:r>
              <a:rPr lang="en-US" sz="2400" dirty="0" err="1"/>
              <a:t>Valeriu</a:t>
            </a:r>
            <a:r>
              <a:rPr lang="en-US" sz="2400" dirty="0"/>
              <a:t> </a:t>
            </a:r>
            <a:r>
              <a:rPr lang="ro-RO" sz="2400" dirty="0"/>
              <a:t>PAȘA, Rodica PÎRGARI</a:t>
            </a:r>
            <a:br>
              <a:rPr lang="en-US" sz="2400" dirty="0"/>
            </a:br>
            <a:r>
              <a:rPr lang="ro-RO" sz="2400" dirty="0"/>
              <a:t>Comunitatea </a:t>
            </a:r>
            <a:r>
              <a:rPr lang="en-US" sz="2400" dirty="0"/>
              <a:t>Watch</a:t>
            </a:r>
            <a:r>
              <a:rPr lang="ro-RO" sz="2400" dirty="0"/>
              <a:t>D</a:t>
            </a:r>
            <a:r>
              <a:rPr lang="en-US" sz="2400" dirty="0"/>
              <a:t>og.MD</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4797" y="5112327"/>
            <a:ext cx="1720799" cy="1745673"/>
          </a:xfrm>
          <a:prstGeom prst="rect">
            <a:avLst/>
          </a:prstGeom>
        </p:spPr>
      </p:pic>
    </p:spTree>
    <p:extLst>
      <p:ext uri="{BB962C8B-B14F-4D97-AF65-F5344CB8AC3E}">
        <p14:creationId xmlns:p14="http://schemas.microsoft.com/office/powerpoint/2010/main" val="1474888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2316"/>
            <a:ext cx="10949953" cy="1260000"/>
          </a:xfrm>
          <a:solidFill>
            <a:srgbClr val="002060"/>
          </a:solidFill>
        </p:spPr>
        <p:txBody>
          <a:bodyPr anchor="ctr">
            <a:normAutofit/>
          </a:bodyPr>
          <a:lstStyle/>
          <a:p>
            <a:pPr algn="ctr"/>
            <a:r>
              <a:rPr lang="en-US" sz="3600" i="0" cap="none" dirty="0" err="1">
                <a:solidFill>
                  <a:schemeClr val="bg1"/>
                </a:solidFill>
                <a:latin typeface="Calibri" panose="020F0502020204030204" pitchFamily="34" charset="0"/>
                <a:ea typeface="Al Nile" charset="-78"/>
                <a:cs typeface="Al Nile" charset="-78"/>
              </a:rPr>
              <a:t>Statistici</a:t>
            </a:r>
            <a:r>
              <a:rPr lang="en-US" sz="3600" i="0" cap="none" dirty="0">
                <a:solidFill>
                  <a:schemeClr val="bg1"/>
                </a:solidFill>
                <a:latin typeface="Calibri" panose="020F0502020204030204" pitchFamily="34" charset="0"/>
                <a:ea typeface="Al Nile" charset="-78"/>
                <a:cs typeface="Al Nile" charset="-78"/>
              </a:rPr>
              <a:t> </a:t>
            </a:r>
            <a:r>
              <a:rPr lang="en-US" sz="3600" i="0" cap="none" dirty="0" err="1">
                <a:solidFill>
                  <a:schemeClr val="bg1"/>
                </a:solidFill>
                <a:latin typeface="Calibri" panose="020F0502020204030204" pitchFamily="34" charset="0"/>
                <a:ea typeface="Al Nile" charset="-78"/>
                <a:cs typeface="Al Nile" charset="-78"/>
              </a:rPr>
              <a:t>relevante</a:t>
            </a:r>
            <a:r>
              <a:rPr lang="ro-RO" sz="3600" i="0" cap="none" dirty="0">
                <a:solidFill>
                  <a:schemeClr val="bg1"/>
                </a:solidFill>
                <a:latin typeface="Calibri" panose="020F0502020204030204" pitchFamily="34" charset="0"/>
                <a:ea typeface="Al Nile" charset="-78"/>
                <a:cs typeface="Al Nile" charset="-78"/>
              </a:rPr>
              <a:t> pe canale TV</a:t>
            </a:r>
            <a:endParaRPr lang="en-US" sz="3600" i="0" cap="none" dirty="0">
              <a:solidFill>
                <a:schemeClr val="bg1"/>
              </a:solidFill>
              <a:latin typeface="Calibri" panose="020F0502020204030204" pitchFamily="34" charset="0"/>
              <a:ea typeface="Al Nile" charset="-78"/>
              <a:cs typeface="Al Nile" charset="-78"/>
            </a:endParaRPr>
          </a:p>
        </p:txBody>
      </p:sp>
      <p:sp>
        <p:nvSpPr>
          <p:cNvPr id="7" name="Slide Number Placeholder 4"/>
          <p:cNvSpPr>
            <a:spLocks noGrp="1"/>
          </p:cNvSpPr>
          <p:nvPr>
            <p:ph type="sldNum" sz="quarter" idx="12"/>
          </p:nvPr>
        </p:nvSpPr>
        <p:spPr>
          <a:xfrm>
            <a:off x="11696700" y="1620760"/>
            <a:ext cx="495299" cy="365125"/>
          </a:xfrm>
          <a:prstGeom prst="rect">
            <a:avLst/>
          </a:prstGeom>
        </p:spPr>
        <p:txBody>
          <a:bodyPr/>
          <a:lstStyle/>
          <a:p>
            <a:r>
              <a:rPr lang="en-US" sz="1800" b="1" i="0" dirty="0">
                <a:solidFill>
                  <a:schemeClr val="bg1"/>
                </a:solidFill>
                <a:latin typeface="+mj-lt"/>
              </a:rPr>
              <a:t>#</a:t>
            </a:r>
            <a:fld id="{7D45BC0B-60A3-2648-BA12-ACD831478100}" type="slidenum">
              <a:rPr lang="en-US" sz="1800" b="1" i="0" smtClean="0">
                <a:solidFill>
                  <a:schemeClr val="bg1"/>
                </a:solidFill>
                <a:latin typeface="+mj-lt"/>
              </a:rPr>
              <a:pPr/>
              <a:t>10</a:t>
            </a:fld>
            <a:endParaRPr lang="en-US" sz="1800" b="1" i="0" dirty="0">
              <a:solidFill>
                <a:schemeClr val="bg1"/>
              </a:solidFill>
              <a:latin typeface="+mj-lt"/>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953" y="-22315"/>
            <a:ext cx="1242047" cy="1260000"/>
          </a:xfrm>
          <a:prstGeom prst="rect">
            <a:avLst/>
          </a:prstGeom>
        </p:spPr>
      </p:pic>
      <p:graphicFrame>
        <p:nvGraphicFramePr>
          <p:cNvPr id="10" name="Chart 9"/>
          <p:cNvGraphicFramePr/>
          <p:nvPr/>
        </p:nvGraphicFramePr>
        <p:xfrm>
          <a:off x="578768" y="1254896"/>
          <a:ext cx="10371184" cy="217811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a:extLst>
              <a:ext uri="{FF2B5EF4-FFF2-40B4-BE49-F238E27FC236}">
                <a16:creationId xmlns:a16="http://schemas.microsoft.com/office/drawing/2014/main" id="{A0CC5278-BD19-604E-BACB-5CDA29A70EB5}"/>
              </a:ext>
            </a:extLst>
          </p:cNvPr>
          <p:cNvGraphicFramePr>
            <a:graphicFrameLocks/>
          </p:cNvGraphicFramePr>
          <p:nvPr>
            <p:extLst>
              <p:ext uri="{D42A27DB-BD31-4B8C-83A1-F6EECF244321}">
                <p14:modId xmlns:p14="http://schemas.microsoft.com/office/powerpoint/2010/main" val="1559009590"/>
              </p:ext>
            </p:extLst>
          </p:nvPr>
        </p:nvGraphicFramePr>
        <p:xfrm>
          <a:off x="1" y="1254895"/>
          <a:ext cx="11222181" cy="550932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426471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2316"/>
            <a:ext cx="10949953" cy="1260000"/>
          </a:xfrm>
          <a:solidFill>
            <a:srgbClr val="002060"/>
          </a:solidFill>
        </p:spPr>
        <p:txBody>
          <a:bodyPr anchor="ctr">
            <a:normAutofit/>
          </a:bodyPr>
          <a:lstStyle/>
          <a:p>
            <a:pPr algn="ctr"/>
            <a:r>
              <a:rPr lang="vi-VN" sz="3600" i="0" cap="none" dirty="0">
                <a:solidFill>
                  <a:schemeClr val="bg1"/>
                </a:solidFill>
                <a:latin typeface="Calibri" panose="020F0502020204030204" pitchFamily="34" charset="0"/>
                <a:ea typeface="Al Nile" charset="-78"/>
                <a:cs typeface="Al Nile" charset="-78"/>
              </a:rPr>
              <a:t>Comportamentul posturilor TV în perioada monitorizată</a:t>
            </a:r>
          </a:p>
        </p:txBody>
      </p:sp>
      <p:sp>
        <p:nvSpPr>
          <p:cNvPr id="7" name="Slide Number Placeholder 4"/>
          <p:cNvSpPr>
            <a:spLocks noGrp="1"/>
          </p:cNvSpPr>
          <p:nvPr>
            <p:ph type="sldNum" sz="quarter" idx="12"/>
          </p:nvPr>
        </p:nvSpPr>
        <p:spPr>
          <a:xfrm>
            <a:off x="11696700" y="1620760"/>
            <a:ext cx="495299" cy="365125"/>
          </a:xfrm>
          <a:prstGeom prst="rect">
            <a:avLst/>
          </a:prstGeom>
        </p:spPr>
        <p:txBody>
          <a:bodyPr/>
          <a:lstStyle/>
          <a:p>
            <a:r>
              <a:rPr lang="en-US" sz="1800" b="1" i="0" dirty="0">
                <a:solidFill>
                  <a:schemeClr val="bg1"/>
                </a:solidFill>
                <a:latin typeface="+mj-lt"/>
              </a:rPr>
              <a:t>#</a:t>
            </a:r>
            <a:fld id="{7D45BC0B-60A3-2648-BA12-ACD831478100}" type="slidenum">
              <a:rPr lang="en-US" sz="1800" b="1" i="0" smtClean="0">
                <a:solidFill>
                  <a:schemeClr val="bg1"/>
                </a:solidFill>
                <a:latin typeface="+mj-lt"/>
              </a:rPr>
              <a:pPr/>
              <a:t>11</a:t>
            </a:fld>
            <a:endParaRPr lang="en-US" sz="1800" b="1" i="0" dirty="0">
              <a:solidFill>
                <a:schemeClr val="bg1"/>
              </a:solidFill>
              <a:latin typeface="+mj-lt"/>
            </a:endParaRPr>
          </a:p>
        </p:txBody>
      </p:sp>
      <p:sp>
        <p:nvSpPr>
          <p:cNvPr id="5" name="Text Placeholder 4"/>
          <p:cNvSpPr>
            <a:spLocks noGrp="1"/>
          </p:cNvSpPr>
          <p:nvPr>
            <p:ph type="body" idx="1"/>
          </p:nvPr>
        </p:nvSpPr>
        <p:spPr>
          <a:xfrm>
            <a:off x="252248" y="1393747"/>
            <a:ext cx="11444452" cy="5159453"/>
          </a:xfrm>
        </p:spPr>
        <p:txBody>
          <a:bodyPr anchor="t">
            <a:noAutofit/>
          </a:bodyPr>
          <a:lstStyle/>
          <a:p>
            <a:pPr marL="360000" indent="-252000" algn="just">
              <a:buFont typeface="Wingdings" panose="05000000000000000000" pitchFamily="2" charset="2"/>
              <a:buChar char="§"/>
            </a:pPr>
            <a:endParaRPr lang="ro-RO" sz="2080" i="0" dirty="0">
              <a:latin typeface="Cambria" panose="02040503050406030204" pitchFamily="18" charset="0"/>
            </a:endParaRPr>
          </a:p>
          <a:p>
            <a:pPr marL="360000" indent="-252000" algn="just">
              <a:buFont typeface="Wingdings" panose="05000000000000000000" pitchFamily="2" charset="2"/>
              <a:buChar char="§"/>
            </a:pPr>
            <a:endParaRPr lang="en-US" sz="2080" i="0" dirty="0">
              <a:latin typeface="Cambria" panose="02040503050406030204" pitchFamily="18"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953" y="-22315"/>
            <a:ext cx="1242047" cy="1260000"/>
          </a:xfrm>
          <a:prstGeom prst="rect">
            <a:avLst/>
          </a:prstGeom>
        </p:spPr>
      </p:pic>
      <p:sp>
        <p:nvSpPr>
          <p:cNvPr id="3" name="Прямоугольник 2"/>
          <p:cNvSpPr/>
          <p:nvPr/>
        </p:nvSpPr>
        <p:spPr>
          <a:xfrm>
            <a:off x="472966" y="1296144"/>
            <a:ext cx="10704786" cy="3139321"/>
          </a:xfrm>
          <a:prstGeom prst="rect">
            <a:avLst/>
          </a:prstGeom>
        </p:spPr>
        <p:txBody>
          <a:bodyPr wrap="square">
            <a:spAutoFit/>
          </a:bodyPr>
          <a:lstStyle/>
          <a:p>
            <a:pPr marL="342900" lvl="0" indent="-342900">
              <a:buFont typeface="Arial" panose="020B0604020202020204" pitchFamily="34" charset="0"/>
              <a:buChar char="•"/>
            </a:pPr>
            <a:r>
              <a:rPr lang="ro-RO" sz="2200" dirty="0"/>
              <a:t>Televiziuni vădit partizane: </a:t>
            </a:r>
            <a:endParaRPr lang="en-US" sz="2200" dirty="0"/>
          </a:p>
          <a:p>
            <a:pPr lvl="1"/>
            <a:r>
              <a:rPr lang="ro-RO" sz="2200" dirty="0"/>
              <a:t>NTV Moldova și AccentTV – îl prezintă în context exclusiv, parțial exagerat, pozitiv pe Ion Ceban, pe alți concurenți îi neglijează practic.</a:t>
            </a:r>
          </a:p>
          <a:p>
            <a:pPr lvl="1"/>
            <a:r>
              <a:rPr lang="ro-RO" sz="2200" dirty="0"/>
              <a:t>RTR Moldova îl prezintă în context exagerat pozitiv pe Ion Ceban iar pe majoritatea altor concurenți îi neglijează practic.</a:t>
            </a:r>
            <a:endParaRPr lang="en-US" sz="2200" dirty="0"/>
          </a:p>
          <a:p>
            <a:pPr lvl="1"/>
            <a:r>
              <a:rPr lang="ro-RO" sz="2200" dirty="0"/>
              <a:t>Grupul GMG:  Prime, PublikaTV manipulează prin aducerea intenționată a lui Andrei Năstase și Ion Ceban în context negativ. </a:t>
            </a:r>
            <a:endParaRPr lang="en-US" sz="2200" dirty="0"/>
          </a:p>
          <a:p>
            <a:pPr marL="342900" lvl="0" indent="-342900">
              <a:buFont typeface="Arial" panose="020B0604020202020204" pitchFamily="34" charset="0"/>
              <a:buChar char="•"/>
            </a:pPr>
            <a:r>
              <a:rPr lang="ro-RO" sz="2200" dirty="0"/>
              <a:t>Televiziuni imparțiale: TV8, Moldova 1, JurnalTV, ProTV, TVR Moldova, care îi prezintă echilibrat pe concurenți.</a:t>
            </a:r>
            <a:endParaRPr lang="en-US" sz="1600" dirty="0"/>
          </a:p>
        </p:txBody>
      </p:sp>
    </p:spTree>
    <p:extLst>
      <p:ext uri="{BB962C8B-B14F-4D97-AF65-F5344CB8AC3E}">
        <p14:creationId xmlns:p14="http://schemas.microsoft.com/office/powerpoint/2010/main" val="4092639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down)">
                                      <p:cBhvr>
                                        <p:cTn id="10" dur="500"/>
                                        <p:tgtEl>
                                          <p:spTgt spid="3">
                                            <p:txEl>
                                              <p:pRg st="3" end="3"/>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down)">
                                      <p:cBhvr>
                                        <p:cTn id="13" dur="500"/>
                                        <p:tgtEl>
                                          <p:spTgt spid="3">
                                            <p:txEl>
                                              <p:pRg st="1" end="1"/>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down)">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2316"/>
            <a:ext cx="10949953" cy="1260000"/>
          </a:xfrm>
          <a:solidFill>
            <a:srgbClr val="002060"/>
          </a:solidFill>
        </p:spPr>
        <p:txBody>
          <a:bodyPr anchor="ctr">
            <a:normAutofit/>
          </a:bodyPr>
          <a:lstStyle/>
          <a:p>
            <a:pPr algn="ctr"/>
            <a:r>
              <a:rPr lang="ro-RO" sz="3600" i="0" cap="none" dirty="0">
                <a:solidFill>
                  <a:schemeClr val="bg1"/>
                </a:solidFill>
                <a:latin typeface="Calibri" panose="020F0502020204030204" pitchFamily="34" charset="0"/>
                <a:ea typeface="Al Nile" charset="-78"/>
                <a:cs typeface="Al Nile" charset="-78"/>
              </a:rPr>
              <a:t>Evoluții și schimbări depistate în urma celei de-a treia perioade de monitorizare.</a:t>
            </a:r>
            <a:endParaRPr lang="en-US" sz="3600" i="0" cap="none" dirty="0">
              <a:solidFill>
                <a:schemeClr val="bg1"/>
              </a:solidFill>
              <a:latin typeface="Calibri" panose="020F0502020204030204" pitchFamily="34" charset="0"/>
              <a:ea typeface="Al Nile" charset="-78"/>
              <a:cs typeface="Al Nile" charset="-78"/>
            </a:endParaRPr>
          </a:p>
        </p:txBody>
      </p:sp>
      <p:sp>
        <p:nvSpPr>
          <p:cNvPr id="7" name="Slide Number Placeholder 4"/>
          <p:cNvSpPr>
            <a:spLocks noGrp="1"/>
          </p:cNvSpPr>
          <p:nvPr>
            <p:ph type="sldNum" sz="quarter" idx="12"/>
          </p:nvPr>
        </p:nvSpPr>
        <p:spPr>
          <a:xfrm>
            <a:off x="11696700" y="1620760"/>
            <a:ext cx="495299" cy="365125"/>
          </a:xfrm>
          <a:prstGeom prst="rect">
            <a:avLst/>
          </a:prstGeom>
        </p:spPr>
        <p:txBody>
          <a:bodyPr/>
          <a:lstStyle/>
          <a:p>
            <a:r>
              <a:rPr lang="en-US" sz="1800" b="1" i="0" dirty="0">
                <a:solidFill>
                  <a:schemeClr val="bg1"/>
                </a:solidFill>
                <a:latin typeface="+mj-lt"/>
              </a:rPr>
              <a:t>#</a:t>
            </a:r>
            <a:fld id="{7D45BC0B-60A3-2648-BA12-ACD831478100}" type="slidenum">
              <a:rPr lang="en-US" sz="1800" b="1" i="0" smtClean="0">
                <a:solidFill>
                  <a:schemeClr val="bg1"/>
                </a:solidFill>
                <a:latin typeface="+mj-lt"/>
              </a:rPr>
              <a:pPr/>
              <a:t>12</a:t>
            </a:fld>
            <a:endParaRPr lang="en-US" sz="1800" b="1" i="0" dirty="0">
              <a:solidFill>
                <a:schemeClr val="bg1"/>
              </a:solidFill>
              <a:latin typeface="+mj-lt"/>
            </a:endParaRPr>
          </a:p>
        </p:txBody>
      </p:sp>
      <p:sp>
        <p:nvSpPr>
          <p:cNvPr id="5" name="Text Placeholder 4"/>
          <p:cNvSpPr>
            <a:spLocks noGrp="1"/>
          </p:cNvSpPr>
          <p:nvPr>
            <p:ph type="body" idx="1"/>
          </p:nvPr>
        </p:nvSpPr>
        <p:spPr>
          <a:xfrm>
            <a:off x="252248" y="1393747"/>
            <a:ext cx="11444452" cy="4786336"/>
          </a:xfrm>
        </p:spPr>
        <p:txBody>
          <a:bodyPr anchor="t">
            <a:noAutofit/>
          </a:bodyPr>
          <a:lstStyle/>
          <a:p>
            <a:pPr marL="360000" indent="-252000" algn="just">
              <a:buFont typeface="Wingdings" panose="05000000000000000000" pitchFamily="2" charset="2"/>
              <a:buChar char="§"/>
            </a:pPr>
            <a:r>
              <a:rPr lang="ro-RO" sz="2400" i="0" dirty="0">
                <a:latin typeface="Cambria" panose="02040503050406030204" pitchFamily="18" charset="0"/>
              </a:rPr>
              <a:t>PrimeTV îl denigrează pe Ion Ceban un pic mai intens decât în perioada 23 septembrie – 6 octombrie, dar nu tot atât de tare ca pe Andrei Năstase.</a:t>
            </a:r>
          </a:p>
          <a:p>
            <a:pPr marL="360000" indent="-252000" algn="just">
              <a:buFont typeface="Wingdings" panose="05000000000000000000" pitchFamily="2" charset="2"/>
              <a:buChar char="§"/>
            </a:pPr>
            <a:r>
              <a:rPr lang="ro-RO" sz="2400" i="0" dirty="0">
                <a:latin typeface="Cambria" panose="02040503050406030204" pitchFamily="18" charset="0"/>
              </a:rPr>
              <a:t>Scăderea numărului de știri echilibrate la RTR Moldova și AccentTV și majorarea acestora la Moldova 1, JurnalTV, PublikaTV, TV8, NTV Moldova și TVR Moldova. </a:t>
            </a:r>
          </a:p>
          <a:p>
            <a:pPr marL="360000" indent="-252000" algn="just">
              <a:buFont typeface="Wingdings" panose="05000000000000000000" pitchFamily="2" charset="2"/>
              <a:buChar char="§"/>
            </a:pPr>
            <a:r>
              <a:rPr lang="ro-RO" sz="2400" i="0" dirty="0">
                <a:latin typeface="Cambria" panose="02040503050406030204" pitchFamily="18" charset="0"/>
              </a:rPr>
              <a:t>Nerespectarea normelor legislative privind difuzarea sondajelor de opinie de către Moldova 1, NTV Moldova, AccentTV, TV8, ProTV, JurnalTV și TVR Moldova.</a:t>
            </a:r>
          </a:p>
          <a:p>
            <a:pPr marL="360000" indent="-252000" algn="just">
              <a:buFont typeface="Wingdings" panose="05000000000000000000" pitchFamily="2" charset="2"/>
              <a:buChar char="§"/>
            </a:pPr>
            <a:endParaRPr lang="ro-RO" sz="2400" i="0" dirty="0">
              <a:latin typeface="Cambria" panose="02040503050406030204" pitchFamily="18" charset="0"/>
            </a:endParaRPr>
          </a:p>
          <a:p>
            <a:pPr marL="360000" indent="-252000" algn="just">
              <a:buFont typeface="Wingdings" panose="05000000000000000000" pitchFamily="2" charset="2"/>
              <a:buChar char="§"/>
            </a:pPr>
            <a:endParaRPr lang="ro-RO" sz="2400" i="0" dirty="0">
              <a:latin typeface="Cambria" panose="02040503050406030204" pitchFamily="18" charset="0"/>
            </a:endParaRPr>
          </a:p>
          <a:p>
            <a:pPr marL="565200" lvl="1" algn="just"/>
            <a:endParaRPr lang="ro-RO" sz="2400" i="0" dirty="0">
              <a:latin typeface="Cambria" panose="02040503050406030204" pitchFamily="18"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953" y="-22315"/>
            <a:ext cx="1242047" cy="1260000"/>
          </a:xfrm>
          <a:prstGeom prst="rect">
            <a:avLst/>
          </a:prstGeom>
        </p:spPr>
      </p:pic>
    </p:spTree>
    <p:extLst>
      <p:ext uri="{BB962C8B-B14F-4D97-AF65-F5344CB8AC3E}">
        <p14:creationId xmlns:p14="http://schemas.microsoft.com/office/powerpoint/2010/main" val="1321965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632" y="4181311"/>
            <a:ext cx="8296654" cy="1506592"/>
          </a:xfrm>
        </p:spPr>
        <p:txBody>
          <a:bodyPr>
            <a:normAutofit/>
          </a:bodyPr>
          <a:lstStyle/>
          <a:p>
            <a:r>
              <a:rPr lang="ro-RO" sz="3400" dirty="0">
                <a:latin typeface="Cambria" panose="02040503050406030204" pitchFamily="18" charset="0"/>
              </a:rPr>
              <a:t>Vă mulțumim pentru atenție!</a:t>
            </a:r>
            <a:endParaRPr lang="en-US" sz="3400" dirty="0">
              <a:latin typeface="Cambria" panose="02040503050406030204" pitchFamily="18" charset="0"/>
            </a:endParaRPr>
          </a:p>
        </p:txBody>
      </p:sp>
      <p:sp>
        <p:nvSpPr>
          <p:cNvPr id="3" name="Текст 2"/>
          <p:cNvSpPr>
            <a:spLocks noGrp="1"/>
          </p:cNvSpPr>
          <p:nvPr>
            <p:ph type="body" idx="1"/>
          </p:nvPr>
        </p:nvSpPr>
        <p:spPr>
          <a:xfrm>
            <a:off x="355355" y="394136"/>
            <a:ext cx="10790866" cy="1686911"/>
          </a:xfrm>
        </p:spPr>
        <p:txBody>
          <a:bodyPr>
            <a:noAutofit/>
          </a:bodyPr>
          <a:lstStyle/>
          <a:p>
            <a:r>
              <a:rPr lang="ro-RO" sz="2800" b="1" dirty="0">
                <a:latin typeface="Cambria" panose="02040503050406030204" pitchFamily="18" charset="0"/>
              </a:rPr>
              <a:t>Mai multe cercetări și informații găsiți la </a:t>
            </a:r>
            <a:r>
              <a:rPr lang="ro-RO" sz="2800" b="1" dirty="0">
                <a:latin typeface="Cambria" panose="02040503050406030204" pitchFamily="18" charset="0"/>
                <a:hlinkClick r:id="rId2"/>
              </a:rPr>
              <a:t>https://watchdog.md/</a:t>
            </a:r>
            <a:r>
              <a:rPr lang="ro-RO" sz="2800" b="1" dirty="0">
                <a:latin typeface="Cambria" panose="02040503050406030204" pitchFamily="18" charset="0"/>
              </a:rPr>
              <a:t> </a:t>
            </a:r>
            <a:endParaRPr lang="en-US" sz="2800" b="1" dirty="0">
              <a:latin typeface="Cambria" panose="02040503050406030204" pitchFamily="18" charset="0"/>
            </a:endParaRPr>
          </a:p>
        </p:txBody>
      </p:sp>
    </p:spTree>
    <p:extLst>
      <p:ext uri="{BB962C8B-B14F-4D97-AF65-F5344CB8AC3E}">
        <p14:creationId xmlns:p14="http://schemas.microsoft.com/office/powerpoint/2010/main" val="3735493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2316"/>
            <a:ext cx="10949953" cy="1260000"/>
          </a:xfrm>
          <a:solidFill>
            <a:srgbClr val="002060"/>
          </a:solidFill>
        </p:spPr>
        <p:txBody>
          <a:bodyPr anchor="ctr">
            <a:normAutofit/>
          </a:bodyPr>
          <a:lstStyle/>
          <a:p>
            <a:pPr algn="ctr"/>
            <a:r>
              <a:rPr lang="ro-RO" sz="3600" i="0" cap="none" dirty="0">
                <a:solidFill>
                  <a:schemeClr val="bg1"/>
                </a:solidFill>
                <a:latin typeface="Calibri" panose="020F0502020204030204" pitchFamily="34" charset="0"/>
                <a:ea typeface="Al Nile" charset="-78"/>
                <a:cs typeface="Al Nile" charset="-78"/>
              </a:rPr>
              <a:t>Introducere</a:t>
            </a:r>
            <a:endParaRPr lang="en-US" sz="3600" i="0" cap="none" dirty="0">
              <a:solidFill>
                <a:schemeClr val="bg1"/>
              </a:solidFill>
              <a:latin typeface="Calibri" panose="020F0502020204030204" pitchFamily="34" charset="0"/>
              <a:ea typeface="Al Nile" charset="-78"/>
              <a:cs typeface="Al Nile" charset="-78"/>
            </a:endParaRPr>
          </a:p>
        </p:txBody>
      </p:sp>
      <p:sp>
        <p:nvSpPr>
          <p:cNvPr id="7" name="Slide Number Placeholder 4"/>
          <p:cNvSpPr>
            <a:spLocks noGrp="1"/>
          </p:cNvSpPr>
          <p:nvPr>
            <p:ph type="sldNum" sz="quarter" idx="12"/>
          </p:nvPr>
        </p:nvSpPr>
        <p:spPr>
          <a:xfrm>
            <a:off x="11696700" y="1620760"/>
            <a:ext cx="495299" cy="365125"/>
          </a:xfrm>
          <a:prstGeom prst="rect">
            <a:avLst/>
          </a:prstGeom>
        </p:spPr>
        <p:txBody>
          <a:bodyPr/>
          <a:lstStyle/>
          <a:p>
            <a:r>
              <a:rPr lang="en-US" sz="1800" b="1" i="0" dirty="0">
                <a:solidFill>
                  <a:schemeClr val="bg1"/>
                </a:solidFill>
                <a:latin typeface="+mj-lt"/>
              </a:rPr>
              <a:t>#</a:t>
            </a:r>
            <a:fld id="{7D45BC0B-60A3-2648-BA12-ACD831478100}" type="slidenum">
              <a:rPr lang="en-US" sz="1800" b="1" i="0" smtClean="0">
                <a:solidFill>
                  <a:schemeClr val="bg1"/>
                </a:solidFill>
                <a:latin typeface="+mj-lt"/>
              </a:rPr>
              <a:pPr/>
              <a:t>2</a:t>
            </a:fld>
            <a:endParaRPr lang="en-US" sz="1800" b="1" i="0" dirty="0">
              <a:solidFill>
                <a:schemeClr val="bg1"/>
              </a:solidFill>
              <a:latin typeface="+mj-lt"/>
            </a:endParaRPr>
          </a:p>
        </p:txBody>
      </p:sp>
      <p:sp>
        <p:nvSpPr>
          <p:cNvPr id="5" name="Text Placeholder 4"/>
          <p:cNvSpPr>
            <a:spLocks noGrp="1"/>
          </p:cNvSpPr>
          <p:nvPr>
            <p:ph type="body" idx="1"/>
          </p:nvPr>
        </p:nvSpPr>
        <p:spPr>
          <a:xfrm>
            <a:off x="772510" y="1393747"/>
            <a:ext cx="9638816" cy="4798505"/>
          </a:xfrm>
        </p:spPr>
        <p:txBody>
          <a:bodyPr anchor="t">
            <a:noAutofit/>
          </a:bodyPr>
          <a:lstStyle/>
          <a:p>
            <a:pPr marL="360000" indent="-252000" algn="just">
              <a:buFont typeface="Wingdings" panose="05000000000000000000" pitchFamily="2" charset="2"/>
              <a:buChar char="§"/>
            </a:pPr>
            <a:endParaRPr lang="ro-RO" sz="2600" i="0" dirty="0">
              <a:latin typeface="Cambria" panose="02040503050406030204" pitchFamily="18" charset="0"/>
            </a:endParaRPr>
          </a:p>
          <a:p>
            <a:pPr marL="360000" indent="-252000" algn="just">
              <a:buFont typeface="Wingdings" panose="05000000000000000000" pitchFamily="2" charset="2"/>
              <a:buChar char="§"/>
            </a:pPr>
            <a:endParaRPr lang="ro-RO" sz="2600" i="0" dirty="0">
              <a:latin typeface="Cambria" panose="02040503050406030204" pitchFamily="18" charset="0"/>
            </a:endParaRPr>
          </a:p>
          <a:p>
            <a:pPr marL="360000" indent="-252000" algn="just">
              <a:buFont typeface="Wingdings" panose="05000000000000000000" pitchFamily="2" charset="2"/>
              <a:buChar char="§"/>
            </a:pPr>
            <a:endParaRPr lang="ro-RO" sz="2600" i="0" dirty="0">
              <a:latin typeface="Cambria" panose="02040503050406030204" pitchFamily="18" charset="0"/>
            </a:endParaRPr>
          </a:p>
          <a:p>
            <a:pPr marL="360000" indent="-252000" algn="just">
              <a:buFont typeface="Wingdings" panose="05000000000000000000" pitchFamily="2" charset="2"/>
              <a:buChar char="§"/>
            </a:pPr>
            <a:endParaRPr lang="ro-RO" sz="2600" i="0" dirty="0">
              <a:latin typeface="Cambria" panose="02040503050406030204" pitchFamily="18" charset="0"/>
            </a:endParaRPr>
          </a:p>
          <a:p>
            <a:pPr marL="360000" indent="-252000" algn="just">
              <a:buFont typeface="Wingdings" panose="05000000000000000000" pitchFamily="2" charset="2"/>
              <a:buChar char="§"/>
            </a:pPr>
            <a:endParaRPr lang="ro-RO" sz="2600" i="0" dirty="0">
              <a:latin typeface="Cambria" panose="02040503050406030204" pitchFamily="18" charset="0"/>
            </a:endParaRPr>
          </a:p>
          <a:p>
            <a:pPr marL="360000" indent="-252000" algn="l">
              <a:buFont typeface="Wingdings" panose="05000000000000000000" pitchFamily="2" charset="2"/>
              <a:buChar char="§"/>
            </a:pPr>
            <a:r>
              <a:rPr lang="en-US" sz="2600" i="0" dirty="0" err="1">
                <a:latin typeface="Cambria" panose="02040503050406030204" pitchFamily="18" charset="0"/>
              </a:rPr>
              <a:t>Raportul</a:t>
            </a:r>
            <a:r>
              <a:rPr lang="en-US" sz="2600" i="0" dirty="0">
                <a:latin typeface="Cambria" panose="02040503050406030204" pitchFamily="18" charset="0"/>
              </a:rPr>
              <a:t> </a:t>
            </a:r>
            <a:r>
              <a:rPr lang="en-US" sz="2600" i="0" dirty="0" err="1">
                <a:latin typeface="Cambria" panose="02040503050406030204" pitchFamily="18" charset="0"/>
              </a:rPr>
              <a:t>este</a:t>
            </a:r>
            <a:r>
              <a:rPr lang="en-US" sz="2600" i="0" dirty="0">
                <a:latin typeface="Cambria" panose="02040503050406030204" pitchFamily="18" charset="0"/>
              </a:rPr>
              <a:t> </a:t>
            </a:r>
            <a:r>
              <a:rPr lang="en-US" sz="2600" i="0" dirty="0" err="1">
                <a:latin typeface="Cambria" panose="02040503050406030204" pitchFamily="18" charset="0"/>
              </a:rPr>
              <a:t>realizat</a:t>
            </a:r>
            <a:r>
              <a:rPr lang="en-US" sz="2600" i="0" dirty="0">
                <a:latin typeface="Cambria" panose="02040503050406030204" pitchFamily="18" charset="0"/>
              </a:rPr>
              <a:t> </a:t>
            </a:r>
            <a:r>
              <a:rPr lang="en-US" sz="2600" i="0" dirty="0" err="1">
                <a:latin typeface="Cambria" panose="02040503050406030204" pitchFamily="18" charset="0"/>
              </a:rPr>
              <a:t>în</a:t>
            </a:r>
            <a:r>
              <a:rPr lang="en-US" sz="2600" i="0" dirty="0">
                <a:latin typeface="Cambria" panose="02040503050406030204" pitchFamily="18" charset="0"/>
              </a:rPr>
              <a:t> </a:t>
            </a:r>
            <a:r>
              <a:rPr lang="en-US" sz="2600" i="0" dirty="0" err="1">
                <a:latin typeface="Cambria" panose="02040503050406030204" pitchFamily="18" charset="0"/>
              </a:rPr>
              <a:t>cadrul</a:t>
            </a:r>
            <a:r>
              <a:rPr lang="en-US" sz="2600" i="0" dirty="0">
                <a:latin typeface="Cambria" panose="02040503050406030204" pitchFamily="18" charset="0"/>
              </a:rPr>
              <a:t> </a:t>
            </a:r>
            <a:r>
              <a:rPr lang="en-US" sz="2600" i="0" dirty="0" err="1">
                <a:latin typeface="Cambria" panose="02040503050406030204" pitchFamily="18" charset="0"/>
              </a:rPr>
              <a:t>proiectelor</a:t>
            </a:r>
            <a:r>
              <a:rPr lang="en-US" sz="2600" i="0" dirty="0">
                <a:latin typeface="Cambria" panose="02040503050406030204" pitchFamily="18" charset="0"/>
              </a:rPr>
              <a:t> </a:t>
            </a:r>
            <a:r>
              <a:rPr lang="en-US" sz="2600" dirty="0">
                <a:latin typeface="Cambria" panose="02040503050406030204" pitchFamily="18" charset="0"/>
              </a:rPr>
              <a:t>Fostering Public Debate of Key Policy Issues</a:t>
            </a:r>
            <a:r>
              <a:rPr lang="ro-RO" sz="2600" dirty="0">
                <a:latin typeface="Cambria" panose="02040503050406030204" pitchFamily="18" charset="0"/>
              </a:rPr>
              <a:t> s</a:t>
            </a:r>
            <a:r>
              <a:rPr lang="en-US" sz="2600" i="0" dirty="0" err="1">
                <a:latin typeface="Cambria" panose="02040503050406030204" pitchFamily="18" charset="0"/>
              </a:rPr>
              <a:t>usținut</a:t>
            </a:r>
            <a:r>
              <a:rPr lang="en-US" sz="2600" i="0" dirty="0">
                <a:latin typeface="Cambria" panose="02040503050406030204" pitchFamily="18" charset="0"/>
              </a:rPr>
              <a:t> de </a:t>
            </a:r>
            <a:r>
              <a:rPr lang="ro-RO" sz="2600" i="0" dirty="0">
                <a:latin typeface="Cambria" panose="02040503050406030204" pitchFamily="18" charset="0"/>
              </a:rPr>
              <a:t>N</a:t>
            </a:r>
            <a:r>
              <a:rPr lang="en-US" sz="2600" i="0" dirty="0" err="1">
                <a:latin typeface="Cambria" panose="02040503050406030204" pitchFamily="18" charset="0"/>
              </a:rPr>
              <a:t>ational</a:t>
            </a:r>
            <a:r>
              <a:rPr lang="en-US" sz="2600" i="0" dirty="0">
                <a:latin typeface="Cambria" panose="02040503050406030204" pitchFamily="18" charset="0"/>
              </a:rPr>
              <a:t> </a:t>
            </a:r>
            <a:r>
              <a:rPr lang="ro-RO" sz="2600" i="0" dirty="0">
                <a:latin typeface="Cambria" panose="02040503050406030204" pitchFamily="18" charset="0"/>
              </a:rPr>
              <a:t>E</a:t>
            </a:r>
            <a:r>
              <a:rPr lang="en-US" sz="2600" i="0" dirty="0" err="1">
                <a:latin typeface="Cambria" panose="02040503050406030204" pitchFamily="18" charset="0"/>
              </a:rPr>
              <a:t>ndowment</a:t>
            </a:r>
            <a:r>
              <a:rPr lang="en-US" sz="2600" i="0" dirty="0">
                <a:latin typeface="Cambria" panose="02040503050406030204" pitchFamily="18" charset="0"/>
              </a:rPr>
              <a:t> for </a:t>
            </a:r>
            <a:r>
              <a:rPr lang="ro-RO" sz="2600" i="0" dirty="0">
                <a:latin typeface="Cambria" panose="02040503050406030204" pitchFamily="18" charset="0"/>
              </a:rPr>
              <a:t>D</a:t>
            </a:r>
            <a:r>
              <a:rPr lang="en-US" sz="2600" i="0" dirty="0" err="1">
                <a:latin typeface="Cambria" panose="02040503050406030204" pitchFamily="18" charset="0"/>
              </a:rPr>
              <a:t>emocracy</a:t>
            </a:r>
            <a:r>
              <a:rPr lang="en-US" sz="2600" i="0" dirty="0">
                <a:latin typeface="Cambria" panose="02040503050406030204" pitchFamily="18" charset="0"/>
              </a:rPr>
              <a:t> </a:t>
            </a:r>
            <a:r>
              <a:rPr lang="en-US" sz="2600" i="0" dirty="0" err="1">
                <a:latin typeface="Cambria" panose="02040503050406030204" pitchFamily="18" charset="0"/>
              </a:rPr>
              <a:t>și</a:t>
            </a:r>
            <a:r>
              <a:rPr lang="en-US" sz="2600" i="0" dirty="0">
                <a:latin typeface="Cambria" panose="02040503050406030204" pitchFamily="18" charset="0"/>
              </a:rPr>
              <a:t> </a:t>
            </a:r>
            <a:r>
              <a:rPr lang="en-US" sz="2600" dirty="0">
                <a:latin typeface="Cambria" panose="02040503050406030204" pitchFamily="18" charset="0"/>
              </a:rPr>
              <a:t>Promoting women in the policy sector</a:t>
            </a:r>
            <a:r>
              <a:rPr lang="en-US" sz="2600" i="0" dirty="0">
                <a:latin typeface="Cambria" panose="02040503050406030204" pitchFamily="18" charset="0"/>
              </a:rPr>
              <a:t>, </a:t>
            </a:r>
            <a:r>
              <a:rPr lang="en-US" sz="2600" i="0" dirty="0" err="1">
                <a:latin typeface="Cambria" panose="02040503050406030204" pitchFamily="18" charset="0"/>
              </a:rPr>
              <a:t>susținut</a:t>
            </a:r>
            <a:r>
              <a:rPr lang="en-US" sz="2600" i="0" dirty="0">
                <a:latin typeface="Cambria" panose="02040503050406030204" pitchFamily="18" charset="0"/>
              </a:rPr>
              <a:t> de </a:t>
            </a:r>
            <a:r>
              <a:rPr lang="en-US" sz="2600" i="0" dirty="0" err="1">
                <a:latin typeface="Cambria" panose="02040503050406030204" pitchFamily="18" charset="0"/>
              </a:rPr>
              <a:t>Ambasada</a:t>
            </a:r>
            <a:r>
              <a:rPr lang="en-US" sz="2600" i="0" dirty="0">
                <a:latin typeface="Cambria" panose="02040503050406030204" pitchFamily="18" charset="0"/>
              </a:rPr>
              <a:t> </a:t>
            </a:r>
            <a:r>
              <a:rPr lang="en-US" sz="2600" i="0" dirty="0" err="1">
                <a:latin typeface="Cambria" panose="02040503050406030204" pitchFamily="18" charset="0"/>
              </a:rPr>
              <a:t>Statelor</a:t>
            </a:r>
            <a:r>
              <a:rPr lang="en-US" sz="2600" i="0" dirty="0">
                <a:latin typeface="Cambria" panose="02040503050406030204" pitchFamily="18" charset="0"/>
              </a:rPr>
              <a:t> Unite </a:t>
            </a:r>
            <a:r>
              <a:rPr lang="en-US" sz="2600" i="0" dirty="0" err="1">
                <a:latin typeface="Cambria" panose="02040503050406030204" pitchFamily="18" charset="0"/>
              </a:rPr>
              <a:t>în</a:t>
            </a:r>
            <a:r>
              <a:rPr lang="en-US" sz="2600" i="0" dirty="0">
                <a:latin typeface="Cambria" panose="02040503050406030204" pitchFamily="18" charset="0"/>
              </a:rPr>
              <a:t> </a:t>
            </a:r>
            <a:r>
              <a:rPr lang="ro-RO" sz="2600" i="0" dirty="0">
                <a:latin typeface="Cambria" panose="02040503050406030204" pitchFamily="18" charset="0"/>
              </a:rPr>
              <a:t>R</a:t>
            </a:r>
            <a:r>
              <a:rPr lang="en-US" sz="2600" i="0" dirty="0" err="1">
                <a:latin typeface="Cambria" panose="02040503050406030204" pitchFamily="18" charset="0"/>
              </a:rPr>
              <a:t>epublica</a:t>
            </a:r>
            <a:r>
              <a:rPr lang="en-US" sz="2600" i="0" dirty="0">
                <a:latin typeface="Cambria" panose="02040503050406030204" pitchFamily="18" charset="0"/>
              </a:rPr>
              <a:t> </a:t>
            </a:r>
            <a:r>
              <a:rPr lang="ro-RO" sz="2600" i="0" dirty="0" err="1">
                <a:latin typeface="Cambria" panose="02040503050406030204" pitchFamily="18" charset="0"/>
              </a:rPr>
              <a:t>M</a:t>
            </a:r>
            <a:r>
              <a:rPr lang="en-US" sz="2600" i="0" dirty="0" err="1">
                <a:latin typeface="Cambria" panose="02040503050406030204" pitchFamily="18" charset="0"/>
              </a:rPr>
              <a:t>oldova</a:t>
            </a:r>
            <a:r>
              <a:rPr lang="en-US" sz="2600" i="0" dirty="0">
                <a:latin typeface="Cambria" panose="02040503050406030204" pitchFamily="18" charset="0"/>
              </a:rPr>
              <a:t>.</a:t>
            </a:r>
            <a:br>
              <a:rPr lang="en-US" sz="2600" i="0" dirty="0">
                <a:latin typeface="Cambria" panose="02040503050406030204" pitchFamily="18" charset="0"/>
              </a:rPr>
            </a:br>
            <a:endParaRPr lang="ro-RO" sz="2600" i="0" dirty="0">
              <a:latin typeface="Cambria" panose="02040503050406030204" pitchFamily="18" charset="0"/>
            </a:endParaRPr>
          </a:p>
          <a:p>
            <a:pPr marL="360000" indent="-252000" algn="just">
              <a:buFont typeface="Wingdings" panose="05000000000000000000" pitchFamily="2" charset="2"/>
              <a:buChar char="§"/>
            </a:pPr>
            <a:endParaRPr lang="ro-RO" sz="2600" i="0" dirty="0">
              <a:latin typeface="Cambria" panose="02040503050406030204" pitchFamily="18" charset="0"/>
            </a:endParaRPr>
          </a:p>
          <a:p>
            <a:pPr marL="360000" indent="-252000" algn="just">
              <a:buFont typeface="Wingdings" panose="05000000000000000000" pitchFamily="2" charset="2"/>
              <a:buChar char="§"/>
            </a:pPr>
            <a:endParaRPr lang="en-US" sz="2600" i="0" dirty="0">
              <a:latin typeface="Cambria" panose="02040503050406030204" pitchFamily="18"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87452" y="1620760"/>
            <a:ext cx="1700463" cy="172504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1681" y="1365571"/>
            <a:ext cx="4870330" cy="2436408"/>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58436" y="1620761"/>
            <a:ext cx="1725041" cy="1725041"/>
          </a:xfrm>
          <a:prstGeom prst="rect">
            <a:avLst/>
          </a:prstGeom>
        </p:spPr>
      </p:pic>
    </p:spTree>
    <p:extLst>
      <p:ext uri="{BB962C8B-B14F-4D97-AF65-F5344CB8AC3E}">
        <p14:creationId xmlns:p14="http://schemas.microsoft.com/office/powerpoint/2010/main" val="4124636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2316"/>
            <a:ext cx="10949953" cy="1260000"/>
          </a:xfrm>
          <a:solidFill>
            <a:srgbClr val="002060"/>
          </a:solidFill>
        </p:spPr>
        <p:txBody>
          <a:bodyPr anchor="ctr">
            <a:normAutofit/>
          </a:bodyPr>
          <a:lstStyle/>
          <a:p>
            <a:pPr algn="ctr"/>
            <a:r>
              <a:rPr lang="ro-RO" sz="3600" i="0" cap="none" dirty="0">
                <a:solidFill>
                  <a:schemeClr val="bg1"/>
                </a:solidFill>
                <a:latin typeface="Calibri" panose="020F0502020204030204" pitchFamily="34" charset="0"/>
                <a:ea typeface="Al Nile" charset="-78"/>
                <a:cs typeface="Al Nile" charset="-78"/>
              </a:rPr>
              <a:t>Introducere</a:t>
            </a:r>
            <a:endParaRPr lang="en-US" sz="3600" i="0" cap="none" dirty="0">
              <a:solidFill>
                <a:schemeClr val="bg1"/>
              </a:solidFill>
              <a:latin typeface="Calibri" panose="020F0502020204030204" pitchFamily="34" charset="0"/>
              <a:ea typeface="Al Nile" charset="-78"/>
              <a:cs typeface="Al Nile" charset="-78"/>
            </a:endParaRPr>
          </a:p>
        </p:txBody>
      </p:sp>
      <p:sp>
        <p:nvSpPr>
          <p:cNvPr id="7" name="Slide Number Placeholder 4"/>
          <p:cNvSpPr>
            <a:spLocks noGrp="1"/>
          </p:cNvSpPr>
          <p:nvPr>
            <p:ph type="sldNum" sz="quarter" idx="12"/>
          </p:nvPr>
        </p:nvSpPr>
        <p:spPr>
          <a:xfrm>
            <a:off x="11696700" y="1620760"/>
            <a:ext cx="495299" cy="365125"/>
          </a:xfrm>
          <a:prstGeom prst="rect">
            <a:avLst/>
          </a:prstGeom>
        </p:spPr>
        <p:txBody>
          <a:bodyPr/>
          <a:lstStyle/>
          <a:p>
            <a:r>
              <a:rPr lang="en-US" sz="1800" b="1" i="0" dirty="0">
                <a:solidFill>
                  <a:schemeClr val="bg1"/>
                </a:solidFill>
                <a:latin typeface="+mj-lt"/>
              </a:rPr>
              <a:t>#</a:t>
            </a:r>
            <a:fld id="{7D45BC0B-60A3-2648-BA12-ACD831478100}" type="slidenum">
              <a:rPr lang="en-US" sz="1800" b="1" i="0" smtClean="0">
                <a:solidFill>
                  <a:schemeClr val="bg1"/>
                </a:solidFill>
                <a:latin typeface="+mj-lt"/>
              </a:rPr>
              <a:pPr/>
              <a:t>3</a:t>
            </a:fld>
            <a:endParaRPr lang="en-US" sz="1800" b="1" i="0" dirty="0">
              <a:solidFill>
                <a:schemeClr val="bg1"/>
              </a:solidFill>
              <a:latin typeface="+mj-lt"/>
            </a:endParaRPr>
          </a:p>
        </p:txBody>
      </p:sp>
      <p:sp>
        <p:nvSpPr>
          <p:cNvPr id="5" name="Text Placeholder 4"/>
          <p:cNvSpPr>
            <a:spLocks noGrp="1"/>
          </p:cNvSpPr>
          <p:nvPr>
            <p:ph type="body" idx="1"/>
          </p:nvPr>
        </p:nvSpPr>
        <p:spPr>
          <a:xfrm>
            <a:off x="772510" y="1393748"/>
            <a:ext cx="10830018" cy="4567106"/>
          </a:xfrm>
        </p:spPr>
        <p:txBody>
          <a:bodyPr anchor="t">
            <a:noAutofit/>
          </a:bodyPr>
          <a:lstStyle/>
          <a:p>
            <a:pPr marL="360000" indent="-252000" algn="just">
              <a:buFont typeface="Wingdings" panose="05000000000000000000" pitchFamily="2" charset="2"/>
              <a:buChar char="§"/>
            </a:pPr>
            <a:r>
              <a:rPr lang="en-US" sz="2600" i="0" dirty="0" err="1">
                <a:latin typeface="Cambria" panose="02040503050406030204" pitchFamily="18" charset="0"/>
              </a:rPr>
              <a:t>Perioada</a:t>
            </a:r>
            <a:r>
              <a:rPr lang="en-US" sz="2600" i="0" dirty="0">
                <a:latin typeface="Cambria" panose="02040503050406030204" pitchFamily="18" charset="0"/>
              </a:rPr>
              <a:t> de </a:t>
            </a:r>
            <a:r>
              <a:rPr lang="en-US" sz="2600" i="0" dirty="0" err="1">
                <a:latin typeface="Cambria" panose="02040503050406030204" pitchFamily="18" charset="0"/>
              </a:rPr>
              <a:t>monitorizare</a:t>
            </a:r>
            <a:r>
              <a:rPr lang="ro-RO" sz="2600" i="0" dirty="0">
                <a:latin typeface="Cambria" panose="02040503050406030204" pitchFamily="18" charset="0"/>
              </a:rPr>
              <a:t>: 7-15 octombrie (perioada electorală)</a:t>
            </a:r>
          </a:p>
          <a:p>
            <a:pPr marL="360000" indent="-252000" algn="just">
              <a:buFont typeface="Wingdings" panose="05000000000000000000" pitchFamily="2" charset="2"/>
              <a:buChar char="§"/>
            </a:pPr>
            <a:r>
              <a:rPr lang="ro-RO" sz="2600" i="0" dirty="0">
                <a:latin typeface="Cambria" panose="02040503050406030204" pitchFamily="18" charset="0"/>
              </a:rPr>
              <a:t>Televiziunilie monitorizate: TOP-ul preferințelor în Chișinău și AccentTV. Buletinul de știri principal al zilei.</a:t>
            </a:r>
          </a:p>
          <a:p>
            <a:pPr marL="360000" indent="-252000" algn="just">
              <a:buFont typeface="Wingdings" panose="05000000000000000000" pitchFamily="2" charset="2"/>
              <a:buChar char="§"/>
            </a:pPr>
            <a:endParaRPr lang="ro-RO" sz="2600" i="0" dirty="0">
              <a:latin typeface="Cambria" panose="02040503050406030204" pitchFamily="18" charset="0"/>
            </a:endParaRPr>
          </a:p>
          <a:p>
            <a:pPr marL="360000" indent="-252000" algn="just">
              <a:buFont typeface="Wingdings" panose="05000000000000000000" pitchFamily="2" charset="2"/>
              <a:buChar char="§"/>
            </a:pPr>
            <a:endParaRPr lang="ro-RO" sz="2600" i="0" dirty="0">
              <a:latin typeface="Cambria" panose="02040503050406030204" pitchFamily="18" charset="0"/>
            </a:endParaRPr>
          </a:p>
          <a:p>
            <a:pPr marL="360000" indent="-252000" algn="just">
              <a:buFont typeface="Wingdings" panose="05000000000000000000" pitchFamily="2" charset="2"/>
              <a:buChar char="§"/>
            </a:pPr>
            <a:endParaRPr lang="en-US" sz="2600" i="0" dirty="0">
              <a:latin typeface="Cambria" panose="02040503050406030204" pitchFamily="18"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953" y="-22315"/>
            <a:ext cx="1242047" cy="1260000"/>
          </a:xfrm>
          <a:prstGeom prst="rect">
            <a:avLst/>
          </a:prstGeom>
        </p:spPr>
      </p:pic>
      <p:graphicFrame>
        <p:nvGraphicFramePr>
          <p:cNvPr id="9" name="Chart 8">
            <a:extLst>
              <a:ext uri="{FF2B5EF4-FFF2-40B4-BE49-F238E27FC236}">
                <a16:creationId xmlns:a16="http://schemas.microsoft.com/office/drawing/2014/main" id="{D10BEC95-12BF-4F44-A478-1E621CD4C6BD}"/>
              </a:ext>
            </a:extLst>
          </p:cNvPr>
          <p:cNvGraphicFramePr/>
          <p:nvPr>
            <p:extLst>
              <p:ext uri="{D42A27DB-BD31-4B8C-83A1-F6EECF244321}">
                <p14:modId xmlns:p14="http://schemas.microsoft.com/office/powerpoint/2010/main" val="2971236250"/>
              </p:ext>
            </p:extLst>
          </p:nvPr>
        </p:nvGraphicFramePr>
        <p:xfrm>
          <a:off x="145774" y="2368960"/>
          <a:ext cx="11850433" cy="448903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08624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2316"/>
            <a:ext cx="10949953" cy="1260000"/>
          </a:xfrm>
          <a:solidFill>
            <a:srgbClr val="002060"/>
          </a:solidFill>
        </p:spPr>
        <p:txBody>
          <a:bodyPr anchor="ctr">
            <a:normAutofit/>
          </a:bodyPr>
          <a:lstStyle/>
          <a:p>
            <a:pPr algn="ctr"/>
            <a:r>
              <a:rPr lang="vi-VN" sz="3600" i="0" cap="none" dirty="0">
                <a:solidFill>
                  <a:schemeClr val="bg1"/>
                </a:solidFill>
                <a:latin typeface="Calibri" panose="020F0502020204030204" pitchFamily="34" charset="0"/>
                <a:ea typeface="Al Nile" charset="-78"/>
                <a:cs typeface="Al Nile" charset="-78"/>
              </a:rPr>
              <a:t>Numărul de știri despre candidați și sursele în care au apărut. </a:t>
            </a:r>
            <a:r>
              <a:rPr lang="ro-RO" sz="3600" i="0" cap="none" dirty="0">
                <a:solidFill>
                  <a:schemeClr val="bg1"/>
                </a:solidFill>
                <a:latin typeface="Calibri" panose="020F0502020204030204" pitchFamily="34" charset="0"/>
                <a:ea typeface="Al Nile" charset="-78"/>
                <a:cs typeface="Al Nile" charset="-78"/>
              </a:rPr>
              <a:t>În </a:t>
            </a:r>
            <a:r>
              <a:rPr lang="ro-RO" sz="3600" i="0" cap="none">
                <a:solidFill>
                  <a:schemeClr val="bg1"/>
                </a:solidFill>
                <a:latin typeface="Calibri" panose="020F0502020204030204" pitchFamily="34" charset="0"/>
                <a:ea typeface="Al Nile" charset="-78"/>
                <a:cs typeface="Al Nile" charset="-78"/>
              </a:rPr>
              <a:t>total 702 </a:t>
            </a:r>
            <a:r>
              <a:rPr lang="ro-RO" sz="3600" i="0" cap="none" dirty="0">
                <a:solidFill>
                  <a:schemeClr val="bg1"/>
                </a:solidFill>
                <a:latin typeface="Calibri" panose="020F0502020204030204" pitchFamily="34" charset="0"/>
                <a:ea typeface="Al Nile" charset="-78"/>
                <a:cs typeface="Al Nile" charset="-78"/>
              </a:rPr>
              <a:t>mențiuni. </a:t>
            </a:r>
            <a:endParaRPr lang="en-US" sz="3600" i="0" cap="none" dirty="0">
              <a:solidFill>
                <a:schemeClr val="bg1"/>
              </a:solidFill>
              <a:latin typeface="Calibri" panose="020F0502020204030204" pitchFamily="34" charset="0"/>
              <a:ea typeface="Al Nile" charset="-78"/>
              <a:cs typeface="Al Nile" charset="-78"/>
            </a:endParaRPr>
          </a:p>
        </p:txBody>
      </p:sp>
      <p:sp>
        <p:nvSpPr>
          <p:cNvPr id="7" name="Slide Number Placeholder 4"/>
          <p:cNvSpPr>
            <a:spLocks noGrp="1"/>
          </p:cNvSpPr>
          <p:nvPr>
            <p:ph type="sldNum" sz="quarter" idx="12"/>
          </p:nvPr>
        </p:nvSpPr>
        <p:spPr>
          <a:xfrm>
            <a:off x="11696700" y="1620760"/>
            <a:ext cx="495299" cy="365125"/>
          </a:xfrm>
          <a:prstGeom prst="rect">
            <a:avLst/>
          </a:prstGeom>
        </p:spPr>
        <p:txBody>
          <a:bodyPr/>
          <a:lstStyle/>
          <a:p>
            <a:r>
              <a:rPr lang="en-US" sz="1800" b="1" i="0" dirty="0">
                <a:solidFill>
                  <a:schemeClr val="bg1"/>
                </a:solidFill>
                <a:latin typeface="+mj-lt"/>
              </a:rPr>
              <a:t>#</a:t>
            </a:r>
            <a:fld id="{7D45BC0B-60A3-2648-BA12-ACD831478100}" type="slidenum">
              <a:rPr lang="en-US" sz="1800" b="1" i="0" smtClean="0">
                <a:solidFill>
                  <a:schemeClr val="bg1"/>
                </a:solidFill>
                <a:latin typeface="+mj-lt"/>
              </a:rPr>
              <a:pPr/>
              <a:t>4</a:t>
            </a:fld>
            <a:endParaRPr lang="en-US" sz="1800" b="1" i="0" dirty="0">
              <a:solidFill>
                <a:schemeClr val="bg1"/>
              </a:solidFill>
              <a:latin typeface="+mj-lt"/>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953" y="-22315"/>
            <a:ext cx="1242047" cy="1260000"/>
          </a:xfrm>
          <a:prstGeom prst="rect">
            <a:avLst/>
          </a:prstGeom>
        </p:spPr>
      </p:pic>
      <p:graphicFrame>
        <p:nvGraphicFramePr>
          <p:cNvPr id="9" name="Chart 8">
            <a:extLst>
              <a:ext uri="{FF2B5EF4-FFF2-40B4-BE49-F238E27FC236}">
                <a16:creationId xmlns:a16="http://schemas.microsoft.com/office/drawing/2014/main" id="{CA7A301E-E163-7044-AEC2-6CF7A3F5795D}"/>
              </a:ext>
            </a:extLst>
          </p:cNvPr>
          <p:cNvGraphicFramePr/>
          <p:nvPr>
            <p:extLst>
              <p:ext uri="{D42A27DB-BD31-4B8C-83A1-F6EECF244321}">
                <p14:modId xmlns:p14="http://schemas.microsoft.com/office/powerpoint/2010/main" val="2626780719"/>
              </p:ext>
            </p:extLst>
          </p:nvPr>
        </p:nvGraphicFramePr>
        <p:xfrm>
          <a:off x="92765" y="1237685"/>
          <a:ext cx="11741426" cy="550767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70580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2316"/>
            <a:ext cx="10949953" cy="1260000"/>
          </a:xfrm>
          <a:solidFill>
            <a:srgbClr val="002060"/>
          </a:solidFill>
        </p:spPr>
        <p:txBody>
          <a:bodyPr anchor="ctr">
            <a:normAutofit/>
          </a:bodyPr>
          <a:lstStyle/>
          <a:p>
            <a:pPr algn="ctr"/>
            <a:r>
              <a:rPr lang="vi-VN" sz="3600" i="0" cap="none" dirty="0">
                <a:solidFill>
                  <a:schemeClr val="bg1"/>
                </a:solidFill>
                <a:latin typeface="Calibri" panose="020F0502020204030204" pitchFamily="34" charset="0"/>
                <a:ea typeface="Al Nile" charset="-78"/>
                <a:cs typeface="Al Nile" charset="-78"/>
              </a:rPr>
              <a:t>Numărul de știri despre candidați și sursele în care au apărut. </a:t>
            </a:r>
            <a:r>
              <a:rPr lang="ro-RO" sz="3600" i="0" cap="none" dirty="0">
                <a:solidFill>
                  <a:schemeClr val="bg1"/>
                </a:solidFill>
                <a:latin typeface="Calibri" panose="020F0502020204030204" pitchFamily="34" charset="0"/>
                <a:ea typeface="Al Nile" charset="-78"/>
                <a:cs typeface="Al Nile" charset="-78"/>
              </a:rPr>
              <a:t>În total 702 mențiuni. </a:t>
            </a:r>
            <a:endParaRPr lang="en-US" sz="3600" i="0" cap="none" dirty="0">
              <a:solidFill>
                <a:schemeClr val="bg1"/>
              </a:solidFill>
              <a:latin typeface="Calibri" panose="020F0502020204030204" pitchFamily="34" charset="0"/>
              <a:ea typeface="Al Nile" charset="-78"/>
              <a:cs typeface="Al Nile" charset="-78"/>
            </a:endParaRPr>
          </a:p>
        </p:txBody>
      </p:sp>
      <p:sp>
        <p:nvSpPr>
          <p:cNvPr id="7" name="Slide Number Placeholder 4"/>
          <p:cNvSpPr>
            <a:spLocks noGrp="1"/>
          </p:cNvSpPr>
          <p:nvPr>
            <p:ph type="sldNum" sz="quarter" idx="12"/>
          </p:nvPr>
        </p:nvSpPr>
        <p:spPr>
          <a:xfrm>
            <a:off x="11696700" y="1620760"/>
            <a:ext cx="495299" cy="365125"/>
          </a:xfrm>
          <a:prstGeom prst="rect">
            <a:avLst/>
          </a:prstGeom>
        </p:spPr>
        <p:txBody>
          <a:bodyPr/>
          <a:lstStyle/>
          <a:p>
            <a:r>
              <a:rPr lang="en-US" sz="1800" b="1" i="0" dirty="0">
                <a:solidFill>
                  <a:schemeClr val="bg1"/>
                </a:solidFill>
                <a:latin typeface="+mj-lt"/>
              </a:rPr>
              <a:t>#</a:t>
            </a:r>
            <a:fld id="{7D45BC0B-60A3-2648-BA12-ACD831478100}" type="slidenum">
              <a:rPr lang="en-US" sz="1800" b="1" i="0" smtClean="0">
                <a:solidFill>
                  <a:schemeClr val="bg1"/>
                </a:solidFill>
                <a:latin typeface="+mj-lt"/>
              </a:rPr>
              <a:pPr/>
              <a:t>5</a:t>
            </a:fld>
            <a:endParaRPr lang="en-US" sz="1800" b="1" i="0" dirty="0">
              <a:solidFill>
                <a:schemeClr val="bg1"/>
              </a:solidFill>
              <a:latin typeface="+mj-lt"/>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953" y="-22315"/>
            <a:ext cx="1242047" cy="1260000"/>
          </a:xfrm>
          <a:prstGeom prst="rect">
            <a:avLst/>
          </a:prstGeom>
        </p:spPr>
      </p:pic>
      <p:graphicFrame>
        <p:nvGraphicFramePr>
          <p:cNvPr id="6" name="Chart 5">
            <a:extLst>
              <a:ext uri="{FF2B5EF4-FFF2-40B4-BE49-F238E27FC236}">
                <a16:creationId xmlns:a16="http://schemas.microsoft.com/office/drawing/2014/main" id="{DD100FE7-F6B1-A244-AB4A-8FF3804B3100}"/>
              </a:ext>
            </a:extLst>
          </p:cNvPr>
          <p:cNvGraphicFramePr/>
          <p:nvPr>
            <p:extLst>
              <p:ext uri="{D42A27DB-BD31-4B8C-83A1-F6EECF244321}">
                <p14:modId xmlns:p14="http://schemas.microsoft.com/office/powerpoint/2010/main" val="2092175662"/>
              </p:ext>
            </p:extLst>
          </p:nvPr>
        </p:nvGraphicFramePr>
        <p:xfrm>
          <a:off x="107576" y="1237684"/>
          <a:ext cx="11589125" cy="573295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07794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2316"/>
            <a:ext cx="10949953" cy="1260000"/>
          </a:xfrm>
          <a:solidFill>
            <a:srgbClr val="002060"/>
          </a:solidFill>
        </p:spPr>
        <p:txBody>
          <a:bodyPr anchor="ctr">
            <a:normAutofit/>
          </a:bodyPr>
          <a:lstStyle/>
          <a:p>
            <a:pPr algn="ctr"/>
            <a:r>
              <a:rPr lang="vi-VN" sz="3600" i="0" cap="none" dirty="0">
                <a:solidFill>
                  <a:schemeClr val="bg1"/>
                </a:solidFill>
                <a:latin typeface="Calibri" panose="020F0502020204030204" pitchFamily="34" charset="0"/>
                <a:ea typeface="Al Nile" charset="-78"/>
                <a:cs typeface="Al Nile" charset="-78"/>
              </a:rPr>
              <a:t>Numărul de știri despre candidați și </a:t>
            </a:r>
            <a:r>
              <a:rPr lang="en-US" sz="3600" i="0" cap="none" dirty="0" err="1">
                <a:solidFill>
                  <a:schemeClr val="bg1"/>
                </a:solidFill>
                <a:latin typeface="Calibri" panose="020F0502020204030204" pitchFamily="34" charset="0"/>
                <a:ea typeface="Al Nile" charset="-78"/>
                <a:cs typeface="Al Nile" charset="-78"/>
              </a:rPr>
              <a:t>contextul</a:t>
            </a:r>
            <a:r>
              <a:rPr lang="vi-VN" sz="3600" i="0" cap="none" dirty="0">
                <a:solidFill>
                  <a:schemeClr val="bg1"/>
                </a:solidFill>
                <a:latin typeface="Calibri" panose="020F0502020204030204" pitchFamily="34" charset="0"/>
                <a:ea typeface="Al Nile" charset="-78"/>
                <a:cs typeface="Al Nile" charset="-78"/>
              </a:rPr>
              <a:t> în care au apărut în perioada 7-15 octombrie. </a:t>
            </a:r>
            <a:endParaRPr lang="en-US" sz="3600" i="0" cap="none" dirty="0">
              <a:solidFill>
                <a:schemeClr val="bg1"/>
              </a:solidFill>
              <a:latin typeface="Calibri" panose="020F0502020204030204" pitchFamily="34" charset="0"/>
              <a:ea typeface="Al Nile" charset="-78"/>
              <a:cs typeface="Al Nile" charset="-78"/>
            </a:endParaRPr>
          </a:p>
        </p:txBody>
      </p:sp>
      <p:sp>
        <p:nvSpPr>
          <p:cNvPr id="7" name="Slide Number Placeholder 4"/>
          <p:cNvSpPr>
            <a:spLocks noGrp="1"/>
          </p:cNvSpPr>
          <p:nvPr>
            <p:ph type="sldNum" sz="quarter" idx="12"/>
          </p:nvPr>
        </p:nvSpPr>
        <p:spPr>
          <a:xfrm>
            <a:off x="11696700" y="1620760"/>
            <a:ext cx="495299" cy="365125"/>
          </a:xfrm>
          <a:prstGeom prst="rect">
            <a:avLst/>
          </a:prstGeom>
        </p:spPr>
        <p:txBody>
          <a:bodyPr/>
          <a:lstStyle/>
          <a:p>
            <a:r>
              <a:rPr lang="en-US" sz="1800" b="1" i="0" dirty="0">
                <a:solidFill>
                  <a:schemeClr val="bg1"/>
                </a:solidFill>
                <a:latin typeface="+mj-lt"/>
              </a:rPr>
              <a:t>#</a:t>
            </a:r>
            <a:fld id="{7D45BC0B-60A3-2648-BA12-ACD831478100}" type="slidenum">
              <a:rPr lang="en-US" sz="1800" b="1" i="0" smtClean="0">
                <a:solidFill>
                  <a:schemeClr val="bg1"/>
                </a:solidFill>
                <a:latin typeface="+mj-lt"/>
              </a:rPr>
              <a:pPr/>
              <a:t>6</a:t>
            </a:fld>
            <a:endParaRPr lang="en-US" sz="1800" b="1" i="0" dirty="0">
              <a:solidFill>
                <a:schemeClr val="bg1"/>
              </a:solidFill>
              <a:latin typeface="+mj-lt"/>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953" y="-22315"/>
            <a:ext cx="1242047" cy="1260000"/>
          </a:xfrm>
          <a:prstGeom prst="rect">
            <a:avLst/>
          </a:prstGeom>
        </p:spPr>
      </p:pic>
      <p:graphicFrame>
        <p:nvGraphicFramePr>
          <p:cNvPr id="4" name="Table 3">
            <a:extLst>
              <a:ext uri="{FF2B5EF4-FFF2-40B4-BE49-F238E27FC236}">
                <a16:creationId xmlns:a16="http://schemas.microsoft.com/office/drawing/2014/main" id="{065C2065-14AE-E245-AC3E-6BF829E491BB}"/>
              </a:ext>
            </a:extLst>
          </p:cNvPr>
          <p:cNvGraphicFramePr>
            <a:graphicFrameLocks noGrp="1"/>
          </p:cNvGraphicFramePr>
          <p:nvPr>
            <p:extLst>
              <p:ext uri="{D42A27DB-BD31-4B8C-83A1-F6EECF244321}">
                <p14:modId xmlns:p14="http://schemas.microsoft.com/office/powerpoint/2010/main" val="3839926461"/>
              </p:ext>
            </p:extLst>
          </p:nvPr>
        </p:nvGraphicFramePr>
        <p:xfrm>
          <a:off x="1" y="1237684"/>
          <a:ext cx="10949951" cy="5620314"/>
        </p:xfrm>
        <a:graphic>
          <a:graphicData uri="http://schemas.openxmlformats.org/drawingml/2006/table">
            <a:tbl>
              <a:tblPr firstRow="1" firstCol="1" bandRow="1">
                <a:tableStyleId>{5C22544A-7EE6-4342-B048-85BDC9FD1C3A}</a:tableStyleId>
              </a:tblPr>
              <a:tblGrid>
                <a:gridCol w="3021578">
                  <a:extLst>
                    <a:ext uri="{9D8B030D-6E8A-4147-A177-3AD203B41FA5}">
                      <a16:colId xmlns:a16="http://schemas.microsoft.com/office/drawing/2014/main" val="1702244545"/>
                    </a:ext>
                  </a:extLst>
                </a:gridCol>
                <a:gridCol w="1197312">
                  <a:extLst>
                    <a:ext uri="{9D8B030D-6E8A-4147-A177-3AD203B41FA5}">
                      <a16:colId xmlns:a16="http://schemas.microsoft.com/office/drawing/2014/main" val="2650935344"/>
                    </a:ext>
                  </a:extLst>
                </a:gridCol>
                <a:gridCol w="1251733">
                  <a:extLst>
                    <a:ext uri="{9D8B030D-6E8A-4147-A177-3AD203B41FA5}">
                      <a16:colId xmlns:a16="http://schemas.microsoft.com/office/drawing/2014/main" val="3466767636"/>
                    </a:ext>
                  </a:extLst>
                </a:gridCol>
                <a:gridCol w="1567388">
                  <a:extLst>
                    <a:ext uri="{9D8B030D-6E8A-4147-A177-3AD203B41FA5}">
                      <a16:colId xmlns:a16="http://schemas.microsoft.com/office/drawing/2014/main" val="3272805271"/>
                    </a:ext>
                  </a:extLst>
                </a:gridCol>
                <a:gridCol w="1665349">
                  <a:extLst>
                    <a:ext uri="{9D8B030D-6E8A-4147-A177-3AD203B41FA5}">
                      <a16:colId xmlns:a16="http://schemas.microsoft.com/office/drawing/2014/main" val="3631972716"/>
                    </a:ext>
                  </a:extLst>
                </a:gridCol>
                <a:gridCol w="2246591">
                  <a:extLst>
                    <a:ext uri="{9D8B030D-6E8A-4147-A177-3AD203B41FA5}">
                      <a16:colId xmlns:a16="http://schemas.microsoft.com/office/drawing/2014/main" val="3145908758"/>
                    </a:ext>
                  </a:extLst>
                </a:gridCol>
              </a:tblGrid>
              <a:tr h="591612">
                <a:tc>
                  <a:txBody>
                    <a:bodyPr/>
                    <a:lstStyle/>
                    <a:p>
                      <a:pPr algn="ctr">
                        <a:lnSpc>
                          <a:spcPct val="107000"/>
                        </a:lnSpc>
                        <a:spcAft>
                          <a:spcPts val="0"/>
                        </a:spcAft>
                      </a:pPr>
                      <a:r>
                        <a:rPr lang="ro-RO" sz="1400" dirty="0">
                          <a:effectLst/>
                        </a:rPr>
                        <a:t>Candidați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ro-RO" sz="1200">
                          <a:effectLst/>
                        </a:rPr>
                        <a:t>Știri 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ro-RO" sz="1200">
                          <a:effectLst/>
                        </a:rPr>
                        <a:t>Știri neutre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ro-RO" sz="1200">
                          <a:effectLst/>
                        </a:rPr>
                        <a:t>Știri pozitive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ro-RO" sz="1200">
                          <a:effectLst/>
                        </a:rPr>
                        <a:t>Știri negative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ro-RO" sz="1200">
                          <a:effectLst/>
                        </a:rPr>
                        <a:t>Raport pozitiv vs negativ</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4131753634"/>
                  </a:ext>
                </a:extLst>
              </a:tr>
              <a:tr h="295806">
                <a:tc>
                  <a:txBody>
                    <a:bodyPr/>
                    <a:lstStyle/>
                    <a:p>
                      <a:pPr algn="ctr">
                        <a:lnSpc>
                          <a:spcPct val="107000"/>
                        </a:lnSpc>
                        <a:spcAft>
                          <a:spcPts val="0"/>
                        </a:spcAft>
                      </a:pPr>
                      <a:r>
                        <a:rPr lang="ro-RO" sz="1400" dirty="0">
                          <a:effectLst/>
                        </a:rPr>
                        <a:t>Andrei Năstase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110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64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17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29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-12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3917691891"/>
                  </a:ext>
                </a:extLst>
              </a:tr>
              <a:tr h="295806">
                <a:tc>
                  <a:txBody>
                    <a:bodyPr/>
                    <a:lstStyle/>
                    <a:p>
                      <a:pPr algn="ctr">
                        <a:lnSpc>
                          <a:spcPct val="107000"/>
                        </a:lnSpc>
                        <a:spcAft>
                          <a:spcPts val="0"/>
                        </a:spcAft>
                      </a:pPr>
                      <a:r>
                        <a:rPr lang="ro-RO" sz="1400">
                          <a:effectLst/>
                        </a:rPr>
                        <a:t>Ion Ceban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114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60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39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+24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3270200418"/>
                  </a:ext>
                </a:extLst>
              </a:tr>
              <a:tr h="295806">
                <a:tc>
                  <a:txBody>
                    <a:bodyPr/>
                    <a:lstStyle/>
                    <a:p>
                      <a:pPr algn="ctr">
                        <a:lnSpc>
                          <a:spcPct val="107000"/>
                        </a:lnSpc>
                        <a:spcAft>
                          <a:spcPts val="0"/>
                        </a:spcAft>
                      </a:pPr>
                      <a:r>
                        <a:rPr lang="ro-RO" sz="1400" dirty="0">
                          <a:effectLst/>
                        </a:rPr>
                        <a:t>Vitalie Marinuță</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1101671471"/>
                  </a:ext>
                </a:extLst>
              </a:tr>
              <a:tr h="295806">
                <a:tc>
                  <a:txBody>
                    <a:bodyPr/>
                    <a:lstStyle/>
                    <a:p>
                      <a:pPr algn="ctr">
                        <a:lnSpc>
                          <a:spcPct val="107000"/>
                        </a:lnSpc>
                        <a:spcAft>
                          <a:spcPts val="0"/>
                        </a:spcAft>
                      </a:pPr>
                      <a:r>
                        <a:rPr lang="ro-RO" sz="1400">
                          <a:effectLst/>
                        </a:rPr>
                        <a:t>Victor Chironda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30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+12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1755207453"/>
                  </a:ext>
                </a:extLst>
              </a:tr>
              <a:tr h="295806">
                <a:tc>
                  <a:txBody>
                    <a:bodyPr/>
                    <a:lstStyle/>
                    <a:p>
                      <a:pPr algn="ctr">
                        <a:lnSpc>
                          <a:spcPct val="107000"/>
                        </a:lnSpc>
                        <a:spcAft>
                          <a:spcPts val="0"/>
                        </a:spcAft>
                      </a:pPr>
                      <a:r>
                        <a:rPr lang="ro-RO" sz="1400" dirty="0">
                          <a:effectLst/>
                        </a:rPr>
                        <a:t>Dorin Chirtoacă</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64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55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1373032214"/>
                  </a:ext>
                </a:extLst>
              </a:tr>
              <a:tr h="295806">
                <a:tc>
                  <a:txBody>
                    <a:bodyPr/>
                    <a:lstStyle/>
                    <a:p>
                      <a:pPr algn="ctr">
                        <a:lnSpc>
                          <a:spcPct val="107000"/>
                        </a:lnSpc>
                        <a:spcAft>
                          <a:spcPts val="0"/>
                        </a:spcAft>
                      </a:pPr>
                      <a:r>
                        <a:rPr lang="ro-RO" sz="1400" dirty="0">
                          <a:effectLst/>
                        </a:rPr>
                        <a:t>Valeriu Munteanu</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54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47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1104061180"/>
                  </a:ext>
                </a:extLst>
              </a:tr>
              <a:tr h="295806">
                <a:tc>
                  <a:txBody>
                    <a:bodyPr/>
                    <a:lstStyle/>
                    <a:p>
                      <a:pPr algn="ctr">
                        <a:lnSpc>
                          <a:spcPct val="107000"/>
                        </a:lnSpc>
                        <a:spcAft>
                          <a:spcPts val="0"/>
                        </a:spcAft>
                      </a:pPr>
                      <a:r>
                        <a:rPr lang="ro-RO" sz="1400" dirty="0">
                          <a:effectLst/>
                        </a:rPr>
                        <a:t>Serghei Toma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b"/>
                </a:tc>
                <a:tc>
                  <a:txBody>
                    <a:bodyPr/>
                    <a:lstStyle/>
                    <a:p>
                      <a:pPr algn="ctr">
                        <a:lnSpc>
                          <a:spcPct val="107000"/>
                        </a:lnSpc>
                        <a:spcAft>
                          <a:spcPts val="0"/>
                        </a:spcAft>
                      </a:pPr>
                      <a:r>
                        <a:rPr lang="en-US" sz="1600">
                          <a:effectLst/>
                        </a:rPr>
                        <a:t>17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404222855"/>
                  </a:ext>
                </a:extLst>
              </a:tr>
              <a:tr h="295806">
                <a:tc>
                  <a:txBody>
                    <a:bodyPr/>
                    <a:lstStyle/>
                    <a:p>
                      <a:pPr algn="ctr">
                        <a:lnSpc>
                          <a:spcPct val="107000"/>
                        </a:lnSpc>
                        <a:spcAft>
                          <a:spcPts val="0"/>
                        </a:spcAft>
                      </a:pPr>
                      <a:r>
                        <a:rPr lang="ro-RO" sz="1400" dirty="0">
                          <a:effectLst/>
                        </a:rPr>
                        <a:t>Vladimir Cebotari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b"/>
                </a:tc>
                <a:tc>
                  <a:txBody>
                    <a:bodyPr/>
                    <a:lstStyle/>
                    <a:p>
                      <a:pPr algn="ctr">
                        <a:lnSpc>
                          <a:spcPct val="107000"/>
                        </a:lnSpc>
                        <a:spcAft>
                          <a:spcPts val="0"/>
                        </a:spcAft>
                      </a:pPr>
                      <a:r>
                        <a:rPr lang="en-US" sz="1600">
                          <a:effectLst/>
                        </a:rPr>
                        <a:t>52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49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2915492200"/>
                  </a:ext>
                </a:extLst>
              </a:tr>
              <a:tr h="295806">
                <a:tc>
                  <a:txBody>
                    <a:bodyPr/>
                    <a:lstStyle/>
                    <a:p>
                      <a:pPr algn="ctr">
                        <a:lnSpc>
                          <a:spcPct val="107000"/>
                        </a:lnSpc>
                        <a:spcAft>
                          <a:spcPts val="0"/>
                        </a:spcAft>
                      </a:pPr>
                      <a:r>
                        <a:rPr lang="ro-RO" sz="1400" dirty="0">
                          <a:effectLst/>
                        </a:rPr>
                        <a:t>Octavian Țîcu</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b"/>
                </a:tc>
                <a:tc>
                  <a:txBody>
                    <a:bodyPr/>
                    <a:lstStyle/>
                    <a:p>
                      <a:pPr algn="ctr">
                        <a:lnSpc>
                          <a:spcPct val="107000"/>
                        </a:lnSpc>
                        <a:spcAft>
                          <a:spcPts val="0"/>
                        </a:spcAft>
                      </a:pPr>
                      <a:r>
                        <a:rPr lang="en-US" sz="1600">
                          <a:effectLst/>
                        </a:rPr>
                        <a:t>53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43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+10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1359917960"/>
                  </a:ext>
                </a:extLst>
              </a:tr>
              <a:tr h="295806">
                <a:tc>
                  <a:txBody>
                    <a:bodyPr/>
                    <a:lstStyle/>
                    <a:p>
                      <a:pPr algn="ctr">
                        <a:lnSpc>
                          <a:spcPct val="107000"/>
                        </a:lnSpc>
                        <a:spcAft>
                          <a:spcPts val="0"/>
                        </a:spcAft>
                      </a:pPr>
                      <a:r>
                        <a:rPr lang="ro-RO" sz="1400" dirty="0">
                          <a:effectLst/>
                        </a:rPr>
                        <a:t>Dumitru </a:t>
                      </a:r>
                      <a:r>
                        <a:rPr lang="ro-RO" sz="1400" dirty="0" err="1">
                          <a:effectLst/>
                        </a:rPr>
                        <a:t>Țîra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b"/>
                </a:tc>
                <a:tc>
                  <a:txBody>
                    <a:bodyPr/>
                    <a:lstStyle/>
                    <a:p>
                      <a:pPr algn="ctr">
                        <a:lnSpc>
                          <a:spcPct val="107000"/>
                        </a:lnSpc>
                        <a:spcAft>
                          <a:spcPts val="0"/>
                        </a:spcAft>
                      </a:pPr>
                      <a:r>
                        <a:rPr lang="en-US" sz="1600">
                          <a:effectLst/>
                        </a:rPr>
                        <a:t>27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2528698373"/>
                  </a:ext>
                </a:extLst>
              </a:tr>
              <a:tr h="295806">
                <a:tc>
                  <a:txBody>
                    <a:bodyPr/>
                    <a:lstStyle/>
                    <a:p>
                      <a:pPr algn="ctr">
                        <a:lnSpc>
                          <a:spcPct val="107000"/>
                        </a:lnSpc>
                        <a:spcAft>
                          <a:spcPts val="0"/>
                        </a:spcAft>
                      </a:pPr>
                      <a:r>
                        <a:rPr lang="ro-RO" sz="1400" dirty="0">
                          <a:effectLst/>
                        </a:rPr>
                        <a:t>Vlad Țurcanu</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b"/>
                </a:tc>
                <a:tc>
                  <a:txBody>
                    <a:bodyPr/>
                    <a:lstStyle/>
                    <a:p>
                      <a:pPr algn="ctr">
                        <a:lnSpc>
                          <a:spcPct val="107000"/>
                        </a:lnSpc>
                        <a:spcAft>
                          <a:spcPts val="0"/>
                        </a:spcAft>
                      </a:pPr>
                      <a:r>
                        <a:rPr lang="en-US" sz="1600">
                          <a:effectLst/>
                        </a:rPr>
                        <a:t>32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+14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2744556198"/>
                  </a:ext>
                </a:extLst>
              </a:tr>
              <a:tr h="295806">
                <a:tc>
                  <a:txBody>
                    <a:bodyPr/>
                    <a:lstStyle/>
                    <a:p>
                      <a:pPr algn="ctr">
                        <a:lnSpc>
                          <a:spcPct val="107000"/>
                        </a:lnSpc>
                        <a:spcAft>
                          <a:spcPts val="0"/>
                        </a:spcAft>
                      </a:pPr>
                      <a:r>
                        <a:rPr lang="ro-RO" sz="1400" dirty="0" err="1">
                          <a:effectLst/>
                        </a:rPr>
                        <a:t>Lilia</a:t>
                      </a:r>
                      <a:r>
                        <a:rPr lang="ro-RO" sz="1400" dirty="0">
                          <a:effectLst/>
                        </a:rPr>
                        <a:t> Ranogaeț</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b"/>
                </a:tc>
                <a:tc>
                  <a:txBody>
                    <a:bodyPr/>
                    <a:lstStyle/>
                    <a:p>
                      <a:pPr algn="ctr">
                        <a:lnSpc>
                          <a:spcPct val="107000"/>
                        </a:lnSpc>
                        <a:spcAft>
                          <a:spcPts val="0"/>
                        </a:spcAft>
                      </a:pPr>
                      <a:r>
                        <a:rPr lang="en-US" sz="1600">
                          <a:effectLst/>
                        </a:rPr>
                        <a:t>16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2222846937"/>
                  </a:ext>
                </a:extLst>
              </a:tr>
              <a:tr h="295806">
                <a:tc>
                  <a:txBody>
                    <a:bodyPr/>
                    <a:lstStyle/>
                    <a:p>
                      <a:pPr algn="ctr">
                        <a:lnSpc>
                          <a:spcPct val="107000"/>
                        </a:lnSpc>
                        <a:spcAft>
                          <a:spcPts val="0"/>
                        </a:spcAft>
                      </a:pPr>
                      <a:r>
                        <a:rPr lang="ro-RO" sz="1400" dirty="0">
                          <a:effectLst/>
                        </a:rPr>
                        <a:t>Alexandru Fetescu</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b"/>
                </a:tc>
                <a:tc>
                  <a:txBody>
                    <a:bodyPr/>
                    <a:lstStyle/>
                    <a:p>
                      <a:pPr algn="ctr">
                        <a:lnSpc>
                          <a:spcPct val="107000"/>
                        </a:lnSpc>
                        <a:spcAft>
                          <a:spcPts val="0"/>
                        </a:spcAft>
                      </a:pPr>
                      <a:r>
                        <a:rPr lang="en-US" sz="1600">
                          <a:effectLst/>
                        </a:rPr>
                        <a:t>20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14016770"/>
                  </a:ext>
                </a:extLst>
              </a:tr>
              <a:tr h="295806">
                <a:tc>
                  <a:txBody>
                    <a:bodyPr/>
                    <a:lstStyle/>
                    <a:p>
                      <a:pPr algn="ctr">
                        <a:lnSpc>
                          <a:spcPct val="107000"/>
                        </a:lnSpc>
                        <a:spcAft>
                          <a:spcPts val="0"/>
                        </a:spcAft>
                      </a:pPr>
                      <a:r>
                        <a:rPr lang="ro-RO" sz="1400" dirty="0">
                          <a:effectLst/>
                        </a:rPr>
                        <a:t>Vitalie Voznoi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b"/>
                </a:tc>
                <a:tc>
                  <a:txBody>
                    <a:bodyPr/>
                    <a:lstStyle/>
                    <a:p>
                      <a:pPr algn="ctr">
                        <a:lnSpc>
                          <a:spcPct val="107000"/>
                        </a:lnSpc>
                        <a:spcAft>
                          <a:spcPts val="0"/>
                        </a:spcAft>
                      </a:pPr>
                      <a:r>
                        <a:rPr lang="en-US" sz="1600">
                          <a:effectLst/>
                        </a:rPr>
                        <a:t>17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4284402208"/>
                  </a:ext>
                </a:extLst>
              </a:tr>
              <a:tr h="295806">
                <a:tc>
                  <a:txBody>
                    <a:bodyPr/>
                    <a:lstStyle/>
                    <a:p>
                      <a:pPr algn="ctr">
                        <a:lnSpc>
                          <a:spcPct val="107000"/>
                        </a:lnSpc>
                        <a:spcAft>
                          <a:spcPts val="0"/>
                        </a:spcAft>
                      </a:pPr>
                      <a:r>
                        <a:rPr lang="ro-RO" sz="1400" dirty="0">
                          <a:effectLst/>
                        </a:rPr>
                        <a:t>Valerii Klimenko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b"/>
                </a:tc>
                <a:tc>
                  <a:txBody>
                    <a:bodyPr/>
                    <a:lstStyle/>
                    <a:p>
                      <a:pPr algn="ctr">
                        <a:lnSpc>
                          <a:spcPct val="107000"/>
                        </a:lnSpc>
                        <a:spcAft>
                          <a:spcPts val="0"/>
                        </a:spcAft>
                      </a:pPr>
                      <a:r>
                        <a:rPr lang="en-US" sz="1600">
                          <a:effectLst/>
                        </a:rPr>
                        <a:t>24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21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925288430"/>
                  </a:ext>
                </a:extLst>
              </a:tr>
              <a:tr h="295806">
                <a:tc>
                  <a:txBody>
                    <a:bodyPr/>
                    <a:lstStyle/>
                    <a:p>
                      <a:pPr algn="ctr">
                        <a:lnSpc>
                          <a:spcPct val="107000"/>
                        </a:lnSpc>
                        <a:spcAft>
                          <a:spcPts val="0"/>
                        </a:spcAft>
                      </a:pPr>
                      <a:r>
                        <a:rPr lang="ro-RO" sz="1400" dirty="0">
                          <a:effectLst/>
                        </a:rPr>
                        <a:t>Teodor </a:t>
                      </a:r>
                      <a:r>
                        <a:rPr lang="ro-RO" sz="1400" dirty="0" err="1">
                          <a:effectLst/>
                        </a:rPr>
                        <a:t>Cârnaț</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20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3517742345"/>
                  </a:ext>
                </a:extLst>
              </a:tr>
              <a:tr h="295806">
                <a:tc>
                  <a:txBody>
                    <a:bodyPr/>
                    <a:lstStyle/>
                    <a:p>
                      <a:pPr algn="ctr">
                        <a:lnSpc>
                          <a:spcPct val="107000"/>
                        </a:lnSpc>
                        <a:spcAft>
                          <a:spcPts val="0"/>
                        </a:spcAft>
                      </a:pPr>
                      <a:r>
                        <a:rPr lang="ro-RO" sz="1400" dirty="0">
                          <a:effectLst/>
                        </a:rPr>
                        <a:t>Ivan Diacov</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33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24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a:effectLst/>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tc>
                  <a:txBody>
                    <a:bodyPr/>
                    <a:lstStyle/>
                    <a:p>
                      <a:pPr algn="ctr">
                        <a:lnSpc>
                          <a:spcPct val="107000"/>
                        </a:lnSpc>
                        <a:spcAft>
                          <a:spcPts val="0"/>
                        </a:spcAft>
                      </a:pPr>
                      <a:r>
                        <a:rPr lang="en-US" sz="1600" dirty="0">
                          <a:effectLst/>
                        </a:rPr>
                        <a:t>+9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7080" marR="67080" marT="0" marB="0" anchor="ctr"/>
                </a:tc>
                <a:extLst>
                  <a:ext uri="{0D108BD9-81ED-4DB2-BD59-A6C34878D82A}">
                    <a16:rowId xmlns:a16="http://schemas.microsoft.com/office/drawing/2014/main" val="3173873906"/>
                  </a:ext>
                </a:extLst>
              </a:tr>
            </a:tbl>
          </a:graphicData>
        </a:graphic>
      </p:graphicFrame>
    </p:spTree>
    <p:extLst>
      <p:ext uri="{BB962C8B-B14F-4D97-AF65-F5344CB8AC3E}">
        <p14:creationId xmlns:p14="http://schemas.microsoft.com/office/powerpoint/2010/main" val="3995807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2316"/>
            <a:ext cx="10949953" cy="1260000"/>
          </a:xfrm>
          <a:solidFill>
            <a:srgbClr val="002060"/>
          </a:solidFill>
        </p:spPr>
        <p:txBody>
          <a:bodyPr anchor="ctr">
            <a:normAutofit/>
          </a:bodyPr>
          <a:lstStyle/>
          <a:p>
            <a:pPr algn="ctr"/>
            <a:r>
              <a:rPr lang="en-US" sz="3600" i="0" cap="none" dirty="0" err="1">
                <a:solidFill>
                  <a:schemeClr val="bg1"/>
                </a:solidFill>
                <a:latin typeface="Calibri" panose="020F0502020204030204" pitchFamily="34" charset="0"/>
                <a:ea typeface="Al Nile" charset="-78"/>
                <a:cs typeface="Al Nile" charset="-78"/>
              </a:rPr>
              <a:t>Statistici</a:t>
            </a:r>
            <a:r>
              <a:rPr lang="en-US" sz="3600" i="0" cap="none" dirty="0">
                <a:solidFill>
                  <a:schemeClr val="bg1"/>
                </a:solidFill>
                <a:latin typeface="Calibri" panose="020F0502020204030204" pitchFamily="34" charset="0"/>
                <a:ea typeface="Al Nile" charset="-78"/>
                <a:cs typeface="Al Nile" charset="-78"/>
              </a:rPr>
              <a:t> </a:t>
            </a:r>
            <a:r>
              <a:rPr lang="en-US" sz="3600" i="0" cap="none" dirty="0" err="1">
                <a:solidFill>
                  <a:schemeClr val="bg1"/>
                </a:solidFill>
                <a:latin typeface="Calibri" panose="020F0502020204030204" pitchFamily="34" charset="0"/>
                <a:ea typeface="Al Nile" charset="-78"/>
                <a:cs typeface="Al Nile" charset="-78"/>
              </a:rPr>
              <a:t>relevante</a:t>
            </a:r>
            <a:endParaRPr lang="en-US" sz="3600" i="0" cap="none" dirty="0">
              <a:solidFill>
                <a:schemeClr val="bg1"/>
              </a:solidFill>
              <a:latin typeface="Calibri" panose="020F0502020204030204" pitchFamily="34" charset="0"/>
              <a:ea typeface="Al Nile" charset="-78"/>
              <a:cs typeface="Al Nile" charset="-78"/>
            </a:endParaRPr>
          </a:p>
        </p:txBody>
      </p:sp>
      <p:sp>
        <p:nvSpPr>
          <p:cNvPr id="7" name="Slide Number Placeholder 4"/>
          <p:cNvSpPr>
            <a:spLocks noGrp="1"/>
          </p:cNvSpPr>
          <p:nvPr>
            <p:ph type="sldNum" sz="quarter" idx="12"/>
          </p:nvPr>
        </p:nvSpPr>
        <p:spPr>
          <a:xfrm>
            <a:off x="11696700" y="1620760"/>
            <a:ext cx="495299" cy="365125"/>
          </a:xfrm>
          <a:prstGeom prst="rect">
            <a:avLst/>
          </a:prstGeom>
        </p:spPr>
        <p:txBody>
          <a:bodyPr/>
          <a:lstStyle/>
          <a:p>
            <a:r>
              <a:rPr lang="en-US" sz="1800" b="1" i="0" dirty="0">
                <a:solidFill>
                  <a:schemeClr val="bg1"/>
                </a:solidFill>
                <a:latin typeface="+mj-lt"/>
              </a:rPr>
              <a:t>#</a:t>
            </a:r>
            <a:fld id="{7D45BC0B-60A3-2648-BA12-ACD831478100}" type="slidenum">
              <a:rPr lang="en-US" sz="1800" b="1" i="0" smtClean="0">
                <a:solidFill>
                  <a:schemeClr val="bg1"/>
                </a:solidFill>
                <a:latin typeface="+mj-lt"/>
              </a:rPr>
              <a:pPr/>
              <a:t>7</a:t>
            </a:fld>
            <a:endParaRPr lang="en-US" sz="1800" b="1" i="0" dirty="0">
              <a:solidFill>
                <a:schemeClr val="bg1"/>
              </a:solidFill>
              <a:latin typeface="+mj-lt"/>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953" y="-22315"/>
            <a:ext cx="1242047" cy="1260000"/>
          </a:xfrm>
          <a:prstGeom prst="rect">
            <a:avLst/>
          </a:prstGeom>
        </p:spPr>
      </p:pic>
      <p:sp>
        <p:nvSpPr>
          <p:cNvPr id="4" name="TextBox 3"/>
          <p:cNvSpPr txBox="1"/>
          <p:nvPr/>
        </p:nvSpPr>
        <p:spPr>
          <a:xfrm>
            <a:off x="1008994" y="1557128"/>
            <a:ext cx="9096704" cy="4524315"/>
          </a:xfrm>
          <a:prstGeom prst="rect">
            <a:avLst/>
          </a:prstGeom>
          <a:noFill/>
        </p:spPr>
        <p:txBody>
          <a:bodyPr wrap="square" rtlCol="0">
            <a:spAutoFit/>
          </a:bodyPr>
          <a:lstStyle/>
          <a:p>
            <a:pPr marL="285750" indent="-285750" algn="just">
              <a:buFont typeface="Arial" panose="020B0604020202020204" pitchFamily="34" charset="0"/>
              <a:buChar char="•"/>
            </a:pPr>
            <a:r>
              <a:rPr lang="ro-RO" sz="2200" dirty="0">
                <a:latin typeface="Sylfaen" panose="010A0502050306030303" pitchFamily="18" charset="0"/>
              </a:rPr>
              <a:t>În cazul lui Andrei Năstase, cea mai mare parte a știrilor negative a fost difuzată de către posturile care îi aparțin lui Vlad Plahotniuc (PublikaTV și PrimeTV)</a:t>
            </a:r>
            <a:r>
              <a:rPr lang="vi-VN" sz="2200" dirty="0">
                <a:latin typeface="Sylfaen" panose="010A0502050306030303" pitchFamily="18" charset="0"/>
              </a:rPr>
              <a:t>.</a:t>
            </a:r>
            <a:r>
              <a:rPr lang="it-IT" sz="2200" dirty="0">
                <a:latin typeface="Sylfaen" panose="010A0502050306030303" pitchFamily="18" charset="0"/>
              </a:rPr>
              <a:t> </a:t>
            </a:r>
            <a:endParaRPr lang="ro-RO" sz="2200" dirty="0">
              <a:latin typeface="Sylfaen" panose="010A0502050306030303" pitchFamily="18" charset="0"/>
            </a:endParaRPr>
          </a:p>
          <a:p>
            <a:pPr marL="285750" indent="-285750" algn="just">
              <a:buFont typeface="Arial" panose="020B0604020202020204" pitchFamily="34" charset="0"/>
              <a:buChar char="•"/>
            </a:pPr>
            <a:r>
              <a:rPr lang="ro-RO" sz="2200" dirty="0">
                <a:latin typeface="Sylfaen" panose="010A0502050306030303" pitchFamily="18" charset="0"/>
              </a:rPr>
              <a:t>În cazul lui Ion Ceban, absoluta majoritate a știrilor în context pozitiv au apărut la posturile afiliate PSRM – NTV și AccentTV, dar și la RTR Moldova.</a:t>
            </a:r>
          </a:p>
          <a:p>
            <a:pPr marL="285750" indent="-285750" algn="just">
              <a:buFont typeface="Arial" panose="020B0604020202020204" pitchFamily="34" charset="0"/>
              <a:buChar char="•"/>
            </a:pPr>
            <a:r>
              <a:rPr lang="ro-RO" sz="2200" dirty="0">
                <a:latin typeface="Sylfaen" panose="010A0502050306030303" pitchFamily="18" charset="0"/>
              </a:rPr>
              <a:t>La PrimeTV și PublikaTV Ion Ceban a obținut 8 apariții negative, în comparație cu perioada 23 septembrie – 6 octombrie, când a avut în total 5 apariții în context negativ la aceste două posturi.</a:t>
            </a:r>
          </a:p>
          <a:p>
            <a:pPr marL="285750" indent="-285750" algn="just">
              <a:buFont typeface="Arial" panose="020B0604020202020204" pitchFamily="34" charset="0"/>
              <a:buChar char="•"/>
            </a:pPr>
            <a:r>
              <a:rPr lang="ro-RO" sz="2200" dirty="0">
                <a:latin typeface="Sylfaen" panose="010A0502050306030303" pitchFamily="18" charset="0"/>
              </a:rPr>
              <a:t>Doar în data de 14 și 15 octombrie Ion Ceban a obținut 13 apariții pozitive la NTV Moldova, AccentTV și RTR Moldova, adică 1/3 din toate aparițiile pozitive ale lui Ceban.</a:t>
            </a:r>
            <a:endParaRPr lang="ro-RO" sz="2400" dirty="0">
              <a:latin typeface="Sylfaen" panose="010A0502050306030303" pitchFamily="18" charset="0"/>
            </a:endParaRPr>
          </a:p>
          <a:p>
            <a:pPr marL="285750" indent="-285750">
              <a:buFont typeface="Arial" panose="020B0604020202020204" pitchFamily="34" charset="0"/>
              <a:buChar char="•"/>
            </a:pPr>
            <a:endParaRPr lang="en-US" sz="2400" b="1" dirty="0">
              <a:latin typeface="Sylfaen" panose="010A0502050306030303" pitchFamily="18" charset="0"/>
            </a:endParaRPr>
          </a:p>
        </p:txBody>
      </p:sp>
    </p:spTree>
    <p:extLst>
      <p:ext uri="{BB962C8B-B14F-4D97-AF65-F5344CB8AC3E}">
        <p14:creationId xmlns:p14="http://schemas.microsoft.com/office/powerpoint/2010/main" val="863856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2316"/>
            <a:ext cx="10949953" cy="1260000"/>
          </a:xfrm>
          <a:solidFill>
            <a:srgbClr val="002060"/>
          </a:solidFill>
        </p:spPr>
        <p:txBody>
          <a:bodyPr anchor="ctr">
            <a:normAutofit/>
          </a:bodyPr>
          <a:lstStyle/>
          <a:p>
            <a:pPr algn="ctr"/>
            <a:r>
              <a:rPr lang="en-US" sz="3600" i="0" cap="none" dirty="0" err="1">
                <a:solidFill>
                  <a:schemeClr val="bg1"/>
                </a:solidFill>
                <a:latin typeface="Calibri" panose="020F0502020204030204" pitchFamily="34" charset="0"/>
                <a:ea typeface="Al Nile" charset="-78"/>
                <a:cs typeface="Al Nile" charset="-78"/>
              </a:rPr>
              <a:t>Statistici</a:t>
            </a:r>
            <a:r>
              <a:rPr lang="en-US" sz="3600" i="0" cap="none" dirty="0">
                <a:solidFill>
                  <a:schemeClr val="bg1"/>
                </a:solidFill>
                <a:latin typeface="Calibri" panose="020F0502020204030204" pitchFamily="34" charset="0"/>
                <a:ea typeface="Al Nile" charset="-78"/>
                <a:cs typeface="Al Nile" charset="-78"/>
              </a:rPr>
              <a:t> </a:t>
            </a:r>
            <a:r>
              <a:rPr lang="en-US" sz="3600" i="0" cap="none" dirty="0" err="1">
                <a:solidFill>
                  <a:schemeClr val="bg1"/>
                </a:solidFill>
                <a:latin typeface="Calibri" panose="020F0502020204030204" pitchFamily="34" charset="0"/>
                <a:ea typeface="Al Nile" charset="-78"/>
                <a:cs typeface="Al Nile" charset="-78"/>
              </a:rPr>
              <a:t>relevante</a:t>
            </a:r>
            <a:r>
              <a:rPr lang="ro-RO" sz="3600" i="0" cap="none" dirty="0">
                <a:solidFill>
                  <a:schemeClr val="bg1"/>
                </a:solidFill>
                <a:latin typeface="Calibri" panose="020F0502020204030204" pitchFamily="34" charset="0"/>
                <a:ea typeface="Al Nile" charset="-78"/>
                <a:cs typeface="Al Nile" charset="-78"/>
              </a:rPr>
              <a:t> pe candidați</a:t>
            </a:r>
            <a:endParaRPr lang="en-US" sz="3600" i="0" cap="none" dirty="0">
              <a:solidFill>
                <a:schemeClr val="bg1"/>
              </a:solidFill>
              <a:latin typeface="Calibri" panose="020F0502020204030204" pitchFamily="34" charset="0"/>
              <a:ea typeface="Al Nile" charset="-78"/>
              <a:cs typeface="Al Nile" charset="-78"/>
            </a:endParaRPr>
          </a:p>
        </p:txBody>
      </p:sp>
      <p:sp>
        <p:nvSpPr>
          <p:cNvPr id="7" name="Slide Number Placeholder 4"/>
          <p:cNvSpPr>
            <a:spLocks noGrp="1"/>
          </p:cNvSpPr>
          <p:nvPr>
            <p:ph type="sldNum" sz="quarter" idx="12"/>
          </p:nvPr>
        </p:nvSpPr>
        <p:spPr>
          <a:xfrm>
            <a:off x="11696700" y="1620760"/>
            <a:ext cx="495299" cy="365125"/>
          </a:xfrm>
          <a:prstGeom prst="rect">
            <a:avLst/>
          </a:prstGeom>
        </p:spPr>
        <p:txBody>
          <a:bodyPr/>
          <a:lstStyle/>
          <a:p>
            <a:r>
              <a:rPr lang="en-US" sz="1800" b="1" i="0" dirty="0">
                <a:solidFill>
                  <a:schemeClr val="bg1"/>
                </a:solidFill>
                <a:latin typeface="+mj-lt"/>
              </a:rPr>
              <a:t>#</a:t>
            </a:r>
            <a:fld id="{7D45BC0B-60A3-2648-BA12-ACD831478100}" type="slidenum">
              <a:rPr lang="en-US" sz="1800" b="1" i="0" smtClean="0">
                <a:solidFill>
                  <a:schemeClr val="bg1"/>
                </a:solidFill>
                <a:latin typeface="+mj-lt"/>
              </a:rPr>
              <a:pPr/>
              <a:t>8</a:t>
            </a:fld>
            <a:endParaRPr lang="en-US" sz="1800" b="1" i="0" dirty="0">
              <a:solidFill>
                <a:schemeClr val="bg1"/>
              </a:solidFill>
              <a:latin typeface="+mj-lt"/>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953" y="-22315"/>
            <a:ext cx="1242047" cy="1260000"/>
          </a:xfrm>
          <a:prstGeom prst="rect">
            <a:avLst/>
          </a:prstGeom>
        </p:spPr>
      </p:pic>
      <p:sp>
        <p:nvSpPr>
          <p:cNvPr id="5" name="Rectangle 4"/>
          <p:cNvSpPr/>
          <p:nvPr/>
        </p:nvSpPr>
        <p:spPr>
          <a:xfrm>
            <a:off x="415987" y="4958588"/>
            <a:ext cx="10533965" cy="1857368"/>
          </a:xfrm>
          <a:prstGeom prst="rect">
            <a:avLst/>
          </a:prstGeom>
        </p:spPr>
        <p:txBody>
          <a:bodyPr wrap="square">
            <a:spAutoFit/>
          </a:bodyPr>
          <a:lstStyle/>
          <a:p>
            <a:pPr indent="457200" algn="just">
              <a:lnSpc>
                <a:spcPct val="107000"/>
              </a:lnSpc>
              <a:spcAft>
                <a:spcPts val="800"/>
              </a:spcAft>
            </a:pPr>
            <a:r>
              <a:rPr lang="ro-RO" dirty="0"/>
              <a:t>Putem concluziona că liderul PPDA a fost mediatizat foarte intens în aceste două săptămâni (110 de mențiuni din 702), pierzând poziția de lider în favoarea lui Ion Ceban la capitolul număr de apariții. O ușoară favorizare față de candidatul Blocului ACUM poate fi observată la postul RTR Moldova, care a difuzat 3 știri în context pozitiv. Un grad mai mare de favorizare se evidențiază la JurnalTV, care a difuzat 6 știri în context neutru și 7 știri în context pozitiv. Ambele posturi TV au evitat să îl reflecte pe Năstase în context negativ. Iar posturile din holdingul media al lui Vlad Plahotniuc l-au defavorizat vizibil pe Andrei Năstase. </a:t>
            </a:r>
            <a:endParaRPr lang="ro-RO" sz="17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9" name="Chart 8">
            <a:extLst>
              <a:ext uri="{FF2B5EF4-FFF2-40B4-BE49-F238E27FC236}">
                <a16:creationId xmlns:a16="http://schemas.microsoft.com/office/drawing/2014/main" id="{00000000-0008-0000-0200-000003000000}"/>
              </a:ext>
            </a:extLst>
          </p:cNvPr>
          <p:cNvGraphicFramePr/>
          <p:nvPr>
            <p:extLst>
              <p:ext uri="{D42A27DB-BD31-4B8C-83A1-F6EECF244321}">
                <p14:modId xmlns:p14="http://schemas.microsoft.com/office/powerpoint/2010/main" val="3582930206"/>
              </p:ext>
            </p:extLst>
          </p:nvPr>
        </p:nvGraphicFramePr>
        <p:xfrm>
          <a:off x="88900" y="1237683"/>
          <a:ext cx="10861052" cy="372090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8616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2316"/>
            <a:ext cx="10949953" cy="1260000"/>
          </a:xfrm>
          <a:solidFill>
            <a:srgbClr val="002060"/>
          </a:solidFill>
        </p:spPr>
        <p:txBody>
          <a:bodyPr anchor="ctr">
            <a:normAutofit/>
          </a:bodyPr>
          <a:lstStyle/>
          <a:p>
            <a:pPr algn="ctr"/>
            <a:r>
              <a:rPr lang="en-US" sz="3600" i="0" cap="none" dirty="0" err="1">
                <a:solidFill>
                  <a:schemeClr val="bg1"/>
                </a:solidFill>
                <a:latin typeface="Calibri" panose="020F0502020204030204" pitchFamily="34" charset="0"/>
                <a:ea typeface="Al Nile" charset="-78"/>
                <a:cs typeface="Al Nile" charset="-78"/>
              </a:rPr>
              <a:t>Statistici</a:t>
            </a:r>
            <a:r>
              <a:rPr lang="en-US" sz="3600" i="0" cap="none" dirty="0">
                <a:solidFill>
                  <a:schemeClr val="bg1"/>
                </a:solidFill>
                <a:latin typeface="Calibri" panose="020F0502020204030204" pitchFamily="34" charset="0"/>
                <a:ea typeface="Al Nile" charset="-78"/>
                <a:cs typeface="Al Nile" charset="-78"/>
              </a:rPr>
              <a:t> </a:t>
            </a:r>
            <a:r>
              <a:rPr lang="en-US" sz="3600" i="0" cap="none" dirty="0" err="1">
                <a:solidFill>
                  <a:schemeClr val="bg1"/>
                </a:solidFill>
                <a:latin typeface="Calibri" panose="020F0502020204030204" pitchFamily="34" charset="0"/>
                <a:ea typeface="Al Nile" charset="-78"/>
                <a:cs typeface="Al Nile" charset="-78"/>
              </a:rPr>
              <a:t>relevante</a:t>
            </a:r>
            <a:r>
              <a:rPr lang="ro-RO" sz="3600" i="0" cap="none" dirty="0">
                <a:solidFill>
                  <a:schemeClr val="bg1"/>
                </a:solidFill>
                <a:latin typeface="Calibri" panose="020F0502020204030204" pitchFamily="34" charset="0"/>
                <a:ea typeface="Al Nile" charset="-78"/>
                <a:cs typeface="Al Nile" charset="-78"/>
              </a:rPr>
              <a:t> pe candidați</a:t>
            </a:r>
            <a:endParaRPr lang="en-US" sz="3600" i="0" cap="none" dirty="0">
              <a:solidFill>
                <a:schemeClr val="bg1"/>
              </a:solidFill>
              <a:latin typeface="Calibri" panose="020F0502020204030204" pitchFamily="34" charset="0"/>
              <a:ea typeface="Al Nile" charset="-78"/>
              <a:cs typeface="Al Nile" charset="-78"/>
            </a:endParaRPr>
          </a:p>
        </p:txBody>
      </p:sp>
      <p:sp>
        <p:nvSpPr>
          <p:cNvPr id="7" name="Slide Number Placeholder 4"/>
          <p:cNvSpPr>
            <a:spLocks noGrp="1"/>
          </p:cNvSpPr>
          <p:nvPr>
            <p:ph type="sldNum" sz="quarter" idx="12"/>
          </p:nvPr>
        </p:nvSpPr>
        <p:spPr>
          <a:xfrm>
            <a:off x="11696700" y="1620760"/>
            <a:ext cx="495299" cy="365125"/>
          </a:xfrm>
          <a:prstGeom prst="rect">
            <a:avLst/>
          </a:prstGeom>
        </p:spPr>
        <p:txBody>
          <a:bodyPr/>
          <a:lstStyle/>
          <a:p>
            <a:r>
              <a:rPr lang="en-US" sz="1800" b="1" i="0" dirty="0">
                <a:solidFill>
                  <a:schemeClr val="bg1"/>
                </a:solidFill>
                <a:latin typeface="+mj-lt"/>
              </a:rPr>
              <a:t>#</a:t>
            </a:r>
            <a:fld id="{7D45BC0B-60A3-2648-BA12-ACD831478100}" type="slidenum">
              <a:rPr lang="en-US" sz="1800" b="1" i="0" smtClean="0">
                <a:solidFill>
                  <a:schemeClr val="bg1"/>
                </a:solidFill>
                <a:latin typeface="+mj-lt"/>
              </a:rPr>
              <a:pPr/>
              <a:t>9</a:t>
            </a:fld>
            <a:endParaRPr lang="en-US" sz="1800" b="1" i="0" dirty="0">
              <a:solidFill>
                <a:schemeClr val="bg1"/>
              </a:solidFill>
              <a:latin typeface="+mj-lt"/>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9953" y="-22315"/>
            <a:ext cx="1242047" cy="1260000"/>
          </a:xfrm>
          <a:prstGeom prst="rect">
            <a:avLst/>
          </a:prstGeom>
        </p:spPr>
      </p:pic>
      <p:sp>
        <p:nvSpPr>
          <p:cNvPr id="5" name="Rectangle 4"/>
          <p:cNvSpPr/>
          <p:nvPr/>
        </p:nvSpPr>
        <p:spPr>
          <a:xfrm>
            <a:off x="420624" y="4508982"/>
            <a:ext cx="10716845" cy="2450094"/>
          </a:xfrm>
          <a:prstGeom prst="rect">
            <a:avLst/>
          </a:prstGeom>
        </p:spPr>
        <p:txBody>
          <a:bodyPr wrap="square">
            <a:spAutoFit/>
          </a:bodyPr>
          <a:lstStyle/>
          <a:p>
            <a:pPr indent="457200" algn="just">
              <a:lnSpc>
                <a:spcPct val="107000"/>
              </a:lnSpc>
              <a:spcAft>
                <a:spcPts val="800"/>
              </a:spcAft>
            </a:pPr>
            <a:r>
              <a:rPr lang="ro-RO" dirty="0"/>
              <a:t>Putem concluziona că alegătorii au văzut foarte multe știri despre Ion Ceban în perioada 7-15 octombrie (114 mențiuni din 702, fiind cel mai mediatizat candidat). Știrile au fost destul de echilibrate, iar știri pozitive au fost mult mai multe decât negative. Și în această perioadă Ion Ceban este în mod clar favorizat de posturile NTV Moldova și AccentTV care aparțin colegului său de partid Corneliu Furculiță. Vedem o favorizare destul de mare a lui Ceban și din partea postului RTR Moldova. O favorizare ușoară poate fi observată din partea posturilor Moldova 1 și JurnalTV, lucru care se datorează unei campanii electorale foarte active dusă de Ion Ceban. O defavorizare vizibilă a candidatului PSRM se poate observa la postul PublikaTV și în mai mică măsură la PrimeTV. De asemenea, Ion Ceban a fost ușor defavorizat de posturile TV8 și ProTV.</a:t>
            </a:r>
            <a:r>
              <a:rPr lang="en-US" dirty="0"/>
              <a:t> </a:t>
            </a:r>
            <a:endParaRPr lang="en-US" sz="17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Chart 9">
            <a:extLst>
              <a:ext uri="{FF2B5EF4-FFF2-40B4-BE49-F238E27FC236}">
                <a16:creationId xmlns:a16="http://schemas.microsoft.com/office/drawing/2014/main" id="{00000000-0008-0000-0200-000003000000}"/>
              </a:ext>
            </a:extLst>
          </p:cNvPr>
          <p:cNvGraphicFramePr/>
          <p:nvPr>
            <p:extLst>
              <p:ext uri="{D42A27DB-BD31-4B8C-83A1-F6EECF244321}">
                <p14:modId xmlns:p14="http://schemas.microsoft.com/office/powerpoint/2010/main" val="3179510361"/>
              </p:ext>
            </p:extLst>
          </p:nvPr>
        </p:nvGraphicFramePr>
        <p:xfrm>
          <a:off x="0" y="1237684"/>
          <a:ext cx="11137469" cy="323634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52207706"/>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majorFont>
      <a:minorFont>
        <a:latin typeface="Corbel" panose="020B0503020204020204"/>
        <a:ea typeface=""/>
        <a:cs typeface=""/>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Headlines</Template>
  <TotalTime>2442</TotalTime>
  <Words>1006</Words>
  <Application>Microsoft Macintosh PowerPoint</Application>
  <PresentationFormat>Widescreen</PresentationFormat>
  <Paragraphs>175</Paragraphs>
  <Slides>13</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Cambria</vt:lpstr>
      <vt:lpstr>Century Schoolbook</vt:lpstr>
      <vt:lpstr>Corbel</vt:lpstr>
      <vt:lpstr>Georgia</vt:lpstr>
      <vt:lpstr>Sylfaen</vt:lpstr>
      <vt:lpstr>Wingdings</vt:lpstr>
      <vt:lpstr>Headlines</vt:lpstr>
      <vt:lpstr>MONITORIZAREA PREZENȚEI candidaților la funcția de primar general ÎN șTIRILE TV (7-15 octombrie)</vt:lpstr>
      <vt:lpstr>Introducere</vt:lpstr>
      <vt:lpstr>Introducere</vt:lpstr>
      <vt:lpstr>Numărul de știri despre candidați și sursele în care au apărut. În total 702 mențiuni. </vt:lpstr>
      <vt:lpstr>Numărul de știri despre candidați și sursele în care au apărut. În total 702 mențiuni. </vt:lpstr>
      <vt:lpstr>Numărul de știri despre candidați și contextul în care au apărut în perioada 7-15 octombrie. </vt:lpstr>
      <vt:lpstr>Statistici relevante</vt:lpstr>
      <vt:lpstr>Statistici relevante pe candidați</vt:lpstr>
      <vt:lpstr>Statistici relevante pe candidați</vt:lpstr>
      <vt:lpstr>Statistici relevante pe canale TV</vt:lpstr>
      <vt:lpstr>Comportamentul posturilor TV în perioada monitorizată</vt:lpstr>
      <vt:lpstr>Evoluții și schimbări depistate în urma celei de-a treia perioade de monitorizare.</vt:lpstr>
      <vt:lpstr>Vă mulțumim pentru atenție!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INIȚIATIVA DE COMBATERE A PROPAGANDEI ȘI MANIPULĂRII RUSE – PROPAGANDĂ SAU MANIPULARE?</dc:title>
  <dc:creator>Andrei Curararu</dc:creator>
  <cp:lastModifiedBy>rodica.pirgari@gmail.com</cp:lastModifiedBy>
  <cp:revision>598</cp:revision>
  <dcterms:created xsi:type="dcterms:W3CDTF">2017-06-28T10:35:59Z</dcterms:created>
  <dcterms:modified xsi:type="dcterms:W3CDTF">2019-10-18T07:21:13Z</dcterms:modified>
</cp:coreProperties>
</file>