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2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3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4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5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0"/>
  </p:notesMasterIdLst>
  <p:sldIdLst>
    <p:sldId id="256" r:id="rId2"/>
    <p:sldId id="258" r:id="rId3"/>
    <p:sldId id="334" r:id="rId4"/>
    <p:sldId id="307" r:id="rId5"/>
    <p:sldId id="297" r:id="rId6"/>
    <p:sldId id="308" r:id="rId7"/>
    <p:sldId id="335" r:id="rId8"/>
    <p:sldId id="319" r:id="rId9"/>
    <p:sldId id="320" r:id="rId10"/>
    <p:sldId id="321" r:id="rId11"/>
    <p:sldId id="322" r:id="rId12"/>
    <p:sldId id="323" r:id="rId13"/>
    <p:sldId id="324" r:id="rId14"/>
    <p:sldId id="336" r:id="rId15"/>
    <p:sldId id="337" r:id="rId16"/>
    <p:sldId id="338" r:id="rId17"/>
    <p:sldId id="309" r:id="rId18"/>
    <p:sldId id="31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DA"/>
    <a:srgbClr val="CC6600"/>
    <a:srgbClr val="FF4B4B"/>
    <a:srgbClr val="79A6FF"/>
    <a:srgbClr val="4F8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21" autoAdjust="0"/>
    <p:restoredTop sz="86477" autoAdjust="0"/>
  </p:normalViewPr>
  <p:slideViewPr>
    <p:cSldViewPr snapToGrid="0" snapToObjects="1">
      <p:cViewPr varScale="1">
        <p:scale>
          <a:sx n="60" d="100"/>
          <a:sy n="60" d="100"/>
        </p:scale>
        <p:origin x="1026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586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tri\Downloads\Monitorizare%20TV%2023-29.09.19%20(2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tri\Desktop\raport%20final\Monitorizare%20candidat&#806;i%20on-line%2022.09.%20%20vers%201%20-%20Copy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tri\Desktop\raport%20final\Monitorizare%20candidat&#806;i%20on-line%2022.09.%20%20vers%201%20-%20Copy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tri\Desktop\raport%20final\Monitorizare%20candidat&#806;i%20on-line%2022.09.%20%20vers%201%20-%20Copy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tri\Downloads\Monitorizare%20TV%2023-29.09.19%20(2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tri\Downloads\Monitorizare%20TV%2023-29.09.19%20(3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tri\Downloads\Monitorizare%20TV%2016-22.09.19%20(1)%20(1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tri\Desktop\raport%20final\Monitorizare%20TV%2016-22.09.19%20(1)%20(1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tri\Desktop\raport%20final\Monitorizare%20TV%2016-22.09.19%20(1)%20(1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tri\Desktop\raport%20final\Monitorizare%20TV%2016-22.09.19%20(1)%20(1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tri\Desktop\raport%20final\Monitorizare%20candidat&#806;i%20on-line%2022.09.%20%20vers%201%20-%20Copy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tri\Desktop\raport%20final\Monitorizare%20candidat&#806;i%20on-line%2022.09.%20%20vers%201%20-%20Copy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Total </a:t>
            </a:r>
            <a:r>
              <a:rPr lang="ro-RO" dirty="0" smtClean="0"/>
              <a:t>mențiuni </a:t>
            </a:r>
            <a:r>
              <a:rPr lang="en-US" dirty="0" smtClean="0"/>
              <a:t>per </a:t>
            </a:r>
            <a:r>
              <a:rPr lang="en-US" dirty="0" err="1"/>
              <a:t>candidat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3244403493934205E-2"/>
          <c:y val="9.3694535263895387E-2"/>
          <c:w val="0.95556002790605665"/>
          <c:h val="0.7780684817480486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 pe săptămână'!$A$54:$A$74</c:f>
              <c:strCache>
                <c:ptCount val="21"/>
                <c:pt idx="0">
                  <c:v>Andrei Năstase</c:v>
                </c:pt>
                <c:pt idx="1">
                  <c:v>Ion Ceban</c:v>
                </c:pt>
                <c:pt idx="2">
                  <c:v>Vitalie Marinuță</c:v>
                </c:pt>
                <c:pt idx="3">
                  <c:v>Ruslan Codreanu</c:v>
                </c:pt>
                <c:pt idx="4">
                  <c:v>Victor Chironda</c:v>
                </c:pt>
                <c:pt idx="5">
                  <c:v>Dorin Chirtoacă</c:v>
                </c:pt>
                <c:pt idx="6">
                  <c:v>Valeriu Munteanu</c:v>
                </c:pt>
                <c:pt idx="7">
                  <c:v>Serghei Toma</c:v>
                </c:pt>
                <c:pt idx="8">
                  <c:v>Vladimir Cebotari</c:v>
                </c:pt>
                <c:pt idx="9">
                  <c:v>Octavian Țîcu</c:v>
                </c:pt>
                <c:pt idx="10">
                  <c:v>Boris Volosatîi</c:v>
                </c:pt>
                <c:pt idx="11">
                  <c:v>Dumitru Țîra</c:v>
                </c:pt>
                <c:pt idx="12">
                  <c:v>Serghei Scripnic</c:v>
                </c:pt>
                <c:pt idx="13">
                  <c:v>Vlad Țurcanu</c:v>
                </c:pt>
                <c:pt idx="14">
                  <c:v>Lilia Ranogaeț</c:v>
                </c:pt>
                <c:pt idx="15">
                  <c:v>Alexandru Fetescu</c:v>
                </c:pt>
                <c:pt idx="16">
                  <c:v>Vitalie Voznoi</c:v>
                </c:pt>
                <c:pt idx="17">
                  <c:v>Valerii Klimenko</c:v>
                </c:pt>
                <c:pt idx="18">
                  <c:v>Teodor Cârnaț</c:v>
                </c:pt>
                <c:pt idx="19">
                  <c:v>Andrei Donică</c:v>
                </c:pt>
                <c:pt idx="20">
                  <c:v>Ivan Diacov</c:v>
                </c:pt>
              </c:strCache>
            </c:strRef>
          </c:cat>
          <c:val>
            <c:numRef>
              <c:f>'Total pe săptămână'!$AK$54:$AK$74</c:f>
              <c:numCache>
                <c:formatCode>General</c:formatCode>
                <c:ptCount val="21"/>
                <c:pt idx="0">
                  <c:v>225</c:v>
                </c:pt>
                <c:pt idx="1">
                  <c:v>90</c:v>
                </c:pt>
                <c:pt idx="2">
                  <c:v>12</c:v>
                </c:pt>
                <c:pt idx="3">
                  <c:v>41</c:v>
                </c:pt>
                <c:pt idx="4">
                  <c:v>26</c:v>
                </c:pt>
                <c:pt idx="5">
                  <c:v>28</c:v>
                </c:pt>
                <c:pt idx="6">
                  <c:v>44</c:v>
                </c:pt>
                <c:pt idx="7">
                  <c:v>5</c:v>
                </c:pt>
                <c:pt idx="8">
                  <c:v>161</c:v>
                </c:pt>
                <c:pt idx="9">
                  <c:v>90</c:v>
                </c:pt>
                <c:pt idx="10">
                  <c:v>5</c:v>
                </c:pt>
                <c:pt idx="11">
                  <c:v>18</c:v>
                </c:pt>
                <c:pt idx="12">
                  <c:v>5</c:v>
                </c:pt>
                <c:pt idx="13">
                  <c:v>11</c:v>
                </c:pt>
                <c:pt idx="14">
                  <c:v>5</c:v>
                </c:pt>
                <c:pt idx="15">
                  <c:v>5</c:v>
                </c:pt>
                <c:pt idx="16">
                  <c:v>10</c:v>
                </c:pt>
                <c:pt idx="17">
                  <c:v>23</c:v>
                </c:pt>
                <c:pt idx="18">
                  <c:v>33</c:v>
                </c:pt>
                <c:pt idx="19">
                  <c:v>34</c:v>
                </c:pt>
                <c:pt idx="2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6A-4914-B73E-AFA3E892A93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86876079"/>
        <c:axId val="1188271119"/>
      </c:barChart>
      <c:catAx>
        <c:axId val="1186876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8271119"/>
        <c:crosses val="autoZero"/>
        <c:auto val="1"/>
        <c:lblAlgn val="ctr"/>
        <c:lblOffset val="100"/>
        <c:noMultiLvlLbl val="0"/>
      </c:catAx>
      <c:valAx>
        <c:axId val="11882711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68760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o-RO" dirty="0"/>
              <a:t>Categorii de apariții ale candidaților </a:t>
            </a:r>
            <a:r>
              <a:rPr lang="ro-RO" dirty="0" smtClean="0"/>
              <a:t>pe Publika.md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'Total pe săptămână'!$N$25</c:f>
              <c:strCache>
                <c:ptCount val="1"/>
                <c:pt idx="0">
                  <c:v>Știri neutre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 pe săptămână'!$A$26:$A$46</c:f>
              <c:strCache>
                <c:ptCount val="21"/>
                <c:pt idx="0">
                  <c:v>Andrei Năstase</c:v>
                </c:pt>
                <c:pt idx="1">
                  <c:v>Ion Ceban</c:v>
                </c:pt>
                <c:pt idx="2">
                  <c:v>Vitalie Marinuță</c:v>
                </c:pt>
                <c:pt idx="3">
                  <c:v>Ruslan Codreanu</c:v>
                </c:pt>
                <c:pt idx="4">
                  <c:v>Victor Chironda</c:v>
                </c:pt>
                <c:pt idx="5">
                  <c:v>Dorin Chirtoacă</c:v>
                </c:pt>
                <c:pt idx="6">
                  <c:v>Valeriu Munteanu</c:v>
                </c:pt>
                <c:pt idx="7">
                  <c:v>Teodor Cârnaț</c:v>
                </c:pt>
                <c:pt idx="8">
                  <c:v>Vitalie Voznoi</c:v>
                </c:pt>
                <c:pt idx="9">
                  <c:v>Valerii Climenco</c:v>
                </c:pt>
                <c:pt idx="10">
                  <c:v>Vladimir Cebotari</c:v>
                </c:pt>
                <c:pt idx="11">
                  <c:v>Octavian Țîcu</c:v>
                </c:pt>
                <c:pt idx="12">
                  <c:v>Vlad Țurcanu</c:v>
                </c:pt>
                <c:pt idx="13">
                  <c:v>Serghei Toma</c:v>
                </c:pt>
                <c:pt idx="14">
                  <c:v>Boris Volosatîi</c:v>
                </c:pt>
                <c:pt idx="15">
                  <c:v>Dumitru Țîra</c:v>
                </c:pt>
                <c:pt idx="16">
                  <c:v>Serghei Scripnic</c:v>
                </c:pt>
                <c:pt idx="17">
                  <c:v>Lilia Ranogaeț</c:v>
                </c:pt>
                <c:pt idx="18">
                  <c:v>Alexandru Fetescu</c:v>
                </c:pt>
                <c:pt idx="19">
                  <c:v>Andrei Donică</c:v>
                </c:pt>
                <c:pt idx="20">
                  <c:v>Ion Diacov</c:v>
                </c:pt>
              </c:strCache>
            </c:strRef>
          </c:cat>
          <c:val>
            <c:numRef>
              <c:f>'Total pe săptămână'!$N$26:$N$46</c:f>
              <c:numCache>
                <c:formatCode>General</c:formatCode>
                <c:ptCount val="21"/>
                <c:pt idx="0">
                  <c:v>9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2</c:v>
                </c:pt>
                <c:pt idx="10">
                  <c:v>12</c:v>
                </c:pt>
                <c:pt idx="11">
                  <c:v>3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CD-40AF-9DB6-E8B34125B2E5}"/>
            </c:ext>
          </c:extLst>
        </c:ser>
        <c:ser>
          <c:idx val="1"/>
          <c:order val="1"/>
          <c:tx>
            <c:strRef>
              <c:f>'Total pe săptămână'!$O$25</c:f>
              <c:strCache>
                <c:ptCount val="1"/>
                <c:pt idx="0">
                  <c:v>Știri pozitive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 pe săptămână'!$A$26:$A$46</c:f>
              <c:strCache>
                <c:ptCount val="21"/>
                <c:pt idx="0">
                  <c:v>Andrei Năstase</c:v>
                </c:pt>
                <c:pt idx="1">
                  <c:v>Ion Ceban</c:v>
                </c:pt>
                <c:pt idx="2">
                  <c:v>Vitalie Marinuță</c:v>
                </c:pt>
                <c:pt idx="3">
                  <c:v>Ruslan Codreanu</c:v>
                </c:pt>
                <c:pt idx="4">
                  <c:v>Victor Chironda</c:v>
                </c:pt>
                <c:pt idx="5">
                  <c:v>Dorin Chirtoacă</c:v>
                </c:pt>
                <c:pt idx="6">
                  <c:v>Valeriu Munteanu</c:v>
                </c:pt>
                <c:pt idx="7">
                  <c:v>Teodor Cârnaț</c:v>
                </c:pt>
                <c:pt idx="8">
                  <c:v>Vitalie Voznoi</c:v>
                </c:pt>
                <c:pt idx="9">
                  <c:v>Valerii Climenco</c:v>
                </c:pt>
                <c:pt idx="10">
                  <c:v>Vladimir Cebotari</c:v>
                </c:pt>
                <c:pt idx="11">
                  <c:v>Octavian Țîcu</c:v>
                </c:pt>
                <c:pt idx="12">
                  <c:v>Vlad Țurcanu</c:v>
                </c:pt>
                <c:pt idx="13">
                  <c:v>Serghei Toma</c:v>
                </c:pt>
                <c:pt idx="14">
                  <c:v>Boris Volosatîi</c:v>
                </c:pt>
                <c:pt idx="15">
                  <c:v>Dumitru Țîra</c:v>
                </c:pt>
                <c:pt idx="16">
                  <c:v>Serghei Scripnic</c:v>
                </c:pt>
                <c:pt idx="17">
                  <c:v>Lilia Ranogaeț</c:v>
                </c:pt>
                <c:pt idx="18">
                  <c:v>Alexandru Fetescu</c:v>
                </c:pt>
                <c:pt idx="19">
                  <c:v>Andrei Donică</c:v>
                </c:pt>
                <c:pt idx="20">
                  <c:v>Ion Diacov</c:v>
                </c:pt>
              </c:strCache>
            </c:strRef>
          </c:cat>
          <c:val>
            <c:numRef>
              <c:f>'Total pe săptămână'!$O$26:$O$46</c:f>
              <c:numCache>
                <c:formatCode>General</c:formatCode>
                <c:ptCount val="21"/>
                <c:pt idx="1">
                  <c:v>1</c:v>
                </c:pt>
                <c:pt idx="5">
                  <c:v>2</c:v>
                </c:pt>
                <c:pt idx="6">
                  <c:v>3</c:v>
                </c:pt>
                <c:pt idx="10">
                  <c:v>1</c:v>
                </c:pt>
                <c:pt idx="11">
                  <c:v>3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CD-40AF-9DB6-E8B34125B2E5}"/>
            </c:ext>
          </c:extLst>
        </c:ser>
        <c:ser>
          <c:idx val="2"/>
          <c:order val="2"/>
          <c:tx>
            <c:strRef>
              <c:f>'Total pe săptămână'!$P$25</c:f>
              <c:strCache>
                <c:ptCount val="1"/>
                <c:pt idx="0">
                  <c:v>Știri negative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 pe săptămână'!$A$26:$A$46</c:f>
              <c:strCache>
                <c:ptCount val="21"/>
                <c:pt idx="0">
                  <c:v>Andrei Năstase</c:v>
                </c:pt>
                <c:pt idx="1">
                  <c:v>Ion Ceban</c:v>
                </c:pt>
                <c:pt idx="2">
                  <c:v>Vitalie Marinuță</c:v>
                </c:pt>
                <c:pt idx="3">
                  <c:v>Ruslan Codreanu</c:v>
                </c:pt>
                <c:pt idx="4">
                  <c:v>Victor Chironda</c:v>
                </c:pt>
                <c:pt idx="5">
                  <c:v>Dorin Chirtoacă</c:v>
                </c:pt>
                <c:pt idx="6">
                  <c:v>Valeriu Munteanu</c:v>
                </c:pt>
                <c:pt idx="7">
                  <c:v>Teodor Cârnaț</c:v>
                </c:pt>
                <c:pt idx="8">
                  <c:v>Vitalie Voznoi</c:v>
                </c:pt>
                <c:pt idx="9">
                  <c:v>Valerii Climenco</c:v>
                </c:pt>
                <c:pt idx="10">
                  <c:v>Vladimir Cebotari</c:v>
                </c:pt>
                <c:pt idx="11">
                  <c:v>Octavian Țîcu</c:v>
                </c:pt>
                <c:pt idx="12">
                  <c:v>Vlad Țurcanu</c:v>
                </c:pt>
                <c:pt idx="13">
                  <c:v>Serghei Toma</c:v>
                </c:pt>
                <c:pt idx="14">
                  <c:v>Boris Volosatîi</c:v>
                </c:pt>
                <c:pt idx="15">
                  <c:v>Dumitru Țîra</c:v>
                </c:pt>
                <c:pt idx="16">
                  <c:v>Serghei Scripnic</c:v>
                </c:pt>
                <c:pt idx="17">
                  <c:v>Lilia Ranogaeț</c:v>
                </c:pt>
                <c:pt idx="18">
                  <c:v>Alexandru Fetescu</c:v>
                </c:pt>
                <c:pt idx="19">
                  <c:v>Andrei Donică</c:v>
                </c:pt>
                <c:pt idx="20">
                  <c:v>Ion Diacov</c:v>
                </c:pt>
              </c:strCache>
            </c:strRef>
          </c:cat>
          <c:val>
            <c:numRef>
              <c:f>'Total pe săptămână'!$P$26:$P$46</c:f>
              <c:numCache>
                <c:formatCode>General</c:formatCode>
                <c:ptCount val="21"/>
                <c:pt idx="0">
                  <c:v>11</c:v>
                </c:pt>
                <c:pt idx="1">
                  <c:v>1</c:v>
                </c:pt>
                <c:pt idx="5">
                  <c:v>1</c:v>
                </c:pt>
                <c:pt idx="6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BCD-40AF-9DB6-E8B34125B2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7376448"/>
        <c:axId val="537378088"/>
      </c:barChart>
      <c:catAx>
        <c:axId val="53737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7378088"/>
        <c:crosses val="autoZero"/>
        <c:auto val="1"/>
        <c:lblAlgn val="ctr"/>
        <c:lblOffset val="100"/>
        <c:noMultiLvlLbl val="0"/>
      </c:catAx>
      <c:valAx>
        <c:axId val="537378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737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o-RO"/>
              <a:t>Categorii de apariții ale candidaților la Jurnal.md</a:t>
            </a:r>
            <a:endParaRPr lang="en-US"/>
          </a:p>
        </c:rich>
      </c:tx>
      <c:layout>
        <c:manualLayout>
          <c:xMode val="edge"/>
          <c:yMode val="edge"/>
          <c:x val="0.34790202519689728"/>
          <c:y val="1.11896392751052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'Total pe săptămână'!$H$25</c:f>
              <c:strCache>
                <c:ptCount val="1"/>
                <c:pt idx="0">
                  <c:v>Știri neutre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 pe săptămână'!$A$26:$A$46</c:f>
              <c:strCache>
                <c:ptCount val="21"/>
                <c:pt idx="0">
                  <c:v>Andrei Năstase</c:v>
                </c:pt>
                <c:pt idx="1">
                  <c:v>Ion Ceban</c:v>
                </c:pt>
                <c:pt idx="2">
                  <c:v>Vitalie Marinuță</c:v>
                </c:pt>
                <c:pt idx="3">
                  <c:v>Ruslan Codreanu</c:v>
                </c:pt>
                <c:pt idx="4">
                  <c:v>Victor Chironda</c:v>
                </c:pt>
                <c:pt idx="5">
                  <c:v>Dorin Chirtoacă</c:v>
                </c:pt>
                <c:pt idx="6">
                  <c:v>Valeriu Munteanu</c:v>
                </c:pt>
                <c:pt idx="7">
                  <c:v>Teodor Cârnaț</c:v>
                </c:pt>
                <c:pt idx="8">
                  <c:v>Vitalie Voznoi</c:v>
                </c:pt>
                <c:pt idx="9">
                  <c:v>Valerii Climenco</c:v>
                </c:pt>
                <c:pt idx="10">
                  <c:v>Vladimir Cebotari</c:v>
                </c:pt>
                <c:pt idx="11">
                  <c:v>Octavian Țîcu</c:v>
                </c:pt>
                <c:pt idx="12">
                  <c:v>Vlad Țurcanu</c:v>
                </c:pt>
                <c:pt idx="13">
                  <c:v>Serghei Toma</c:v>
                </c:pt>
                <c:pt idx="14">
                  <c:v>Boris Volosatîi</c:v>
                </c:pt>
                <c:pt idx="15">
                  <c:v>Dumitru Țîra</c:v>
                </c:pt>
                <c:pt idx="16">
                  <c:v>Serghei Scripnic</c:v>
                </c:pt>
                <c:pt idx="17">
                  <c:v>Lilia Ranogaeț</c:v>
                </c:pt>
                <c:pt idx="18">
                  <c:v>Alexandru Fetescu</c:v>
                </c:pt>
                <c:pt idx="19">
                  <c:v>Andrei Donică</c:v>
                </c:pt>
                <c:pt idx="20">
                  <c:v>Ion Diacov</c:v>
                </c:pt>
              </c:strCache>
            </c:strRef>
          </c:cat>
          <c:val>
            <c:numRef>
              <c:f>'Total pe săptămână'!$H$26:$H$46</c:f>
              <c:numCache>
                <c:formatCode>General</c:formatCode>
                <c:ptCount val="21"/>
                <c:pt idx="0">
                  <c:v>4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4</c:v>
                </c:pt>
                <c:pt idx="11">
                  <c:v>1</c:v>
                </c:pt>
                <c:pt idx="12">
                  <c:v>2</c:v>
                </c:pt>
                <c:pt idx="15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AD-450F-B7C1-830165CF41D3}"/>
            </c:ext>
          </c:extLst>
        </c:ser>
        <c:ser>
          <c:idx val="1"/>
          <c:order val="1"/>
          <c:tx>
            <c:strRef>
              <c:f>'Total pe săptămână'!$I$25</c:f>
              <c:strCache>
                <c:ptCount val="1"/>
                <c:pt idx="0">
                  <c:v>Știri pozitive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 pe săptămână'!$A$26:$A$46</c:f>
              <c:strCache>
                <c:ptCount val="21"/>
                <c:pt idx="0">
                  <c:v>Andrei Năstase</c:v>
                </c:pt>
                <c:pt idx="1">
                  <c:v>Ion Ceban</c:v>
                </c:pt>
                <c:pt idx="2">
                  <c:v>Vitalie Marinuță</c:v>
                </c:pt>
                <c:pt idx="3">
                  <c:v>Ruslan Codreanu</c:v>
                </c:pt>
                <c:pt idx="4">
                  <c:v>Victor Chironda</c:v>
                </c:pt>
                <c:pt idx="5">
                  <c:v>Dorin Chirtoacă</c:v>
                </c:pt>
                <c:pt idx="6">
                  <c:v>Valeriu Munteanu</c:v>
                </c:pt>
                <c:pt idx="7">
                  <c:v>Teodor Cârnaț</c:v>
                </c:pt>
                <c:pt idx="8">
                  <c:v>Vitalie Voznoi</c:v>
                </c:pt>
                <c:pt idx="9">
                  <c:v>Valerii Climenco</c:v>
                </c:pt>
                <c:pt idx="10">
                  <c:v>Vladimir Cebotari</c:v>
                </c:pt>
                <c:pt idx="11">
                  <c:v>Octavian Țîcu</c:v>
                </c:pt>
                <c:pt idx="12">
                  <c:v>Vlad Țurcanu</c:v>
                </c:pt>
                <c:pt idx="13">
                  <c:v>Serghei Toma</c:v>
                </c:pt>
                <c:pt idx="14">
                  <c:v>Boris Volosatîi</c:v>
                </c:pt>
                <c:pt idx="15">
                  <c:v>Dumitru Țîra</c:v>
                </c:pt>
                <c:pt idx="16">
                  <c:v>Serghei Scripnic</c:v>
                </c:pt>
                <c:pt idx="17">
                  <c:v>Lilia Ranogaeț</c:v>
                </c:pt>
                <c:pt idx="18">
                  <c:v>Alexandru Fetescu</c:v>
                </c:pt>
                <c:pt idx="19">
                  <c:v>Andrei Donică</c:v>
                </c:pt>
                <c:pt idx="20">
                  <c:v>Ion Diacov</c:v>
                </c:pt>
              </c:strCache>
            </c:strRef>
          </c:cat>
          <c:val>
            <c:numRef>
              <c:f>'Total pe săptămână'!$I$26:$I$46</c:f>
              <c:numCache>
                <c:formatCode>General</c:formatCode>
                <c:ptCount val="21"/>
                <c:pt idx="0">
                  <c:v>8</c:v>
                </c:pt>
                <c:pt idx="6">
                  <c:v>1</c:v>
                </c:pt>
                <c:pt idx="10">
                  <c:v>1</c:v>
                </c:pt>
                <c:pt idx="11">
                  <c:v>3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AD-450F-B7C1-830165CF41D3}"/>
            </c:ext>
          </c:extLst>
        </c:ser>
        <c:ser>
          <c:idx val="2"/>
          <c:order val="2"/>
          <c:tx>
            <c:strRef>
              <c:f>'Total pe săptămână'!$J$25</c:f>
              <c:strCache>
                <c:ptCount val="1"/>
                <c:pt idx="0">
                  <c:v>Știri negative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 pe săptămână'!$A$26:$A$46</c:f>
              <c:strCache>
                <c:ptCount val="21"/>
                <c:pt idx="0">
                  <c:v>Andrei Năstase</c:v>
                </c:pt>
                <c:pt idx="1">
                  <c:v>Ion Ceban</c:v>
                </c:pt>
                <c:pt idx="2">
                  <c:v>Vitalie Marinuță</c:v>
                </c:pt>
                <c:pt idx="3">
                  <c:v>Ruslan Codreanu</c:v>
                </c:pt>
                <c:pt idx="4">
                  <c:v>Victor Chironda</c:v>
                </c:pt>
                <c:pt idx="5">
                  <c:v>Dorin Chirtoacă</c:v>
                </c:pt>
                <c:pt idx="6">
                  <c:v>Valeriu Munteanu</c:v>
                </c:pt>
                <c:pt idx="7">
                  <c:v>Teodor Cârnaț</c:v>
                </c:pt>
                <c:pt idx="8">
                  <c:v>Vitalie Voznoi</c:v>
                </c:pt>
                <c:pt idx="9">
                  <c:v>Valerii Climenco</c:v>
                </c:pt>
                <c:pt idx="10">
                  <c:v>Vladimir Cebotari</c:v>
                </c:pt>
                <c:pt idx="11">
                  <c:v>Octavian Țîcu</c:v>
                </c:pt>
                <c:pt idx="12">
                  <c:v>Vlad Țurcanu</c:v>
                </c:pt>
                <c:pt idx="13">
                  <c:v>Serghei Toma</c:v>
                </c:pt>
                <c:pt idx="14">
                  <c:v>Boris Volosatîi</c:v>
                </c:pt>
                <c:pt idx="15">
                  <c:v>Dumitru Țîra</c:v>
                </c:pt>
                <c:pt idx="16">
                  <c:v>Serghei Scripnic</c:v>
                </c:pt>
                <c:pt idx="17">
                  <c:v>Lilia Ranogaeț</c:v>
                </c:pt>
                <c:pt idx="18">
                  <c:v>Alexandru Fetescu</c:v>
                </c:pt>
                <c:pt idx="19">
                  <c:v>Andrei Donică</c:v>
                </c:pt>
                <c:pt idx="20">
                  <c:v>Ion Diacov</c:v>
                </c:pt>
              </c:strCache>
            </c:strRef>
          </c:cat>
          <c:val>
            <c:numRef>
              <c:f>'Total pe săptămână'!$J$26:$J$46</c:f>
              <c:numCache>
                <c:formatCode>General</c:formatCode>
                <c:ptCount val="21"/>
                <c:pt idx="0">
                  <c:v>1</c:v>
                </c:pt>
                <c:pt idx="6">
                  <c:v>1</c:v>
                </c:pt>
                <c:pt idx="10">
                  <c:v>2</c:v>
                </c:pt>
                <c:pt idx="1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AD-450F-B7C1-830165CF41D3}"/>
            </c:ext>
          </c:extLst>
        </c:ser>
        <c:ser>
          <c:idx val="3"/>
          <c:order val="3"/>
          <c:tx>
            <c:strRef>
              <c:f>'Total pe săptămână'!$H$3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'Total pe săptămână'!$A$26:$A$46</c:f>
              <c:strCache>
                <c:ptCount val="21"/>
                <c:pt idx="0">
                  <c:v>Andrei Năstase</c:v>
                </c:pt>
                <c:pt idx="1">
                  <c:v>Ion Ceban</c:v>
                </c:pt>
                <c:pt idx="2">
                  <c:v>Vitalie Marinuță</c:v>
                </c:pt>
                <c:pt idx="3">
                  <c:v>Ruslan Codreanu</c:v>
                </c:pt>
                <c:pt idx="4">
                  <c:v>Victor Chironda</c:v>
                </c:pt>
                <c:pt idx="5">
                  <c:v>Dorin Chirtoacă</c:v>
                </c:pt>
                <c:pt idx="6">
                  <c:v>Valeriu Munteanu</c:v>
                </c:pt>
                <c:pt idx="7">
                  <c:v>Teodor Cârnaț</c:v>
                </c:pt>
                <c:pt idx="8">
                  <c:v>Vitalie Voznoi</c:v>
                </c:pt>
                <c:pt idx="9">
                  <c:v>Valerii Climenco</c:v>
                </c:pt>
                <c:pt idx="10">
                  <c:v>Vladimir Cebotari</c:v>
                </c:pt>
                <c:pt idx="11">
                  <c:v>Octavian Țîcu</c:v>
                </c:pt>
                <c:pt idx="12">
                  <c:v>Vlad Țurcanu</c:v>
                </c:pt>
                <c:pt idx="13">
                  <c:v>Serghei Toma</c:v>
                </c:pt>
                <c:pt idx="14">
                  <c:v>Boris Volosatîi</c:v>
                </c:pt>
                <c:pt idx="15">
                  <c:v>Dumitru Țîra</c:v>
                </c:pt>
                <c:pt idx="16">
                  <c:v>Serghei Scripnic</c:v>
                </c:pt>
                <c:pt idx="17">
                  <c:v>Lilia Ranogaeț</c:v>
                </c:pt>
                <c:pt idx="18">
                  <c:v>Alexandru Fetescu</c:v>
                </c:pt>
                <c:pt idx="19">
                  <c:v>Andrei Donică</c:v>
                </c:pt>
                <c:pt idx="20">
                  <c:v>Ion Diacov</c:v>
                </c:pt>
              </c:strCache>
            </c:strRef>
          </c:cat>
          <c:val>
            <c:numRef>
              <c:f>'Total pe săptămână'!$H$4:$H$23</c:f>
              <c:numCache>
                <c:formatCode>General</c:formatCode>
                <c:ptCount val="20"/>
                <c:pt idx="0">
                  <c:v>2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5AD-450F-B7C1-830165CF41D3}"/>
            </c:ext>
          </c:extLst>
        </c:ser>
        <c:ser>
          <c:idx val="4"/>
          <c:order val="4"/>
          <c:tx>
            <c:strRef>
              <c:f>'Total pe săptămână'!$I$3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'Total pe săptămână'!$A$26:$A$46</c:f>
              <c:strCache>
                <c:ptCount val="21"/>
                <c:pt idx="0">
                  <c:v>Andrei Năstase</c:v>
                </c:pt>
                <c:pt idx="1">
                  <c:v>Ion Ceban</c:v>
                </c:pt>
                <c:pt idx="2">
                  <c:v>Vitalie Marinuță</c:v>
                </c:pt>
                <c:pt idx="3">
                  <c:v>Ruslan Codreanu</c:v>
                </c:pt>
                <c:pt idx="4">
                  <c:v>Victor Chironda</c:v>
                </c:pt>
                <c:pt idx="5">
                  <c:v>Dorin Chirtoacă</c:v>
                </c:pt>
                <c:pt idx="6">
                  <c:v>Valeriu Munteanu</c:v>
                </c:pt>
                <c:pt idx="7">
                  <c:v>Teodor Cârnaț</c:v>
                </c:pt>
                <c:pt idx="8">
                  <c:v>Vitalie Voznoi</c:v>
                </c:pt>
                <c:pt idx="9">
                  <c:v>Valerii Climenco</c:v>
                </c:pt>
                <c:pt idx="10">
                  <c:v>Vladimir Cebotari</c:v>
                </c:pt>
                <c:pt idx="11">
                  <c:v>Octavian Țîcu</c:v>
                </c:pt>
                <c:pt idx="12">
                  <c:v>Vlad Țurcanu</c:v>
                </c:pt>
                <c:pt idx="13">
                  <c:v>Serghei Toma</c:v>
                </c:pt>
                <c:pt idx="14">
                  <c:v>Boris Volosatîi</c:v>
                </c:pt>
                <c:pt idx="15">
                  <c:v>Dumitru Țîra</c:v>
                </c:pt>
                <c:pt idx="16">
                  <c:v>Serghei Scripnic</c:v>
                </c:pt>
                <c:pt idx="17">
                  <c:v>Lilia Ranogaeț</c:v>
                </c:pt>
                <c:pt idx="18">
                  <c:v>Alexandru Fetescu</c:v>
                </c:pt>
                <c:pt idx="19">
                  <c:v>Andrei Donică</c:v>
                </c:pt>
                <c:pt idx="20">
                  <c:v>Ion Diacov</c:v>
                </c:pt>
              </c:strCache>
            </c:strRef>
          </c:cat>
          <c:val>
            <c:numRef>
              <c:f>'Total pe săptămână'!$I$4:$I$23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5AD-450F-B7C1-830165CF41D3}"/>
            </c:ext>
          </c:extLst>
        </c:ser>
        <c:ser>
          <c:idx val="5"/>
          <c:order val="5"/>
          <c:tx>
            <c:strRef>
              <c:f>'Total pe săptămână'!$J$3</c:f>
              <c:strCache>
                <c:ptCount val="1"/>
                <c:pt idx="0">
                  <c:v>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'Total pe săptămână'!$A$26:$A$46</c:f>
              <c:strCache>
                <c:ptCount val="21"/>
                <c:pt idx="0">
                  <c:v>Andrei Năstase</c:v>
                </c:pt>
                <c:pt idx="1">
                  <c:v>Ion Ceban</c:v>
                </c:pt>
                <c:pt idx="2">
                  <c:v>Vitalie Marinuță</c:v>
                </c:pt>
                <c:pt idx="3">
                  <c:v>Ruslan Codreanu</c:v>
                </c:pt>
                <c:pt idx="4">
                  <c:v>Victor Chironda</c:v>
                </c:pt>
                <c:pt idx="5">
                  <c:v>Dorin Chirtoacă</c:v>
                </c:pt>
                <c:pt idx="6">
                  <c:v>Valeriu Munteanu</c:v>
                </c:pt>
                <c:pt idx="7">
                  <c:v>Teodor Cârnaț</c:v>
                </c:pt>
                <c:pt idx="8">
                  <c:v>Vitalie Voznoi</c:v>
                </c:pt>
                <c:pt idx="9">
                  <c:v>Valerii Climenco</c:v>
                </c:pt>
                <c:pt idx="10">
                  <c:v>Vladimir Cebotari</c:v>
                </c:pt>
                <c:pt idx="11">
                  <c:v>Octavian Țîcu</c:v>
                </c:pt>
                <c:pt idx="12">
                  <c:v>Vlad Țurcanu</c:v>
                </c:pt>
                <c:pt idx="13">
                  <c:v>Serghei Toma</c:v>
                </c:pt>
                <c:pt idx="14">
                  <c:v>Boris Volosatîi</c:v>
                </c:pt>
                <c:pt idx="15">
                  <c:v>Dumitru Țîra</c:v>
                </c:pt>
                <c:pt idx="16">
                  <c:v>Serghei Scripnic</c:v>
                </c:pt>
                <c:pt idx="17">
                  <c:v>Lilia Ranogaeț</c:v>
                </c:pt>
                <c:pt idx="18">
                  <c:v>Alexandru Fetescu</c:v>
                </c:pt>
                <c:pt idx="19">
                  <c:v>Andrei Donică</c:v>
                </c:pt>
                <c:pt idx="20">
                  <c:v>Ion Diacov</c:v>
                </c:pt>
              </c:strCache>
            </c:strRef>
          </c:cat>
          <c:val>
            <c:numRef>
              <c:f>'Total pe săptămână'!$J$4:$J$23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5AD-450F-B7C1-830165CF41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07023552"/>
        <c:axId val="607030768"/>
      </c:barChart>
      <c:catAx>
        <c:axId val="607023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7030768"/>
        <c:crosses val="autoZero"/>
        <c:auto val="1"/>
        <c:lblAlgn val="ctr"/>
        <c:lblOffset val="100"/>
        <c:noMultiLvlLbl val="0"/>
      </c:catAx>
      <c:valAx>
        <c:axId val="607030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7023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o-RO"/>
              <a:t>Categorii de apariții ale candidaților pe Unimedia.md 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'Total pe săptămână'!$B$25</c:f>
              <c:strCache>
                <c:ptCount val="1"/>
                <c:pt idx="0">
                  <c:v>Știri neutre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'Total pe săptămână'!$A$26:$A$46</c:f>
              <c:strCache>
                <c:ptCount val="21"/>
                <c:pt idx="0">
                  <c:v>Andrei Năstase</c:v>
                </c:pt>
                <c:pt idx="1">
                  <c:v>Ion Ceban</c:v>
                </c:pt>
                <c:pt idx="2">
                  <c:v>Vitalie Marinuță</c:v>
                </c:pt>
                <c:pt idx="3">
                  <c:v>Ruslan Codreanu</c:v>
                </c:pt>
                <c:pt idx="4">
                  <c:v>Victor Chironda</c:v>
                </c:pt>
                <c:pt idx="5">
                  <c:v>Dorin Chirtoacă</c:v>
                </c:pt>
                <c:pt idx="6">
                  <c:v>Valeriu Munteanu</c:v>
                </c:pt>
                <c:pt idx="7">
                  <c:v>Teodor Cârnaț</c:v>
                </c:pt>
                <c:pt idx="8">
                  <c:v>Vitalie Voznoi</c:v>
                </c:pt>
                <c:pt idx="9">
                  <c:v>Valerii Climenco</c:v>
                </c:pt>
                <c:pt idx="10">
                  <c:v>Vladimir Cebotari</c:v>
                </c:pt>
                <c:pt idx="11">
                  <c:v>Octavian Țîcu</c:v>
                </c:pt>
                <c:pt idx="12">
                  <c:v>Vlad Țurcanu</c:v>
                </c:pt>
                <c:pt idx="13">
                  <c:v>Serghei Toma</c:v>
                </c:pt>
                <c:pt idx="14">
                  <c:v>Boris Volosatîi</c:v>
                </c:pt>
                <c:pt idx="15">
                  <c:v>Dumitru Țîra</c:v>
                </c:pt>
                <c:pt idx="16">
                  <c:v>Serghei Scripnic</c:v>
                </c:pt>
                <c:pt idx="17">
                  <c:v>Lilia Ranogaeț</c:v>
                </c:pt>
                <c:pt idx="18">
                  <c:v>Alexandru Fetescu</c:v>
                </c:pt>
                <c:pt idx="19">
                  <c:v>Andrei Donică</c:v>
                </c:pt>
                <c:pt idx="20">
                  <c:v>Ion Diacov</c:v>
                </c:pt>
              </c:strCache>
            </c:strRef>
          </c:cat>
          <c:val>
            <c:numRef>
              <c:f>'Total pe săptămână'!$B$26:$B$46</c:f>
            </c:numRef>
          </c:val>
          <c:extLst>
            <c:ext xmlns:c16="http://schemas.microsoft.com/office/drawing/2014/chart" uri="{C3380CC4-5D6E-409C-BE32-E72D297353CC}">
              <c16:uniqueId val="{00000000-DF1B-420E-84F1-F48E0AF3AE6B}"/>
            </c:ext>
          </c:extLst>
        </c:ser>
        <c:ser>
          <c:idx val="1"/>
          <c:order val="1"/>
          <c:tx>
            <c:strRef>
              <c:f>'Total pe săptămână'!$C$25</c:f>
              <c:strCache>
                <c:ptCount val="1"/>
                <c:pt idx="0">
                  <c:v>Știri pozitive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'Total pe săptămână'!$A$26:$A$46</c:f>
              <c:strCache>
                <c:ptCount val="21"/>
                <c:pt idx="0">
                  <c:v>Andrei Năstase</c:v>
                </c:pt>
                <c:pt idx="1">
                  <c:v>Ion Ceban</c:v>
                </c:pt>
                <c:pt idx="2">
                  <c:v>Vitalie Marinuță</c:v>
                </c:pt>
                <c:pt idx="3">
                  <c:v>Ruslan Codreanu</c:v>
                </c:pt>
                <c:pt idx="4">
                  <c:v>Victor Chironda</c:v>
                </c:pt>
                <c:pt idx="5">
                  <c:v>Dorin Chirtoacă</c:v>
                </c:pt>
                <c:pt idx="6">
                  <c:v>Valeriu Munteanu</c:v>
                </c:pt>
                <c:pt idx="7">
                  <c:v>Teodor Cârnaț</c:v>
                </c:pt>
                <c:pt idx="8">
                  <c:v>Vitalie Voznoi</c:v>
                </c:pt>
                <c:pt idx="9">
                  <c:v>Valerii Climenco</c:v>
                </c:pt>
                <c:pt idx="10">
                  <c:v>Vladimir Cebotari</c:v>
                </c:pt>
                <c:pt idx="11">
                  <c:v>Octavian Țîcu</c:v>
                </c:pt>
                <c:pt idx="12">
                  <c:v>Vlad Țurcanu</c:v>
                </c:pt>
                <c:pt idx="13">
                  <c:v>Serghei Toma</c:v>
                </c:pt>
                <c:pt idx="14">
                  <c:v>Boris Volosatîi</c:v>
                </c:pt>
                <c:pt idx="15">
                  <c:v>Dumitru Țîra</c:v>
                </c:pt>
                <c:pt idx="16">
                  <c:v>Serghei Scripnic</c:v>
                </c:pt>
                <c:pt idx="17">
                  <c:v>Lilia Ranogaeț</c:v>
                </c:pt>
                <c:pt idx="18">
                  <c:v>Alexandru Fetescu</c:v>
                </c:pt>
                <c:pt idx="19">
                  <c:v>Andrei Donică</c:v>
                </c:pt>
                <c:pt idx="20">
                  <c:v>Ion Diacov</c:v>
                </c:pt>
              </c:strCache>
            </c:strRef>
          </c:cat>
          <c:val>
            <c:numRef>
              <c:f>'Total pe săptămână'!$C$26:$C$46</c:f>
            </c:numRef>
          </c:val>
          <c:extLst>
            <c:ext xmlns:c16="http://schemas.microsoft.com/office/drawing/2014/chart" uri="{C3380CC4-5D6E-409C-BE32-E72D297353CC}">
              <c16:uniqueId val="{00000001-DF1B-420E-84F1-F48E0AF3AE6B}"/>
            </c:ext>
          </c:extLst>
        </c:ser>
        <c:ser>
          <c:idx val="2"/>
          <c:order val="2"/>
          <c:tx>
            <c:strRef>
              <c:f>'Total pe săptămână'!$D$25</c:f>
              <c:strCache>
                <c:ptCount val="1"/>
                <c:pt idx="0">
                  <c:v>Știri negative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'Total pe săptămână'!$A$26:$A$46</c:f>
              <c:strCache>
                <c:ptCount val="21"/>
                <c:pt idx="0">
                  <c:v>Andrei Năstase</c:v>
                </c:pt>
                <c:pt idx="1">
                  <c:v>Ion Ceban</c:v>
                </c:pt>
                <c:pt idx="2">
                  <c:v>Vitalie Marinuță</c:v>
                </c:pt>
                <c:pt idx="3">
                  <c:v>Ruslan Codreanu</c:v>
                </c:pt>
                <c:pt idx="4">
                  <c:v>Victor Chironda</c:v>
                </c:pt>
                <c:pt idx="5">
                  <c:v>Dorin Chirtoacă</c:v>
                </c:pt>
                <c:pt idx="6">
                  <c:v>Valeriu Munteanu</c:v>
                </c:pt>
                <c:pt idx="7">
                  <c:v>Teodor Cârnaț</c:v>
                </c:pt>
                <c:pt idx="8">
                  <c:v>Vitalie Voznoi</c:v>
                </c:pt>
                <c:pt idx="9">
                  <c:v>Valerii Climenco</c:v>
                </c:pt>
                <c:pt idx="10">
                  <c:v>Vladimir Cebotari</c:v>
                </c:pt>
                <c:pt idx="11">
                  <c:v>Octavian Țîcu</c:v>
                </c:pt>
                <c:pt idx="12">
                  <c:v>Vlad Țurcanu</c:v>
                </c:pt>
                <c:pt idx="13">
                  <c:v>Serghei Toma</c:v>
                </c:pt>
                <c:pt idx="14">
                  <c:v>Boris Volosatîi</c:v>
                </c:pt>
                <c:pt idx="15">
                  <c:v>Dumitru Țîra</c:v>
                </c:pt>
                <c:pt idx="16">
                  <c:v>Serghei Scripnic</c:v>
                </c:pt>
                <c:pt idx="17">
                  <c:v>Lilia Ranogaeț</c:v>
                </c:pt>
                <c:pt idx="18">
                  <c:v>Alexandru Fetescu</c:v>
                </c:pt>
                <c:pt idx="19">
                  <c:v>Andrei Donică</c:v>
                </c:pt>
                <c:pt idx="20">
                  <c:v>Ion Diacov</c:v>
                </c:pt>
              </c:strCache>
            </c:strRef>
          </c:cat>
          <c:val>
            <c:numRef>
              <c:f>'Total pe săptămână'!$D$26:$D$46</c:f>
            </c:numRef>
          </c:val>
          <c:extLst>
            <c:ext xmlns:c16="http://schemas.microsoft.com/office/drawing/2014/chart" uri="{C3380CC4-5D6E-409C-BE32-E72D297353CC}">
              <c16:uniqueId val="{00000002-DF1B-420E-84F1-F48E0AF3AE6B}"/>
            </c:ext>
          </c:extLst>
        </c:ser>
        <c:ser>
          <c:idx val="3"/>
          <c:order val="3"/>
          <c:tx>
            <c:strRef>
              <c:f>'Total pe săptămână'!$E$25</c:f>
              <c:strCache>
                <c:ptCount val="1"/>
                <c:pt idx="0">
                  <c:v>Știri neutre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 pe săptămână'!$A$26:$A$46</c:f>
              <c:strCache>
                <c:ptCount val="21"/>
                <c:pt idx="0">
                  <c:v>Andrei Năstase</c:v>
                </c:pt>
                <c:pt idx="1">
                  <c:v>Ion Ceban</c:v>
                </c:pt>
                <c:pt idx="2">
                  <c:v>Vitalie Marinuță</c:v>
                </c:pt>
                <c:pt idx="3">
                  <c:v>Ruslan Codreanu</c:v>
                </c:pt>
                <c:pt idx="4">
                  <c:v>Victor Chironda</c:v>
                </c:pt>
                <c:pt idx="5">
                  <c:v>Dorin Chirtoacă</c:v>
                </c:pt>
                <c:pt idx="6">
                  <c:v>Valeriu Munteanu</c:v>
                </c:pt>
                <c:pt idx="7">
                  <c:v>Teodor Cârnaț</c:v>
                </c:pt>
                <c:pt idx="8">
                  <c:v>Vitalie Voznoi</c:v>
                </c:pt>
                <c:pt idx="9">
                  <c:v>Valerii Climenco</c:v>
                </c:pt>
                <c:pt idx="10">
                  <c:v>Vladimir Cebotari</c:v>
                </c:pt>
                <c:pt idx="11">
                  <c:v>Octavian Țîcu</c:v>
                </c:pt>
                <c:pt idx="12">
                  <c:v>Vlad Țurcanu</c:v>
                </c:pt>
                <c:pt idx="13">
                  <c:v>Serghei Toma</c:v>
                </c:pt>
                <c:pt idx="14">
                  <c:v>Boris Volosatîi</c:v>
                </c:pt>
                <c:pt idx="15">
                  <c:v>Dumitru Țîra</c:v>
                </c:pt>
                <c:pt idx="16">
                  <c:v>Serghei Scripnic</c:v>
                </c:pt>
                <c:pt idx="17">
                  <c:v>Lilia Ranogaeț</c:v>
                </c:pt>
                <c:pt idx="18">
                  <c:v>Alexandru Fetescu</c:v>
                </c:pt>
                <c:pt idx="19">
                  <c:v>Andrei Donică</c:v>
                </c:pt>
                <c:pt idx="20">
                  <c:v>Ion Diacov</c:v>
                </c:pt>
              </c:strCache>
            </c:strRef>
          </c:cat>
          <c:val>
            <c:numRef>
              <c:f>'Total pe săptămână'!$E$26:$E$46</c:f>
              <c:numCache>
                <c:formatCode>General</c:formatCode>
                <c:ptCount val="21"/>
                <c:pt idx="0">
                  <c:v>7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2</c:v>
                </c:pt>
                <c:pt idx="5">
                  <c:v>3</c:v>
                </c:pt>
                <c:pt idx="6">
                  <c:v>5</c:v>
                </c:pt>
                <c:pt idx="7">
                  <c:v>5</c:v>
                </c:pt>
                <c:pt idx="9">
                  <c:v>3</c:v>
                </c:pt>
                <c:pt idx="10">
                  <c:v>10</c:v>
                </c:pt>
                <c:pt idx="11">
                  <c:v>7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2</c:v>
                </c:pt>
                <c:pt idx="16">
                  <c:v>1</c:v>
                </c:pt>
                <c:pt idx="1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F1B-420E-84F1-F48E0AF3AE6B}"/>
            </c:ext>
          </c:extLst>
        </c:ser>
        <c:ser>
          <c:idx val="4"/>
          <c:order val="4"/>
          <c:tx>
            <c:strRef>
              <c:f>'Total pe săptămână'!$F$25</c:f>
              <c:strCache>
                <c:ptCount val="1"/>
                <c:pt idx="0">
                  <c:v>Știri pozitive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 pe săptămână'!$A$26:$A$46</c:f>
              <c:strCache>
                <c:ptCount val="21"/>
                <c:pt idx="0">
                  <c:v>Andrei Năstase</c:v>
                </c:pt>
                <c:pt idx="1">
                  <c:v>Ion Ceban</c:v>
                </c:pt>
                <c:pt idx="2">
                  <c:v>Vitalie Marinuță</c:v>
                </c:pt>
                <c:pt idx="3">
                  <c:v>Ruslan Codreanu</c:v>
                </c:pt>
                <c:pt idx="4">
                  <c:v>Victor Chironda</c:v>
                </c:pt>
                <c:pt idx="5">
                  <c:v>Dorin Chirtoacă</c:v>
                </c:pt>
                <c:pt idx="6">
                  <c:v>Valeriu Munteanu</c:v>
                </c:pt>
                <c:pt idx="7">
                  <c:v>Teodor Cârnaț</c:v>
                </c:pt>
                <c:pt idx="8">
                  <c:v>Vitalie Voznoi</c:v>
                </c:pt>
                <c:pt idx="9">
                  <c:v>Valerii Climenco</c:v>
                </c:pt>
                <c:pt idx="10">
                  <c:v>Vladimir Cebotari</c:v>
                </c:pt>
                <c:pt idx="11">
                  <c:v>Octavian Țîcu</c:v>
                </c:pt>
                <c:pt idx="12">
                  <c:v>Vlad Țurcanu</c:v>
                </c:pt>
                <c:pt idx="13">
                  <c:v>Serghei Toma</c:v>
                </c:pt>
                <c:pt idx="14">
                  <c:v>Boris Volosatîi</c:v>
                </c:pt>
                <c:pt idx="15">
                  <c:v>Dumitru Țîra</c:v>
                </c:pt>
                <c:pt idx="16">
                  <c:v>Serghei Scripnic</c:v>
                </c:pt>
                <c:pt idx="17">
                  <c:v>Lilia Ranogaeț</c:v>
                </c:pt>
                <c:pt idx="18">
                  <c:v>Alexandru Fetescu</c:v>
                </c:pt>
                <c:pt idx="19">
                  <c:v>Andrei Donică</c:v>
                </c:pt>
                <c:pt idx="20">
                  <c:v>Ion Diacov</c:v>
                </c:pt>
              </c:strCache>
            </c:strRef>
          </c:cat>
          <c:val>
            <c:numRef>
              <c:f>'Total pe săptămână'!$F$26:$F$46</c:f>
              <c:numCache>
                <c:formatCode>General</c:formatCode>
                <c:ptCount val="21"/>
                <c:pt idx="0">
                  <c:v>8</c:v>
                </c:pt>
                <c:pt idx="1">
                  <c:v>3</c:v>
                </c:pt>
                <c:pt idx="3">
                  <c:v>2</c:v>
                </c:pt>
                <c:pt idx="4">
                  <c:v>1</c:v>
                </c:pt>
                <c:pt idx="10">
                  <c:v>6</c:v>
                </c:pt>
                <c:pt idx="11">
                  <c:v>4</c:v>
                </c:pt>
                <c:pt idx="12">
                  <c:v>1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F1B-420E-84F1-F48E0AF3AE6B}"/>
            </c:ext>
          </c:extLst>
        </c:ser>
        <c:ser>
          <c:idx val="5"/>
          <c:order val="5"/>
          <c:tx>
            <c:strRef>
              <c:f>'Total pe săptămână'!$G$25</c:f>
              <c:strCache>
                <c:ptCount val="1"/>
                <c:pt idx="0">
                  <c:v>Știri negative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 pe săptămână'!$A$26:$A$46</c:f>
              <c:strCache>
                <c:ptCount val="21"/>
                <c:pt idx="0">
                  <c:v>Andrei Năstase</c:v>
                </c:pt>
                <c:pt idx="1">
                  <c:v>Ion Ceban</c:v>
                </c:pt>
                <c:pt idx="2">
                  <c:v>Vitalie Marinuță</c:v>
                </c:pt>
                <c:pt idx="3">
                  <c:v>Ruslan Codreanu</c:v>
                </c:pt>
                <c:pt idx="4">
                  <c:v>Victor Chironda</c:v>
                </c:pt>
                <c:pt idx="5">
                  <c:v>Dorin Chirtoacă</c:v>
                </c:pt>
                <c:pt idx="6">
                  <c:v>Valeriu Munteanu</c:v>
                </c:pt>
                <c:pt idx="7">
                  <c:v>Teodor Cârnaț</c:v>
                </c:pt>
                <c:pt idx="8">
                  <c:v>Vitalie Voznoi</c:v>
                </c:pt>
                <c:pt idx="9">
                  <c:v>Valerii Climenco</c:v>
                </c:pt>
                <c:pt idx="10">
                  <c:v>Vladimir Cebotari</c:v>
                </c:pt>
                <c:pt idx="11">
                  <c:v>Octavian Țîcu</c:v>
                </c:pt>
                <c:pt idx="12">
                  <c:v>Vlad Țurcanu</c:v>
                </c:pt>
                <c:pt idx="13">
                  <c:v>Serghei Toma</c:v>
                </c:pt>
                <c:pt idx="14">
                  <c:v>Boris Volosatîi</c:v>
                </c:pt>
                <c:pt idx="15">
                  <c:v>Dumitru Țîra</c:v>
                </c:pt>
                <c:pt idx="16">
                  <c:v>Serghei Scripnic</c:v>
                </c:pt>
                <c:pt idx="17">
                  <c:v>Lilia Ranogaeț</c:v>
                </c:pt>
                <c:pt idx="18">
                  <c:v>Alexandru Fetescu</c:v>
                </c:pt>
                <c:pt idx="19">
                  <c:v>Andrei Donică</c:v>
                </c:pt>
                <c:pt idx="20">
                  <c:v>Ion Diacov</c:v>
                </c:pt>
              </c:strCache>
            </c:strRef>
          </c:cat>
          <c:val>
            <c:numRef>
              <c:f>'Total pe săptămână'!$G$26:$G$46</c:f>
              <c:numCache>
                <c:formatCode>General</c:formatCode>
                <c:ptCount val="21"/>
                <c:pt idx="0">
                  <c:v>5</c:v>
                </c:pt>
                <c:pt idx="6">
                  <c:v>1</c:v>
                </c:pt>
                <c:pt idx="10">
                  <c:v>3</c:v>
                </c:pt>
                <c:pt idx="1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F1B-420E-84F1-F48E0AF3AE6B}"/>
            </c:ext>
          </c:extLst>
        </c:ser>
        <c:ser>
          <c:idx val="8"/>
          <c:order val="6"/>
          <c:tx>
            <c:strRef>
              <c:f>'Total pe săptămână'!$G$3</c:f>
              <c:strCache>
                <c:ptCount val="1"/>
                <c:pt idx="0">
                  <c:v>0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'Total pe săptămână'!$A$26:$A$46</c:f>
              <c:strCache>
                <c:ptCount val="21"/>
                <c:pt idx="0">
                  <c:v>Andrei Năstase</c:v>
                </c:pt>
                <c:pt idx="1">
                  <c:v>Ion Ceban</c:v>
                </c:pt>
                <c:pt idx="2">
                  <c:v>Vitalie Marinuță</c:v>
                </c:pt>
                <c:pt idx="3">
                  <c:v>Ruslan Codreanu</c:v>
                </c:pt>
                <c:pt idx="4">
                  <c:v>Victor Chironda</c:v>
                </c:pt>
                <c:pt idx="5">
                  <c:v>Dorin Chirtoacă</c:v>
                </c:pt>
                <c:pt idx="6">
                  <c:v>Valeriu Munteanu</c:v>
                </c:pt>
                <c:pt idx="7">
                  <c:v>Teodor Cârnaț</c:v>
                </c:pt>
                <c:pt idx="8">
                  <c:v>Vitalie Voznoi</c:v>
                </c:pt>
                <c:pt idx="9">
                  <c:v>Valerii Climenco</c:v>
                </c:pt>
                <c:pt idx="10">
                  <c:v>Vladimir Cebotari</c:v>
                </c:pt>
                <c:pt idx="11">
                  <c:v>Octavian Țîcu</c:v>
                </c:pt>
                <c:pt idx="12">
                  <c:v>Vlad Țurcanu</c:v>
                </c:pt>
                <c:pt idx="13">
                  <c:v>Serghei Toma</c:v>
                </c:pt>
                <c:pt idx="14">
                  <c:v>Boris Volosatîi</c:v>
                </c:pt>
                <c:pt idx="15">
                  <c:v>Dumitru Țîra</c:v>
                </c:pt>
                <c:pt idx="16">
                  <c:v>Serghei Scripnic</c:v>
                </c:pt>
                <c:pt idx="17">
                  <c:v>Lilia Ranogaeț</c:v>
                </c:pt>
                <c:pt idx="18">
                  <c:v>Alexandru Fetescu</c:v>
                </c:pt>
                <c:pt idx="19">
                  <c:v>Andrei Donică</c:v>
                </c:pt>
                <c:pt idx="20">
                  <c:v>Ion Diacov</c:v>
                </c:pt>
              </c:strCache>
            </c:strRef>
          </c:cat>
          <c:val>
            <c:numRef>
              <c:f>'Total pe săptămână'!$G$4:$G$23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F1B-420E-84F1-F48E0AF3AE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07086200"/>
        <c:axId val="607093088"/>
      </c:barChart>
      <c:catAx>
        <c:axId val="607086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7093088"/>
        <c:crosses val="autoZero"/>
        <c:auto val="1"/>
        <c:lblAlgn val="ctr"/>
        <c:lblOffset val="100"/>
        <c:noMultiLvlLbl val="0"/>
      </c:catAx>
      <c:valAx>
        <c:axId val="607093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7086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Mențiuni candidați total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'Total pe săptămână'!$B$103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 pe săptămână'!$A$104:$A$114</c:f>
              <c:strCache>
                <c:ptCount val="11"/>
                <c:pt idx="0">
                  <c:v>Unimedia</c:v>
                </c:pt>
                <c:pt idx="1">
                  <c:v>Jurnal.md</c:v>
                </c:pt>
                <c:pt idx="2">
                  <c:v>Point</c:v>
                </c:pt>
                <c:pt idx="3">
                  <c:v>Publika.md</c:v>
                </c:pt>
                <c:pt idx="4">
                  <c:v>Agora</c:v>
                </c:pt>
                <c:pt idx="5">
                  <c:v>Mail.ru</c:v>
                </c:pt>
                <c:pt idx="6">
                  <c:v>Moldova.org</c:v>
                </c:pt>
                <c:pt idx="7">
                  <c:v>Protv.md</c:v>
                </c:pt>
                <c:pt idx="8">
                  <c:v>Deschide</c:v>
                </c:pt>
                <c:pt idx="9">
                  <c:v>Newsmaker</c:v>
                </c:pt>
                <c:pt idx="10">
                  <c:v>Noi</c:v>
                </c:pt>
              </c:strCache>
            </c:strRef>
          </c:cat>
          <c:val>
            <c:numRef>
              <c:f>'Total pe săptămână'!$B$104:$B$114</c:f>
              <c:numCache>
                <c:formatCode>General</c:formatCode>
                <c:ptCount val="11"/>
                <c:pt idx="0">
                  <c:v>123</c:v>
                </c:pt>
                <c:pt idx="1">
                  <c:v>59</c:v>
                </c:pt>
                <c:pt idx="2">
                  <c:v>139</c:v>
                </c:pt>
                <c:pt idx="3">
                  <c:v>102</c:v>
                </c:pt>
                <c:pt idx="4">
                  <c:v>110</c:v>
                </c:pt>
                <c:pt idx="5">
                  <c:v>53</c:v>
                </c:pt>
                <c:pt idx="6">
                  <c:v>22</c:v>
                </c:pt>
                <c:pt idx="7">
                  <c:v>103</c:v>
                </c:pt>
                <c:pt idx="8">
                  <c:v>60</c:v>
                </c:pt>
                <c:pt idx="9">
                  <c:v>25</c:v>
                </c:pt>
                <c:pt idx="10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6C-46B3-A07B-60229FDD936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04898879"/>
        <c:axId val="504900511"/>
      </c:barChart>
      <c:catAx>
        <c:axId val="5048988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4900511"/>
        <c:crosses val="autoZero"/>
        <c:auto val="1"/>
        <c:lblAlgn val="ctr"/>
        <c:lblOffset val="100"/>
        <c:noMultiLvlLbl val="0"/>
      </c:catAx>
      <c:valAx>
        <c:axId val="5049005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48988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o-RO"/>
              <a:t>% de știri neutre</a:t>
            </a:r>
            <a:endParaRPr lang="en-US"/>
          </a:p>
          <a:p>
            <a:pPr algn="ctr" rtl="0">
              <a:defRPr/>
            </a:pPr>
            <a:r>
              <a:rPr lang="en-US"/>
              <a:t> </a:t>
            </a:r>
          </a:p>
        </c:rich>
      </c:tx>
      <c:layout>
        <c:manualLayout>
          <c:xMode val="edge"/>
          <c:yMode val="edge"/>
          <c:x val="0.36938042073099076"/>
          <c:y val="2.32558139534883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 pe săptămână'!$A$153:$A$163</c:f>
              <c:strCache>
                <c:ptCount val="11"/>
                <c:pt idx="0">
                  <c:v>Unimedia</c:v>
                </c:pt>
                <c:pt idx="1">
                  <c:v>Jurnal.md</c:v>
                </c:pt>
                <c:pt idx="2">
                  <c:v>Point.md</c:v>
                </c:pt>
                <c:pt idx="3">
                  <c:v>Publika.md</c:v>
                </c:pt>
                <c:pt idx="4">
                  <c:v>Agora.md</c:v>
                </c:pt>
                <c:pt idx="5">
                  <c:v>Mail.ru</c:v>
                </c:pt>
                <c:pt idx="6">
                  <c:v>Molodva.org</c:v>
                </c:pt>
                <c:pt idx="7">
                  <c:v>Protv.md</c:v>
                </c:pt>
                <c:pt idx="8">
                  <c:v>Deschide.md</c:v>
                </c:pt>
                <c:pt idx="9">
                  <c:v>Newsmaker.md</c:v>
                </c:pt>
                <c:pt idx="10">
                  <c:v>Noi.md</c:v>
                </c:pt>
              </c:strCache>
            </c:strRef>
          </c:cat>
          <c:val>
            <c:numRef>
              <c:f>'Total pe săptămână'!$D$153:$D$163</c:f>
              <c:numCache>
                <c:formatCode>0%</c:formatCode>
                <c:ptCount val="11"/>
                <c:pt idx="0">
                  <c:v>0.57999999999999996</c:v>
                </c:pt>
                <c:pt idx="1">
                  <c:v>0.55000000000000004</c:v>
                </c:pt>
                <c:pt idx="2">
                  <c:v>0.56999999999999995</c:v>
                </c:pt>
                <c:pt idx="3">
                  <c:v>0.56000000000000005</c:v>
                </c:pt>
                <c:pt idx="4">
                  <c:v>0.56000000000000005</c:v>
                </c:pt>
                <c:pt idx="5">
                  <c:v>0.9</c:v>
                </c:pt>
                <c:pt idx="6">
                  <c:v>0.86</c:v>
                </c:pt>
                <c:pt idx="7">
                  <c:v>0.77</c:v>
                </c:pt>
                <c:pt idx="8">
                  <c:v>0.46</c:v>
                </c:pt>
                <c:pt idx="9">
                  <c:v>0.84</c:v>
                </c:pt>
                <c:pt idx="10">
                  <c:v>0.77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08-47D1-963A-0C0BDF77B48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32412895"/>
        <c:axId val="635010367"/>
      </c:barChart>
      <c:catAx>
        <c:axId val="6324128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010367"/>
        <c:crosses val="autoZero"/>
        <c:auto val="1"/>
        <c:lblAlgn val="ctr"/>
        <c:lblOffset val="100"/>
        <c:noMultiLvlLbl val="0"/>
      </c:catAx>
      <c:valAx>
        <c:axId val="6350103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24128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ro-RO"/>
              <a:t>Știri despre Andrei Năstase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'[Monitorizare TV 16-22.09.19 (1) (1).xlsx]Dorin Chirtoacă'!$A$5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'[Monitorizare TV 16-22.09.19 (1) (1).xlsx]Dorin Chirtoacă'!$B$1:$AL$2</c:f>
              <c:multiLvlStrCache>
                <c:ptCount val="37"/>
                <c:lvl>
                  <c:pt idx="0">
                    <c:v>Știri neutre</c:v>
                  </c:pt>
                  <c:pt idx="1">
                    <c:v>Știri pozitive</c:v>
                  </c:pt>
                  <c:pt idx="2">
                    <c:v>Știri negative</c:v>
                  </c:pt>
                  <c:pt idx="3">
                    <c:v>Știri neutre</c:v>
                  </c:pt>
                  <c:pt idx="4">
                    <c:v>Știri pozitive</c:v>
                  </c:pt>
                  <c:pt idx="5">
                    <c:v>Știri negative</c:v>
                  </c:pt>
                  <c:pt idx="6">
                    <c:v>Știri neutre</c:v>
                  </c:pt>
                  <c:pt idx="7">
                    <c:v>Știri pozitive</c:v>
                  </c:pt>
                  <c:pt idx="8">
                    <c:v>Știri negative</c:v>
                  </c:pt>
                  <c:pt idx="9">
                    <c:v>Știri neutre</c:v>
                  </c:pt>
                  <c:pt idx="10">
                    <c:v>Știri pozitive</c:v>
                  </c:pt>
                  <c:pt idx="11">
                    <c:v>Știri negative</c:v>
                  </c:pt>
                  <c:pt idx="12">
                    <c:v>Știri neutre</c:v>
                  </c:pt>
                  <c:pt idx="13">
                    <c:v>Știri pozitive</c:v>
                  </c:pt>
                  <c:pt idx="14">
                    <c:v>Știri negative</c:v>
                  </c:pt>
                  <c:pt idx="15">
                    <c:v>Știri neutre</c:v>
                  </c:pt>
                  <c:pt idx="16">
                    <c:v>Știri pozitive</c:v>
                  </c:pt>
                  <c:pt idx="17">
                    <c:v>Știri negative</c:v>
                  </c:pt>
                  <c:pt idx="18">
                    <c:v>Știri neutre</c:v>
                  </c:pt>
                  <c:pt idx="19">
                    <c:v>Știri pozitive</c:v>
                  </c:pt>
                  <c:pt idx="20">
                    <c:v>Știri negative</c:v>
                  </c:pt>
                  <c:pt idx="21">
                    <c:v>Știri neutre</c:v>
                  </c:pt>
                  <c:pt idx="22">
                    <c:v>Știri pozitive</c:v>
                  </c:pt>
                  <c:pt idx="23">
                    <c:v>Știri negative</c:v>
                  </c:pt>
                  <c:pt idx="24">
                    <c:v>Știri neutre</c:v>
                  </c:pt>
                  <c:pt idx="25">
                    <c:v>Știri pozitive</c:v>
                  </c:pt>
                  <c:pt idx="26">
                    <c:v>Știri negative</c:v>
                  </c:pt>
                  <c:pt idx="27">
                    <c:v>Știri neutre</c:v>
                  </c:pt>
                  <c:pt idx="28">
                    <c:v>Știri pozitive</c:v>
                  </c:pt>
                  <c:pt idx="29">
                    <c:v>Știri negative</c:v>
                  </c:pt>
                  <c:pt idx="30">
                    <c:v>Știri neutre</c:v>
                  </c:pt>
                  <c:pt idx="31">
                    <c:v>Știri pozitive</c:v>
                  </c:pt>
                  <c:pt idx="32">
                    <c:v>Știri negative</c:v>
                  </c:pt>
                  <c:pt idx="33">
                    <c:v>Știri neutre</c:v>
                  </c:pt>
                  <c:pt idx="34">
                    <c:v>Știri pozitive</c:v>
                  </c:pt>
                  <c:pt idx="35">
                    <c:v>Știri negative</c:v>
                  </c:pt>
                  <c:pt idx="36">
                    <c:v>Raport știri pozitive și negative</c:v>
                  </c:pt>
                </c:lvl>
                <c:lvl>
                  <c:pt idx="0">
                    <c:v>Unimedia</c:v>
                  </c:pt>
                  <c:pt idx="3">
                    <c:v>Jurnal.md</c:v>
                  </c:pt>
                  <c:pt idx="6">
                    <c:v>Point</c:v>
                  </c:pt>
                  <c:pt idx="9">
                    <c:v>publika.md</c:v>
                  </c:pt>
                  <c:pt idx="12">
                    <c:v>Agora</c:v>
                  </c:pt>
                  <c:pt idx="15">
                    <c:v>mail.ru</c:v>
                  </c:pt>
                  <c:pt idx="18">
                    <c:v>moldova.org</c:v>
                  </c:pt>
                  <c:pt idx="21">
                    <c:v>protv.md</c:v>
                  </c:pt>
                  <c:pt idx="24">
                    <c:v>Deschide</c:v>
                  </c:pt>
                  <c:pt idx="27">
                    <c:v>Newsmaker</c:v>
                  </c:pt>
                  <c:pt idx="30">
                    <c:v>Noi</c:v>
                  </c:pt>
                  <c:pt idx="33">
                    <c:v>TOTAL</c:v>
                  </c:pt>
                </c:lvl>
              </c:multiLvlStrCache>
            </c:multiLvlStrRef>
          </c:cat>
          <c:val>
            <c:numRef>
              <c:f>'[Monitorizare TV 16-22.09.19 (1) (1).xlsx]Dorin Chirtoacă'!$B$5:$AL$5</c:f>
              <c:numCache>
                <c:formatCode>General</c:formatCode>
                <c:ptCount val="37"/>
                <c:pt idx="0">
                  <c:v>13</c:v>
                </c:pt>
                <c:pt idx="1">
                  <c:v>11</c:v>
                </c:pt>
                <c:pt idx="2">
                  <c:v>5</c:v>
                </c:pt>
                <c:pt idx="3">
                  <c:v>6</c:v>
                </c:pt>
                <c:pt idx="4">
                  <c:v>13</c:v>
                </c:pt>
                <c:pt idx="5">
                  <c:v>1</c:v>
                </c:pt>
                <c:pt idx="6">
                  <c:v>20</c:v>
                </c:pt>
                <c:pt idx="7">
                  <c:v>9</c:v>
                </c:pt>
                <c:pt idx="8">
                  <c:v>6</c:v>
                </c:pt>
                <c:pt idx="9">
                  <c:v>9</c:v>
                </c:pt>
                <c:pt idx="10">
                  <c:v>0</c:v>
                </c:pt>
                <c:pt idx="11">
                  <c:v>18</c:v>
                </c:pt>
                <c:pt idx="12">
                  <c:v>11</c:v>
                </c:pt>
                <c:pt idx="13">
                  <c:v>7</c:v>
                </c:pt>
                <c:pt idx="14">
                  <c:v>3</c:v>
                </c:pt>
                <c:pt idx="15">
                  <c:v>10</c:v>
                </c:pt>
                <c:pt idx="16">
                  <c:v>1</c:v>
                </c:pt>
                <c:pt idx="17">
                  <c:v>1</c:v>
                </c:pt>
                <c:pt idx="18">
                  <c:v>3</c:v>
                </c:pt>
                <c:pt idx="19">
                  <c:v>1</c:v>
                </c:pt>
                <c:pt idx="20">
                  <c:v>0</c:v>
                </c:pt>
                <c:pt idx="21">
                  <c:v>25</c:v>
                </c:pt>
                <c:pt idx="22">
                  <c:v>3</c:v>
                </c:pt>
                <c:pt idx="23">
                  <c:v>4</c:v>
                </c:pt>
                <c:pt idx="24">
                  <c:v>6</c:v>
                </c:pt>
                <c:pt idx="25">
                  <c:v>2</c:v>
                </c:pt>
                <c:pt idx="26">
                  <c:v>8</c:v>
                </c:pt>
                <c:pt idx="27">
                  <c:v>5</c:v>
                </c:pt>
                <c:pt idx="28">
                  <c:v>0</c:v>
                </c:pt>
                <c:pt idx="29">
                  <c:v>1</c:v>
                </c:pt>
                <c:pt idx="30">
                  <c:v>18</c:v>
                </c:pt>
                <c:pt idx="31">
                  <c:v>3</c:v>
                </c:pt>
                <c:pt idx="32">
                  <c:v>2</c:v>
                </c:pt>
                <c:pt idx="33">
                  <c:v>126</c:v>
                </c:pt>
                <c:pt idx="34">
                  <c:v>50</c:v>
                </c:pt>
                <c:pt idx="35">
                  <c:v>49</c:v>
                </c:pt>
                <c:pt idx="3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08-409B-B7D9-27E04639A24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1092680368"/>
        <c:axId val="1092680784"/>
      </c:barChart>
      <c:catAx>
        <c:axId val="1092680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2680784"/>
        <c:crosses val="autoZero"/>
        <c:auto val="1"/>
        <c:lblAlgn val="ctr"/>
        <c:lblOffset val="100"/>
        <c:noMultiLvlLbl val="0"/>
      </c:catAx>
      <c:valAx>
        <c:axId val="1092680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2680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ro-RO" sz="2200"/>
              <a:t>Știri despre Ion Ceban</a:t>
            </a:r>
            <a:endParaRPr lang="en-US" sz="22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'[Monitorizare TV 16-22.09.19 (1) (1).xlsx]Dorin Chirtoacă'!$A$5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'[Monitorizare TV 16-22.09.19 (1) (1).xlsx]Dorin Chirtoacă'!$B$1:$AL$2</c:f>
              <c:multiLvlStrCache>
                <c:ptCount val="37"/>
                <c:lvl>
                  <c:pt idx="0">
                    <c:v>Știri neutre</c:v>
                  </c:pt>
                  <c:pt idx="1">
                    <c:v>Știri pozitive</c:v>
                  </c:pt>
                  <c:pt idx="2">
                    <c:v>Știri negative</c:v>
                  </c:pt>
                  <c:pt idx="3">
                    <c:v>Știri neutre</c:v>
                  </c:pt>
                  <c:pt idx="4">
                    <c:v>Știri pozitive</c:v>
                  </c:pt>
                  <c:pt idx="5">
                    <c:v>Știri negative</c:v>
                  </c:pt>
                  <c:pt idx="6">
                    <c:v>Știri neutre</c:v>
                  </c:pt>
                  <c:pt idx="7">
                    <c:v>Știri pozitive</c:v>
                  </c:pt>
                  <c:pt idx="8">
                    <c:v>Știri negative</c:v>
                  </c:pt>
                  <c:pt idx="9">
                    <c:v>Știri neutre</c:v>
                  </c:pt>
                  <c:pt idx="10">
                    <c:v>Știri pozitive</c:v>
                  </c:pt>
                  <c:pt idx="11">
                    <c:v>Știri negative</c:v>
                  </c:pt>
                  <c:pt idx="12">
                    <c:v>Știri neutre</c:v>
                  </c:pt>
                  <c:pt idx="13">
                    <c:v>Știri pozitive</c:v>
                  </c:pt>
                  <c:pt idx="14">
                    <c:v>Știri negative</c:v>
                  </c:pt>
                  <c:pt idx="15">
                    <c:v>Știri neutre</c:v>
                  </c:pt>
                  <c:pt idx="16">
                    <c:v>Știri pozitive</c:v>
                  </c:pt>
                  <c:pt idx="17">
                    <c:v>Știri negative</c:v>
                  </c:pt>
                  <c:pt idx="18">
                    <c:v>Știri neutre</c:v>
                  </c:pt>
                  <c:pt idx="19">
                    <c:v>Știri pozitive</c:v>
                  </c:pt>
                  <c:pt idx="20">
                    <c:v>Știri negative</c:v>
                  </c:pt>
                  <c:pt idx="21">
                    <c:v>Știri neutre</c:v>
                  </c:pt>
                  <c:pt idx="22">
                    <c:v>Știri pozitive</c:v>
                  </c:pt>
                  <c:pt idx="23">
                    <c:v>Știri negative</c:v>
                  </c:pt>
                  <c:pt idx="24">
                    <c:v>Știri neutre</c:v>
                  </c:pt>
                  <c:pt idx="25">
                    <c:v>Știri pozitive</c:v>
                  </c:pt>
                  <c:pt idx="26">
                    <c:v>Știri negative</c:v>
                  </c:pt>
                  <c:pt idx="27">
                    <c:v>Știri neutre</c:v>
                  </c:pt>
                  <c:pt idx="28">
                    <c:v>Știri pozitive</c:v>
                  </c:pt>
                  <c:pt idx="29">
                    <c:v>Știri negative</c:v>
                  </c:pt>
                  <c:pt idx="30">
                    <c:v>Știri neutre</c:v>
                  </c:pt>
                  <c:pt idx="31">
                    <c:v>Știri pozitive</c:v>
                  </c:pt>
                  <c:pt idx="32">
                    <c:v>Știri negative</c:v>
                  </c:pt>
                  <c:pt idx="33">
                    <c:v>Știri neutre</c:v>
                  </c:pt>
                  <c:pt idx="34">
                    <c:v>Știri pozitive</c:v>
                  </c:pt>
                  <c:pt idx="35">
                    <c:v>Știri negative</c:v>
                  </c:pt>
                  <c:pt idx="36">
                    <c:v>Raport știri pozitive și negative</c:v>
                  </c:pt>
                </c:lvl>
                <c:lvl>
                  <c:pt idx="0">
                    <c:v>Unimedia</c:v>
                  </c:pt>
                  <c:pt idx="3">
                    <c:v>Jurnal.md</c:v>
                  </c:pt>
                  <c:pt idx="6">
                    <c:v>Point</c:v>
                  </c:pt>
                  <c:pt idx="9">
                    <c:v>publika.md</c:v>
                  </c:pt>
                  <c:pt idx="12">
                    <c:v>Agora</c:v>
                  </c:pt>
                  <c:pt idx="15">
                    <c:v>mail.ru</c:v>
                  </c:pt>
                  <c:pt idx="18">
                    <c:v>moldova.org</c:v>
                  </c:pt>
                  <c:pt idx="21">
                    <c:v>protv.md</c:v>
                  </c:pt>
                  <c:pt idx="24">
                    <c:v>Deschide</c:v>
                  </c:pt>
                  <c:pt idx="27">
                    <c:v>Newsmaker</c:v>
                  </c:pt>
                  <c:pt idx="30">
                    <c:v>Noi</c:v>
                  </c:pt>
                  <c:pt idx="33">
                    <c:v>TOTAL</c:v>
                  </c:pt>
                </c:lvl>
              </c:multiLvlStrCache>
            </c:multiLvlStrRef>
          </c:cat>
          <c:val>
            <c:numRef>
              <c:f>'[Monitorizare TV 16-22.09.19 (1) (1).xlsx]Dorin Chirtoacă'!$B$5:$AL$5</c:f>
              <c:numCache>
                <c:formatCode>General</c:formatCode>
                <c:ptCount val="37"/>
                <c:pt idx="0">
                  <c:v>4</c:v>
                </c:pt>
                <c:pt idx="1">
                  <c:v>6</c:v>
                </c:pt>
                <c:pt idx="2">
                  <c:v>0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4</c:v>
                </c:pt>
                <c:pt idx="7">
                  <c:v>18</c:v>
                </c:pt>
                <c:pt idx="8">
                  <c:v>0</c:v>
                </c:pt>
                <c:pt idx="9">
                  <c:v>4</c:v>
                </c:pt>
                <c:pt idx="10">
                  <c:v>1</c:v>
                </c:pt>
                <c:pt idx="11">
                  <c:v>5</c:v>
                </c:pt>
                <c:pt idx="12">
                  <c:v>7</c:v>
                </c:pt>
                <c:pt idx="13">
                  <c:v>1</c:v>
                </c:pt>
                <c:pt idx="14">
                  <c:v>5</c:v>
                </c:pt>
                <c:pt idx="15">
                  <c:v>7</c:v>
                </c:pt>
                <c:pt idx="16">
                  <c:v>1</c:v>
                </c:pt>
                <c:pt idx="17">
                  <c:v>0</c:v>
                </c:pt>
                <c:pt idx="18">
                  <c:v>2</c:v>
                </c:pt>
                <c:pt idx="19">
                  <c:v>0</c:v>
                </c:pt>
                <c:pt idx="20">
                  <c:v>0</c:v>
                </c:pt>
                <c:pt idx="21">
                  <c:v>3</c:v>
                </c:pt>
                <c:pt idx="22">
                  <c:v>0</c:v>
                </c:pt>
                <c:pt idx="23">
                  <c:v>3</c:v>
                </c:pt>
                <c:pt idx="24">
                  <c:v>3</c:v>
                </c:pt>
                <c:pt idx="25">
                  <c:v>0</c:v>
                </c:pt>
                <c:pt idx="26">
                  <c:v>1</c:v>
                </c:pt>
                <c:pt idx="27">
                  <c:v>3</c:v>
                </c:pt>
                <c:pt idx="28">
                  <c:v>0</c:v>
                </c:pt>
                <c:pt idx="29">
                  <c:v>0</c:v>
                </c:pt>
                <c:pt idx="30">
                  <c:v>4</c:v>
                </c:pt>
                <c:pt idx="31">
                  <c:v>5</c:v>
                </c:pt>
                <c:pt idx="32">
                  <c:v>0</c:v>
                </c:pt>
                <c:pt idx="33">
                  <c:v>44</c:v>
                </c:pt>
                <c:pt idx="34">
                  <c:v>32</c:v>
                </c:pt>
                <c:pt idx="35">
                  <c:v>14</c:v>
                </c:pt>
                <c:pt idx="36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CD-4BCF-A7BD-AE2388C6598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1092680368"/>
        <c:axId val="1092680784"/>
      </c:barChart>
      <c:catAx>
        <c:axId val="1092680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2680784"/>
        <c:crosses val="autoZero"/>
        <c:auto val="1"/>
        <c:lblAlgn val="ctr"/>
        <c:lblOffset val="100"/>
        <c:noMultiLvlLbl val="0"/>
      </c:catAx>
      <c:valAx>
        <c:axId val="1092680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2680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ro-RO" sz="2200"/>
              <a:t>Știri despre Ruslan Codreanu</a:t>
            </a:r>
            <a:endParaRPr lang="en-US" sz="22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'[Monitorizare TV 16-22.09.19 (1) (1).xlsx]Dorin Chirtoacă'!$A$5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'[Monitorizare TV 16-22.09.19 (1) (1).xlsx]Dorin Chirtoacă'!$B$1:$AL$2</c:f>
              <c:multiLvlStrCache>
                <c:ptCount val="37"/>
                <c:lvl>
                  <c:pt idx="0">
                    <c:v>Știri neutre</c:v>
                  </c:pt>
                  <c:pt idx="1">
                    <c:v>Știri pozitive</c:v>
                  </c:pt>
                  <c:pt idx="2">
                    <c:v>Știri negative</c:v>
                  </c:pt>
                  <c:pt idx="3">
                    <c:v>Știri neutre</c:v>
                  </c:pt>
                  <c:pt idx="4">
                    <c:v>Știri pozitive</c:v>
                  </c:pt>
                  <c:pt idx="5">
                    <c:v>Știri negative</c:v>
                  </c:pt>
                  <c:pt idx="6">
                    <c:v>Știri neutre</c:v>
                  </c:pt>
                  <c:pt idx="7">
                    <c:v>Știri pozitive</c:v>
                  </c:pt>
                  <c:pt idx="8">
                    <c:v>Știri negative</c:v>
                  </c:pt>
                  <c:pt idx="9">
                    <c:v>Știri neutre</c:v>
                  </c:pt>
                  <c:pt idx="10">
                    <c:v>Știri pozitive</c:v>
                  </c:pt>
                  <c:pt idx="11">
                    <c:v>Știri negative</c:v>
                  </c:pt>
                  <c:pt idx="12">
                    <c:v>Știri neutre</c:v>
                  </c:pt>
                  <c:pt idx="13">
                    <c:v>Știri pozitive</c:v>
                  </c:pt>
                  <c:pt idx="14">
                    <c:v>Știri negative</c:v>
                  </c:pt>
                  <c:pt idx="15">
                    <c:v>Știri neutre</c:v>
                  </c:pt>
                  <c:pt idx="16">
                    <c:v>Știri pozitive</c:v>
                  </c:pt>
                  <c:pt idx="17">
                    <c:v>Știri negative</c:v>
                  </c:pt>
                  <c:pt idx="18">
                    <c:v>Știri neutre</c:v>
                  </c:pt>
                  <c:pt idx="19">
                    <c:v>Știri pozitive</c:v>
                  </c:pt>
                  <c:pt idx="20">
                    <c:v>Știri negative</c:v>
                  </c:pt>
                  <c:pt idx="21">
                    <c:v>Știri neutre</c:v>
                  </c:pt>
                  <c:pt idx="22">
                    <c:v>Știri pozitive</c:v>
                  </c:pt>
                  <c:pt idx="23">
                    <c:v>Știri negative</c:v>
                  </c:pt>
                  <c:pt idx="24">
                    <c:v>Știri neutre</c:v>
                  </c:pt>
                  <c:pt idx="25">
                    <c:v>Știri pozitive</c:v>
                  </c:pt>
                  <c:pt idx="26">
                    <c:v>Știri negative</c:v>
                  </c:pt>
                  <c:pt idx="27">
                    <c:v>Știri neutre</c:v>
                  </c:pt>
                  <c:pt idx="28">
                    <c:v>Știri pozitive</c:v>
                  </c:pt>
                  <c:pt idx="29">
                    <c:v>Știri negative</c:v>
                  </c:pt>
                  <c:pt idx="30">
                    <c:v>Știri neutre</c:v>
                  </c:pt>
                  <c:pt idx="31">
                    <c:v>Știri pozitive</c:v>
                  </c:pt>
                  <c:pt idx="32">
                    <c:v>Știri negative</c:v>
                  </c:pt>
                  <c:pt idx="33">
                    <c:v>Știri neutre</c:v>
                  </c:pt>
                  <c:pt idx="34">
                    <c:v>Știri pozitive</c:v>
                  </c:pt>
                  <c:pt idx="35">
                    <c:v>Știri negative</c:v>
                  </c:pt>
                  <c:pt idx="36">
                    <c:v>Raport știri pozitive și negative</c:v>
                  </c:pt>
                </c:lvl>
                <c:lvl>
                  <c:pt idx="0">
                    <c:v>Unimedia</c:v>
                  </c:pt>
                  <c:pt idx="3">
                    <c:v>Jurnal.md</c:v>
                  </c:pt>
                  <c:pt idx="6">
                    <c:v>Point</c:v>
                  </c:pt>
                  <c:pt idx="9">
                    <c:v>publika.md</c:v>
                  </c:pt>
                  <c:pt idx="12">
                    <c:v>Agora</c:v>
                  </c:pt>
                  <c:pt idx="15">
                    <c:v>mail.ru</c:v>
                  </c:pt>
                  <c:pt idx="18">
                    <c:v>moldova.org</c:v>
                  </c:pt>
                  <c:pt idx="21">
                    <c:v>protv.md</c:v>
                  </c:pt>
                  <c:pt idx="24">
                    <c:v>Deschide</c:v>
                  </c:pt>
                  <c:pt idx="27">
                    <c:v>Newsmaker</c:v>
                  </c:pt>
                  <c:pt idx="30">
                    <c:v>Noi</c:v>
                  </c:pt>
                  <c:pt idx="33">
                    <c:v>TOTAL</c:v>
                  </c:pt>
                </c:lvl>
              </c:multiLvlStrCache>
            </c:multiLvlStrRef>
          </c:cat>
          <c:val>
            <c:numRef>
              <c:f>'[Monitorizare TV 16-22.09.19 (1) (1).xlsx]Dorin Chirtoacă'!$B$5:$AL$5</c:f>
              <c:numCache>
                <c:formatCode>General</c:formatCode>
                <c:ptCount val="37"/>
                <c:pt idx="0">
                  <c:v>4</c:v>
                </c:pt>
                <c:pt idx="1">
                  <c:v>3</c:v>
                </c:pt>
                <c:pt idx="2">
                  <c:v>0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5</c:v>
                </c:pt>
                <c:pt idx="7">
                  <c:v>2</c:v>
                </c:pt>
                <c:pt idx="8">
                  <c:v>0</c:v>
                </c:pt>
                <c:pt idx="9">
                  <c:v>4</c:v>
                </c:pt>
                <c:pt idx="10">
                  <c:v>2</c:v>
                </c:pt>
                <c:pt idx="11">
                  <c:v>0</c:v>
                </c:pt>
                <c:pt idx="12">
                  <c:v>2</c:v>
                </c:pt>
                <c:pt idx="13">
                  <c:v>3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0</c:v>
                </c:pt>
                <c:pt idx="21">
                  <c:v>5</c:v>
                </c:pt>
                <c:pt idx="22">
                  <c:v>1</c:v>
                </c:pt>
                <c:pt idx="23">
                  <c:v>0</c:v>
                </c:pt>
                <c:pt idx="24">
                  <c:v>1</c:v>
                </c:pt>
                <c:pt idx="25">
                  <c:v>1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3</c:v>
                </c:pt>
                <c:pt idx="31">
                  <c:v>0</c:v>
                </c:pt>
                <c:pt idx="32">
                  <c:v>0</c:v>
                </c:pt>
                <c:pt idx="33">
                  <c:v>29</c:v>
                </c:pt>
                <c:pt idx="34">
                  <c:v>12</c:v>
                </c:pt>
                <c:pt idx="35">
                  <c:v>0</c:v>
                </c:pt>
                <c:pt idx="36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20-4668-A998-AC155679D66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1092680368"/>
        <c:axId val="1092680784"/>
      </c:barChart>
      <c:catAx>
        <c:axId val="1092680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2680784"/>
        <c:crosses val="autoZero"/>
        <c:auto val="1"/>
        <c:lblAlgn val="ctr"/>
        <c:lblOffset val="100"/>
        <c:noMultiLvlLbl val="0"/>
      </c:catAx>
      <c:valAx>
        <c:axId val="1092680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2680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ro-RO" sz="2200" dirty="0"/>
              <a:t>Știri despre Octavian Țîcu</a:t>
            </a:r>
            <a:endParaRPr lang="en-US" sz="22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'Dorin Chirtoacă'!$A$5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'Dorin Chirtoacă'!$B$1:$AL$2</c:f>
              <c:multiLvlStrCache>
                <c:ptCount val="37"/>
                <c:lvl>
                  <c:pt idx="0">
                    <c:v>Știri neutre</c:v>
                  </c:pt>
                  <c:pt idx="1">
                    <c:v>Știri pozitive</c:v>
                  </c:pt>
                  <c:pt idx="2">
                    <c:v>Știri negative</c:v>
                  </c:pt>
                  <c:pt idx="3">
                    <c:v>Știri neutre</c:v>
                  </c:pt>
                  <c:pt idx="4">
                    <c:v>Știri pozitive</c:v>
                  </c:pt>
                  <c:pt idx="5">
                    <c:v>Știri negative</c:v>
                  </c:pt>
                  <c:pt idx="6">
                    <c:v>Știri neutre</c:v>
                  </c:pt>
                  <c:pt idx="7">
                    <c:v>Știri pozitive</c:v>
                  </c:pt>
                  <c:pt idx="8">
                    <c:v>Știri negative</c:v>
                  </c:pt>
                  <c:pt idx="9">
                    <c:v>Știri neutre</c:v>
                  </c:pt>
                  <c:pt idx="10">
                    <c:v>Știri pozitive</c:v>
                  </c:pt>
                  <c:pt idx="11">
                    <c:v>Știri negative</c:v>
                  </c:pt>
                  <c:pt idx="12">
                    <c:v>Știri neutre</c:v>
                  </c:pt>
                  <c:pt idx="13">
                    <c:v>Știri pozitive</c:v>
                  </c:pt>
                  <c:pt idx="14">
                    <c:v>Știri negative</c:v>
                  </c:pt>
                  <c:pt idx="15">
                    <c:v>Știri neutre</c:v>
                  </c:pt>
                  <c:pt idx="16">
                    <c:v>Știri pozitive</c:v>
                  </c:pt>
                  <c:pt idx="17">
                    <c:v>Știri negative</c:v>
                  </c:pt>
                  <c:pt idx="18">
                    <c:v>Știri neutre</c:v>
                  </c:pt>
                  <c:pt idx="19">
                    <c:v>Știri pozitive</c:v>
                  </c:pt>
                  <c:pt idx="20">
                    <c:v>Știri negative</c:v>
                  </c:pt>
                  <c:pt idx="21">
                    <c:v>Știri neutre</c:v>
                  </c:pt>
                  <c:pt idx="22">
                    <c:v>Știri pozitive</c:v>
                  </c:pt>
                  <c:pt idx="23">
                    <c:v>Știri negative</c:v>
                  </c:pt>
                  <c:pt idx="24">
                    <c:v>Știri neutre</c:v>
                  </c:pt>
                  <c:pt idx="25">
                    <c:v>Știri pozitive</c:v>
                  </c:pt>
                  <c:pt idx="26">
                    <c:v>Știri negative</c:v>
                  </c:pt>
                  <c:pt idx="27">
                    <c:v>Știri neutre</c:v>
                  </c:pt>
                  <c:pt idx="28">
                    <c:v>Știri pozitive</c:v>
                  </c:pt>
                  <c:pt idx="29">
                    <c:v>Știri negative</c:v>
                  </c:pt>
                  <c:pt idx="30">
                    <c:v>Știri neutre</c:v>
                  </c:pt>
                  <c:pt idx="31">
                    <c:v>Știri pozitive</c:v>
                  </c:pt>
                  <c:pt idx="32">
                    <c:v>Știri negative</c:v>
                  </c:pt>
                  <c:pt idx="33">
                    <c:v>Știri neutre</c:v>
                  </c:pt>
                  <c:pt idx="34">
                    <c:v>Știri pozitive</c:v>
                  </c:pt>
                  <c:pt idx="35">
                    <c:v>Știri negative</c:v>
                  </c:pt>
                  <c:pt idx="36">
                    <c:v>Raport știri pozitive și negative</c:v>
                  </c:pt>
                </c:lvl>
                <c:lvl>
                  <c:pt idx="0">
                    <c:v>Unimedia</c:v>
                  </c:pt>
                  <c:pt idx="3">
                    <c:v>Jurnal.md</c:v>
                  </c:pt>
                  <c:pt idx="6">
                    <c:v>Point</c:v>
                  </c:pt>
                  <c:pt idx="9">
                    <c:v>publika.md</c:v>
                  </c:pt>
                  <c:pt idx="12">
                    <c:v>Agora</c:v>
                  </c:pt>
                  <c:pt idx="15">
                    <c:v>mail.ru</c:v>
                  </c:pt>
                  <c:pt idx="18">
                    <c:v>moldova.org</c:v>
                  </c:pt>
                  <c:pt idx="21">
                    <c:v>protv.md</c:v>
                  </c:pt>
                  <c:pt idx="24">
                    <c:v>Deschide</c:v>
                  </c:pt>
                  <c:pt idx="27">
                    <c:v>Newsmaker</c:v>
                  </c:pt>
                  <c:pt idx="30">
                    <c:v>Noi</c:v>
                  </c:pt>
                  <c:pt idx="33">
                    <c:v>TOTAL</c:v>
                  </c:pt>
                </c:lvl>
              </c:multiLvlStrCache>
            </c:multiLvlStrRef>
          </c:cat>
          <c:val>
            <c:numRef>
              <c:f>'Dorin Chirtoacă'!$B$5:$AL$5</c:f>
              <c:numCache>
                <c:formatCode>General</c:formatCode>
                <c:ptCount val="37"/>
                <c:pt idx="0">
                  <c:v>7</c:v>
                </c:pt>
                <c:pt idx="1">
                  <c:v>4</c:v>
                </c:pt>
                <c:pt idx="2">
                  <c:v>3</c:v>
                </c:pt>
                <c:pt idx="3">
                  <c:v>1</c:v>
                </c:pt>
                <c:pt idx="4">
                  <c:v>3</c:v>
                </c:pt>
                <c:pt idx="5">
                  <c:v>2</c:v>
                </c:pt>
                <c:pt idx="6">
                  <c:v>8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1</c:v>
                </c:pt>
                <c:pt idx="12">
                  <c:v>3</c:v>
                </c:pt>
                <c:pt idx="13">
                  <c:v>7</c:v>
                </c:pt>
                <c:pt idx="14">
                  <c:v>2</c:v>
                </c:pt>
                <c:pt idx="15">
                  <c:v>4</c:v>
                </c:pt>
                <c:pt idx="16">
                  <c:v>1</c:v>
                </c:pt>
                <c:pt idx="17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4</c:v>
                </c:pt>
                <c:pt idx="22">
                  <c:v>0</c:v>
                </c:pt>
                <c:pt idx="23">
                  <c:v>1</c:v>
                </c:pt>
                <c:pt idx="24">
                  <c:v>2</c:v>
                </c:pt>
                <c:pt idx="25">
                  <c:v>7</c:v>
                </c:pt>
                <c:pt idx="26">
                  <c:v>3</c:v>
                </c:pt>
                <c:pt idx="27">
                  <c:v>3</c:v>
                </c:pt>
                <c:pt idx="28">
                  <c:v>0</c:v>
                </c:pt>
                <c:pt idx="29">
                  <c:v>0</c:v>
                </c:pt>
                <c:pt idx="30">
                  <c:v>7</c:v>
                </c:pt>
                <c:pt idx="31">
                  <c:v>1</c:v>
                </c:pt>
                <c:pt idx="32">
                  <c:v>1</c:v>
                </c:pt>
                <c:pt idx="33">
                  <c:v>43</c:v>
                </c:pt>
                <c:pt idx="34">
                  <c:v>31</c:v>
                </c:pt>
                <c:pt idx="35">
                  <c:v>16</c:v>
                </c:pt>
                <c:pt idx="36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E2-4761-A6FB-F09D2D1588C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1092680368"/>
        <c:axId val="1092680784"/>
      </c:barChart>
      <c:catAx>
        <c:axId val="1092680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2680784"/>
        <c:crosses val="autoZero"/>
        <c:auto val="1"/>
        <c:lblAlgn val="ctr"/>
        <c:lblOffset val="100"/>
        <c:noMultiLvlLbl val="0"/>
      </c:catAx>
      <c:valAx>
        <c:axId val="1092680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2680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o-RO" dirty="0"/>
              <a:t>Categorii de apariții ale candidaților </a:t>
            </a:r>
            <a:r>
              <a:rPr lang="ro-RO" dirty="0" smtClean="0"/>
              <a:t>pe Point.md</a:t>
            </a:r>
            <a:endParaRPr lang="en-US" dirty="0"/>
          </a:p>
        </c:rich>
      </c:tx>
      <c:layout>
        <c:manualLayout>
          <c:xMode val="edge"/>
          <c:yMode val="edge"/>
          <c:x val="0.2679134310875041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'Total pe săptămână'!$K$25</c:f>
              <c:strCache>
                <c:ptCount val="1"/>
                <c:pt idx="0">
                  <c:v>Știri neutre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 pe săptămână'!$A$26:$A$46</c:f>
              <c:strCache>
                <c:ptCount val="21"/>
                <c:pt idx="0">
                  <c:v>Andrei Năstase</c:v>
                </c:pt>
                <c:pt idx="1">
                  <c:v>Ion Ceban</c:v>
                </c:pt>
                <c:pt idx="2">
                  <c:v>Vitalie Marinuță</c:v>
                </c:pt>
                <c:pt idx="3">
                  <c:v>Ruslan Codreanu</c:v>
                </c:pt>
                <c:pt idx="4">
                  <c:v>Victor Chironda</c:v>
                </c:pt>
                <c:pt idx="5">
                  <c:v>Dorin Chirtoacă</c:v>
                </c:pt>
                <c:pt idx="6">
                  <c:v>Valeriu Munteanu</c:v>
                </c:pt>
                <c:pt idx="7">
                  <c:v>Teodor Cârnaț</c:v>
                </c:pt>
                <c:pt idx="8">
                  <c:v>Vitalie Voznoi</c:v>
                </c:pt>
                <c:pt idx="9">
                  <c:v>Valerii Climenco</c:v>
                </c:pt>
                <c:pt idx="10">
                  <c:v>Vladimir Cebotari</c:v>
                </c:pt>
                <c:pt idx="11">
                  <c:v>Octavian Țîcu</c:v>
                </c:pt>
                <c:pt idx="12">
                  <c:v>Vlad Țurcanu</c:v>
                </c:pt>
                <c:pt idx="13">
                  <c:v>Serghei Toma</c:v>
                </c:pt>
                <c:pt idx="14">
                  <c:v>Boris Volosatîi</c:v>
                </c:pt>
                <c:pt idx="15">
                  <c:v>Dumitru Țîra</c:v>
                </c:pt>
                <c:pt idx="16">
                  <c:v>Serghei Scripnic</c:v>
                </c:pt>
                <c:pt idx="17">
                  <c:v>Lilia Ranogaeț</c:v>
                </c:pt>
                <c:pt idx="18">
                  <c:v>Alexandru Fetescu</c:v>
                </c:pt>
                <c:pt idx="19">
                  <c:v>Andrei Donică</c:v>
                </c:pt>
                <c:pt idx="20">
                  <c:v>Ion Diacov</c:v>
                </c:pt>
              </c:strCache>
            </c:strRef>
          </c:cat>
          <c:val>
            <c:numRef>
              <c:f>'Total pe săptămână'!$K$26:$K$46</c:f>
              <c:numCache>
                <c:formatCode>General</c:formatCode>
                <c:ptCount val="21"/>
                <c:pt idx="0">
                  <c:v>11</c:v>
                </c:pt>
                <c:pt idx="1">
                  <c:v>4</c:v>
                </c:pt>
                <c:pt idx="3">
                  <c:v>3</c:v>
                </c:pt>
                <c:pt idx="4">
                  <c:v>1</c:v>
                </c:pt>
                <c:pt idx="5">
                  <c:v>3</c:v>
                </c:pt>
                <c:pt idx="6">
                  <c:v>4</c:v>
                </c:pt>
                <c:pt idx="7">
                  <c:v>3</c:v>
                </c:pt>
                <c:pt idx="9">
                  <c:v>3</c:v>
                </c:pt>
                <c:pt idx="10">
                  <c:v>20</c:v>
                </c:pt>
                <c:pt idx="11">
                  <c:v>8</c:v>
                </c:pt>
                <c:pt idx="12">
                  <c:v>1</c:v>
                </c:pt>
                <c:pt idx="1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3A-4A34-B484-5D44DCBB3141}"/>
            </c:ext>
          </c:extLst>
        </c:ser>
        <c:ser>
          <c:idx val="1"/>
          <c:order val="1"/>
          <c:tx>
            <c:strRef>
              <c:f>'Total pe săptămână'!$L$25</c:f>
              <c:strCache>
                <c:ptCount val="1"/>
                <c:pt idx="0">
                  <c:v>Știri pozitive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 pe săptămână'!$A$26:$A$46</c:f>
              <c:strCache>
                <c:ptCount val="21"/>
                <c:pt idx="0">
                  <c:v>Andrei Năstase</c:v>
                </c:pt>
                <c:pt idx="1">
                  <c:v>Ion Ceban</c:v>
                </c:pt>
                <c:pt idx="2">
                  <c:v>Vitalie Marinuță</c:v>
                </c:pt>
                <c:pt idx="3">
                  <c:v>Ruslan Codreanu</c:v>
                </c:pt>
                <c:pt idx="4">
                  <c:v>Victor Chironda</c:v>
                </c:pt>
                <c:pt idx="5">
                  <c:v>Dorin Chirtoacă</c:v>
                </c:pt>
                <c:pt idx="6">
                  <c:v>Valeriu Munteanu</c:v>
                </c:pt>
                <c:pt idx="7">
                  <c:v>Teodor Cârnaț</c:v>
                </c:pt>
                <c:pt idx="8">
                  <c:v>Vitalie Voznoi</c:v>
                </c:pt>
                <c:pt idx="9">
                  <c:v>Valerii Climenco</c:v>
                </c:pt>
                <c:pt idx="10">
                  <c:v>Vladimir Cebotari</c:v>
                </c:pt>
                <c:pt idx="11">
                  <c:v>Octavian Țîcu</c:v>
                </c:pt>
                <c:pt idx="12">
                  <c:v>Vlad Țurcanu</c:v>
                </c:pt>
                <c:pt idx="13">
                  <c:v>Serghei Toma</c:v>
                </c:pt>
                <c:pt idx="14">
                  <c:v>Boris Volosatîi</c:v>
                </c:pt>
                <c:pt idx="15">
                  <c:v>Dumitru Țîra</c:v>
                </c:pt>
                <c:pt idx="16">
                  <c:v>Serghei Scripnic</c:v>
                </c:pt>
                <c:pt idx="17">
                  <c:v>Lilia Ranogaeț</c:v>
                </c:pt>
                <c:pt idx="18">
                  <c:v>Alexandru Fetescu</c:v>
                </c:pt>
                <c:pt idx="19">
                  <c:v>Andrei Donică</c:v>
                </c:pt>
                <c:pt idx="20">
                  <c:v>Ion Diacov</c:v>
                </c:pt>
              </c:strCache>
            </c:strRef>
          </c:cat>
          <c:val>
            <c:numRef>
              <c:f>'Total pe săptămână'!$L$26:$L$46</c:f>
              <c:numCache>
                <c:formatCode>General</c:formatCode>
                <c:ptCount val="21"/>
                <c:pt idx="0">
                  <c:v>7</c:v>
                </c:pt>
                <c:pt idx="1">
                  <c:v>12</c:v>
                </c:pt>
                <c:pt idx="5">
                  <c:v>1</c:v>
                </c:pt>
                <c:pt idx="6">
                  <c:v>1</c:v>
                </c:pt>
                <c:pt idx="10">
                  <c:v>3</c:v>
                </c:pt>
                <c:pt idx="11">
                  <c:v>4</c:v>
                </c:pt>
                <c:pt idx="15">
                  <c:v>1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3A-4A34-B484-5D44DCBB3141}"/>
            </c:ext>
          </c:extLst>
        </c:ser>
        <c:ser>
          <c:idx val="2"/>
          <c:order val="2"/>
          <c:tx>
            <c:strRef>
              <c:f>'Total pe săptămână'!$M$25</c:f>
              <c:strCache>
                <c:ptCount val="1"/>
                <c:pt idx="0">
                  <c:v>Știri negative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 pe săptămână'!$A$26:$A$46</c:f>
              <c:strCache>
                <c:ptCount val="21"/>
                <c:pt idx="0">
                  <c:v>Andrei Năstase</c:v>
                </c:pt>
                <c:pt idx="1">
                  <c:v>Ion Ceban</c:v>
                </c:pt>
                <c:pt idx="2">
                  <c:v>Vitalie Marinuță</c:v>
                </c:pt>
                <c:pt idx="3">
                  <c:v>Ruslan Codreanu</c:v>
                </c:pt>
                <c:pt idx="4">
                  <c:v>Victor Chironda</c:v>
                </c:pt>
                <c:pt idx="5">
                  <c:v>Dorin Chirtoacă</c:v>
                </c:pt>
                <c:pt idx="6">
                  <c:v>Valeriu Munteanu</c:v>
                </c:pt>
                <c:pt idx="7">
                  <c:v>Teodor Cârnaț</c:v>
                </c:pt>
                <c:pt idx="8">
                  <c:v>Vitalie Voznoi</c:v>
                </c:pt>
                <c:pt idx="9">
                  <c:v>Valerii Climenco</c:v>
                </c:pt>
                <c:pt idx="10">
                  <c:v>Vladimir Cebotari</c:v>
                </c:pt>
                <c:pt idx="11">
                  <c:v>Octavian Țîcu</c:v>
                </c:pt>
                <c:pt idx="12">
                  <c:v>Vlad Țurcanu</c:v>
                </c:pt>
                <c:pt idx="13">
                  <c:v>Serghei Toma</c:v>
                </c:pt>
                <c:pt idx="14">
                  <c:v>Boris Volosatîi</c:v>
                </c:pt>
                <c:pt idx="15">
                  <c:v>Dumitru Țîra</c:v>
                </c:pt>
                <c:pt idx="16">
                  <c:v>Serghei Scripnic</c:v>
                </c:pt>
                <c:pt idx="17">
                  <c:v>Lilia Ranogaeț</c:v>
                </c:pt>
                <c:pt idx="18">
                  <c:v>Alexandru Fetescu</c:v>
                </c:pt>
                <c:pt idx="19">
                  <c:v>Andrei Donică</c:v>
                </c:pt>
                <c:pt idx="20">
                  <c:v>Ion Diacov</c:v>
                </c:pt>
              </c:strCache>
            </c:strRef>
          </c:cat>
          <c:val>
            <c:numRef>
              <c:f>'Total pe săptămână'!$M$26:$M$46</c:f>
              <c:numCache>
                <c:formatCode>General</c:formatCode>
                <c:ptCount val="21"/>
                <c:pt idx="0">
                  <c:v>5</c:v>
                </c:pt>
                <c:pt idx="6">
                  <c:v>1</c:v>
                </c:pt>
                <c:pt idx="10">
                  <c:v>6</c:v>
                </c:pt>
                <c:pt idx="1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3A-4A34-B484-5D44DCBB3141}"/>
            </c:ext>
          </c:extLst>
        </c:ser>
        <c:ser>
          <c:idx val="5"/>
          <c:order val="3"/>
          <c:tx>
            <c:strRef>
              <c:f>'Total pe săptămână'!$M$3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'Total pe săptămână'!$A$26:$A$46</c:f>
              <c:strCache>
                <c:ptCount val="21"/>
                <c:pt idx="0">
                  <c:v>Andrei Năstase</c:v>
                </c:pt>
                <c:pt idx="1">
                  <c:v>Ion Ceban</c:v>
                </c:pt>
                <c:pt idx="2">
                  <c:v>Vitalie Marinuță</c:v>
                </c:pt>
                <c:pt idx="3">
                  <c:v>Ruslan Codreanu</c:v>
                </c:pt>
                <c:pt idx="4">
                  <c:v>Victor Chironda</c:v>
                </c:pt>
                <c:pt idx="5">
                  <c:v>Dorin Chirtoacă</c:v>
                </c:pt>
                <c:pt idx="6">
                  <c:v>Valeriu Munteanu</c:v>
                </c:pt>
                <c:pt idx="7">
                  <c:v>Teodor Cârnaț</c:v>
                </c:pt>
                <c:pt idx="8">
                  <c:v>Vitalie Voznoi</c:v>
                </c:pt>
                <c:pt idx="9">
                  <c:v>Valerii Climenco</c:v>
                </c:pt>
                <c:pt idx="10">
                  <c:v>Vladimir Cebotari</c:v>
                </c:pt>
                <c:pt idx="11">
                  <c:v>Octavian Țîcu</c:v>
                </c:pt>
                <c:pt idx="12">
                  <c:v>Vlad Țurcanu</c:v>
                </c:pt>
                <c:pt idx="13">
                  <c:v>Serghei Toma</c:v>
                </c:pt>
                <c:pt idx="14">
                  <c:v>Boris Volosatîi</c:v>
                </c:pt>
                <c:pt idx="15">
                  <c:v>Dumitru Țîra</c:v>
                </c:pt>
                <c:pt idx="16">
                  <c:v>Serghei Scripnic</c:v>
                </c:pt>
                <c:pt idx="17">
                  <c:v>Lilia Ranogaeț</c:v>
                </c:pt>
                <c:pt idx="18">
                  <c:v>Alexandru Fetescu</c:v>
                </c:pt>
                <c:pt idx="19">
                  <c:v>Andrei Donică</c:v>
                </c:pt>
                <c:pt idx="20">
                  <c:v>Ion Diacov</c:v>
                </c:pt>
              </c:strCache>
            </c:strRef>
          </c:cat>
          <c:val>
            <c:numRef>
              <c:f>'Total pe săptămână'!$M$4:$M$23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3A-4A34-B484-5D44DCBB31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07058976"/>
        <c:axId val="607058648"/>
      </c:barChart>
      <c:catAx>
        <c:axId val="60705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7058648"/>
        <c:crosses val="autoZero"/>
        <c:auto val="1"/>
        <c:lblAlgn val="ctr"/>
        <c:lblOffset val="100"/>
        <c:noMultiLvlLbl val="0"/>
      </c:catAx>
      <c:valAx>
        <c:axId val="607058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7058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Mențiuni</a:t>
            </a:r>
            <a:r>
              <a:rPr lang="en-US" dirty="0"/>
              <a:t> </a:t>
            </a:r>
            <a:r>
              <a:rPr lang="en-US" dirty="0" err="1"/>
              <a:t>candidați</a:t>
            </a:r>
            <a:r>
              <a:rPr lang="en-US" dirty="0"/>
              <a:t> </a:t>
            </a:r>
            <a:r>
              <a:rPr lang="ro-RO" dirty="0" smtClean="0"/>
              <a:t>pe ProTV.md</a:t>
            </a:r>
            <a:r>
              <a:rPr lang="en-US" dirty="0" smtClean="0"/>
              <a:t> </a:t>
            </a:r>
            <a:endParaRPr lang="en-US" dirty="0"/>
          </a:p>
        </c:rich>
      </c:tx>
      <c:layout>
        <c:manualLayout>
          <c:xMode val="edge"/>
          <c:yMode val="edge"/>
          <c:x val="0.35616686332725778"/>
          <c:y val="7.711830940472963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'Total pe săptămână'!$AI$25</c:f>
              <c:strCache>
                <c:ptCount val="1"/>
                <c:pt idx="0">
                  <c:v>Știri neutre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 pe săptămână'!$A$26:$A$46</c:f>
              <c:strCache>
                <c:ptCount val="21"/>
                <c:pt idx="0">
                  <c:v>Andrei Năstase</c:v>
                </c:pt>
                <c:pt idx="1">
                  <c:v>Ion Ceban</c:v>
                </c:pt>
                <c:pt idx="2">
                  <c:v>Vitalie Marinuță</c:v>
                </c:pt>
                <c:pt idx="3">
                  <c:v>Ruslan Codreanu</c:v>
                </c:pt>
                <c:pt idx="4">
                  <c:v>Victor Chironda</c:v>
                </c:pt>
                <c:pt idx="5">
                  <c:v>Dorin Chirtoacă</c:v>
                </c:pt>
                <c:pt idx="6">
                  <c:v>Valeriu Munteanu</c:v>
                </c:pt>
                <c:pt idx="7">
                  <c:v>Teodor Cârnaț</c:v>
                </c:pt>
                <c:pt idx="8">
                  <c:v>Vitalie Voznoi</c:v>
                </c:pt>
                <c:pt idx="9">
                  <c:v>Valerii Climenco</c:v>
                </c:pt>
                <c:pt idx="10">
                  <c:v>Vladimir Cebotari</c:v>
                </c:pt>
                <c:pt idx="11">
                  <c:v>Octavian Țîcu</c:v>
                </c:pt>
                <c:pt idx="12">
                  <c:v>Vlad Țurcanu</c:v>
                </c:pt>
                <c:pt idx="13">
                  <c:v>Serghei Toma</c:v>
                </c:pt>
                <c:pt idx="14">
                  <c:v>Boris Volosatîi</c:v>
                </c:pt>
                <c:pt idx="15">
                  <c:v>Dumitru Țîra</c:v>
                </c:pt>
                <c:pt idx="16">
                  <c:v>Serghei Scripnic</c:v>
                </c:pt>
                <c:pt idx="17">
                  <c:v>Lilia Ranogaeț</c:v>
                </c:pt>
                <c:pt idx="18">
                  <c:v>Alexandru Fetescu</c:v>
                </c:pt>
                <c:pt idx="19">
                  <c:v>Andrei Donică</c:v>
                </c:pt>
                <c:pt idx="20">
                  <c:v>Ion Diacov</c:v>
                </c:pt>
              </c:strCache>
            </c:strRef>
          </c:cat>
          <c:val>
            <c:numRef>
              <c:f>'Total pe săptămână'!$AI$26:$AI$46</c:f>
              <c:numCache>
                <c:formatCode>General</c:formatCode>
                <c:ptCount val="21"/>
                <c:pt idx="0">
                  <c:v>9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3</c:v>
                </c:pt>
                <c:pt idx="7">
                  <c:v>3</c:v>
                </c:pt>
                <c:pt idx="8">
                  <c:v>1</c:v>
                </c:pt>
                <c:pt idx="9">
                  <c:v>2</c:v>
                </c:pt>
                <c:pt idx="10">
                  <c:v>11</c:v>
                </c:pt>
                <c:pt idx="11">
                  <c:v>4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2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5D-4846-B5BB-26637E5FD66E}"/>
            </c:ext>
          </c:extLst>
        </c:ser>
        <c:ser>
          <c:idx val="1"/>
          <c:order val="1"/>
          <c:tx>
            <c:strRef>
              <c:f>'Total pe săptămână'!$AJ$25</c:f>
              <c:strCache>
                <c:ptCount val="1"/>
                <c:pt idx="0">
                  <c:v>Știri pozitive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 pe săptămână'!$A$26:$A$46</c:f>
              <c:strCache>
                <c:ptCount val="21"/>
                <c:pt idx="0">
                  <c:v>Andrei Năstase</c:v>
                </c:pt>
                <c:pt idx="1">
                  <c:v>Ion Ceban</c:v>
                </c:pt>
                <c:pt idx="2">
                  <c:v>Vitalie Marinuță</c:v>
                </c:pt>
                <c:pt idx="3">
                  <c:v>Ruslan Codreanu</c:v>
                </c:pt>
                <c:pt idx="4">
                  <c:v>Victor Chironda</c:v>
                </c:pt>
                <c:pt idx="5">
                  <c:v>Dorin Chirtoacă</c:v>
                </c:pt>
                <c:pt idx="6">
                  <c:v>Valeriu Munteanu</c:v>
                </c:pt>
                <c:pt idx="7">
                  <c:v>Teodor Cârnaț</c:v>
                </c:pt>
                <c:pt idx="8">
                  <c:v>Vitalie Voznoi</c:v>
                </c:pt>
                <c:pt idx="9">
                  <c:v>Valerii Climenco</c:v>
                </c:pt>
                <c:pt idx="10">
                  <c:v>Vladimir Cebotari</c:v>
                </c:pt>
                <c:pt idx="11">
                  <c:v>Octavian Țîcu</c:v>
                </c:pt>
                <c:pt idx="12">
                  <c:v>Vlad Țurcanu</c:v>
                </c:pt>
                <c:pt idx="13">
                  <c:v>Serghei Toma</c:v>
                </c:pt>
                <c:pt idx="14">
                  <c:v>Boris Volosatîi</c:v>
                </c:pt>
                <c:pt idx="15">
                  <c:v>Dumitru Țîra</c:v>
                </c:pt>
                <c:pt idx="16">
                  <c:v>Serghei Scripnic</c:v>
                </c:pt>
                <c:pt idx="17">
                  <c:v>Lilia Ranogaeț</c:v>
                </c:pt>
                <c:pt idx="18">
                  <c:v>Alexandru Fetescu</c:v>
                </c:pt>
                <c:pt idx="19">
                  <c:v>Andrei Donică</c:v>
                </c:pt>
                <c:pt idx="20">
                  <c:v>Ion Diacov</c:v>
                </c:pt>
              </c:strCache>
            </c:strRef>
          </c:cat>
          <c:val>
            <c:numRef>
              <c:f>'Total pe săptămână'!$AJ$26:$AJ$46</c:f>
              <c:numCache>
                <c:formatCode>General</c:formatCode>
                <c:ptCount val="21"/>
                <c:pt idx="0">
                  <c:v>1</c:v>
                </c:pt>
                <c:pt idx="5">
                  <c:v>2</c:v>
                </c:pt>
                <c:pt idx="10">
                  <c:v>1</c:v>
                </c:pt>
                <c:pt idx="1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5D-4846-B5BB-26637E5FD66E}"/>
            </c:ext>
          </c:extLst>
        </c:ser>
        <c:ser>
          <c:idx val="2"/>
          <c:order val="2"/>
          <c:tx>
            <c:strRef>
              <c:f>'Total pe săptămână'!$AK$25</c:f>
              <c:strCache>
                <c:ptCount val="1"/>
                <c:pt idx="0">
                  <c:v>Știri negative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 pe săptămână'!$A$26:$A$46</c:f>
              <c:strCache>
                <c:ptCount val="21"/>
                <c:pt idx="0">
                  <c:v>Andrei Năstase</c:v>
                </c:pt>
                <c:pt idx="1">
                  <c:v>Ion Ceban</c:v>
                </c:pt>
                <c:pt idx="2">
                  <c:v>Vitalie Marinuță</c:v>
                </c:pt>
                <c:pt idx="3">
                  <c:v>Ruslan Codreanu</c:v>
                </c:pt>
                <c:pt idx="4">
                  <c:v>Victor Chironda</c:v>
                </c:pt>
                <c:pt idx="5">
                  <c:v>Dorin Chirtoacă</c:v>
                </c:pt>
                <c:pt idx="6">
                  <c:v>Valeriu Munteanu</c:v>
                </c:pt>
                <c:pt idx="7">
                  <c:v>Teodor Cârnaț</c:v>
                </c:pt>
                <c:pt idx="8">
                  <c:v>Vitalie Voznoi</c:v>
                </c:pt>
                <c:pt idx="9">
                  <c:v>Valerii Climenco</c:v>
                </c:pt>
                <c:pt idx="10">
                  <c:v>Vladimir Cebotari</c:v>
                </c:pt>
                <c:pt idx="11">
                  <c:v>Octavian Țîcu</c:v>
                </c:pt>
                <c:pt idx="12">
                  <c:v>Vlad Țurcanu</c:v>
                </c:pt>
                <c:pt idx="13">
                  <c:v>Serghei Toma</c:v>
                </c:pt>
                <c:pt idx="14">
                  <c:v>Boris Volosatîi</c:v>
                </c:pt>
                <c:pt idx="15">
                  <c:v>Dumitru Țîra</c:v>
                </c:pt>
                <c:pt idx="16">
                  <c:v>Serghei Scripnic</c:v>
                </c:pt>
                <c:pt idx="17">
                  <c:v>Lilia Ranogaeț</c:v>
                </c:pt>
                <c:pt idx="18">
                  <c:v>Alexandru Fetescu</c:v>
                </c:pt>
                <c:pt idx="19">
                  <c:v>Andrei Donică</c:v>
                </c:pt>
                <c:pt idx="20">
                  <c:v>Ion Diacov</c:v>
                </c:pt>
              </c:strCache>
            </c:strRef>
          </c:cat>
          <c:val>
            <c:numRef>
              <c:f>'Total pe săptămână'!$AK$26:$AK$46</c:f>
              <c:numCache>
                <c:formatCode>General</c:formatCode>
                <c:ptCount val="21"/>
                <c:pt idx="0">
                  <c:v>3</c:v>
                </c:pt>
                <c:pt idx="1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5D-4846-B5BB-26637E5FD6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07128512"/>
        <c:axId val="607128840"/>
      </c:barChart>
      <c:catAx>
        <c:axId val="607128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7128840"/>
        <c:crosses val="autoZero"/>
        <c:auto val="1"/>
        <c:lblAlgn val="ctr"/>
        <c:lblOffset val="100"/>
        <c:noMultiLvlLbl val="0"/>
      </c:catAx>
      <c:valAx>
        <c:axId val="607128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7128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B9F1A1-298C-664B-BE2B-2AB1E1283CE1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CC4A7F-1A7C-EA43-B562-480348F1F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79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CC4A7F-1A7C-EA43-B562-480348F1FE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526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CC4A7F-1A7C-EA43-B562-480348F1FEF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7863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CC4A7F-1A7C-EA43-B562-480348F1FEF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1974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CC4A7F-1A7C-EA43-B562-480348F1FEF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5228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CC4A7F-1A7C-EA43-B562-480348F1FEF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5871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CC4A7F-1A7C-EA43-B562-480348F1FEF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3210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CC4A7F-1A7C-EA43-B562-480348F1FEF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2009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CC4A7F-1A7C-EA43-B562-480348F1FEF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52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CC4A7F-1A7C-EA43-B562-480348F1FEF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8910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CC4A7F-1A7C-EA43-B562-480348F1FEF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52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CC4A7F-1A7C-EA43-B562-480348F1FEF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52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CC4A7F-1A7C-EA43-B562-480348F1FEF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52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CC4A7F-1A7C-EA43-B562-480348F1FEF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0853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CC4A7F-1A7C-EA43-B562-480348F1FEF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526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CC4A7F-1A7C-EA43-B562-480348F1FEF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757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CC4A7F-1A7C-EA43-B562-480348F1FEF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1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pPr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169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54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892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819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pPr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6416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567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741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228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42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509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33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33830-2244-49AE-BC4A-47F415C177C6}" type="datetimeFigureOut">
              <a:rPr lang="en-US" smtClean="0"/>
              <a:pPr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27A5A-7290-4DE1-BA94-4BE8A8E57D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25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atchdog.md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912" y="1143293"/>
            <a:ext cx="10150588" cy="4268965"/>
          </a:xfrm>
        </p:spPr>
        <p:txBody>
          <a:bodyPr anchor="ctr">
            <a:noAutofit/>
          </a:bodyPr>
          <a:lstStyle/>
          <a:p>
            <a:pPr algn="ctr"/>
            <a:r>
              <a:rPr lang="ro-RO" sz="4000" b="1" dirty="0">
                <a:latin typeface="Georgia" panose="02040502050405020303" pitchFamily="18" charset="0"/>
              </a:rPr>
              <a:t>MONITORIZAREA PREZENȚEI </a:t>
            </a:r>
            <a:r>
              <a:rPr lang="ro-RO" sz="4000" b="1" dirty="0" smtClean="0">
                <a:latin typeface="Georgia" panose="02040502050405020303" pitchFamily="18" charset="0"/>
              </a:rPr>
              <a:t>candidaților la funcția de primar general </a:t>
            </a:r>
            <a:r>
              <a:rPr lang="ro-RO" sz="4000" b="1" dirty="0" smtClean="0">
                <a:latin typeface="Georgia" panose="02040502050405020303" pitchFamily="18" charset="0"/>
              </a:rPr>
              <a:t>în știrile on-line </a:t>
            </a:r>
            <a:r>
              <a:rPr lang="en-US" sz="4000" b="1" dirty="0" smtClean="0">
                <a:latin typeface="Georgia" panose="02040502050405020303" pitchFamily="18" charset="0"/>
              </a:rPr>
              <a:t>(</a:t>
            </a:r>
            <a:r>
              <a:rPr lang="ro-RO" sz="4000" b="1" dirty="0" smtClean="0">
                <a:latin typeface="Georgia" panose="02040502050405020303" pitchFamily="18" charset="0"/>
              </a:rPr>
              <a:t>9-22 septembrie</a:t>
            </a:r>
            <a:r>
              <a:rPr lang="en-US" sz="4000" b="1" dirty="0" smtClean="0">
                <a:latin typeface="Georgia" panose="02040502050405020303" pitchFamily="18" charset="0"/>
              </a:rPr>
              <a:t>)</a:t>
            </a:r>
            <a:endParaRPr lang="en-US" sz="2200" i="0" dirty="0">
              <a:latin typeface="Georgia" panose="02040502050405020303" pitchFamily="18" charset="0"/>
              <a:ea typeface="Al Nile" charset="-78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912" y="4837280"/>
            <a:ext cx="9144000" cy="1655762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Valeriu</a:t>
            </a:r>
            <a:r>
              <a:rPr lang="en-US" sz="2400" dirty="0" smtClean="0"/>
              <a:t> </a:t>
            </a:r>
            <a:r>
              <a:rPr lang="ro-RO" sz="2400" dirty="0" smtClean="0"/>
              <a:t>PAȘA, Doina Dragomir, Victor Ursu</a:t>
            </a:r>
          </a:p>
          <a:p>
            <a:r>
              <a:rPr lang="ro-RO" sz="2400" dirty="0" smtClean="0"/>
              <a:t>Comunitatea </a:t>
            </a:r>
            <a:r>
              <a:rPr lang="en-US" sz="2400" dirty="0" smtClean="0"/>
              <a:t>Watch</a:t>
            </a:r>
            <a:r>
              <a:rPr lang="ro-RO" sz="2400" dirty="0" smtClean="0"/>
              <a:t>D</a:t>
            </a:r>
            <a:r>
              <a:rPr lang="en-US" sz="2400" dirty="0" smtClean="0"/>
              <a:t>og.MD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4797" y="5112327"/>
            <a:ext cx="1720799" cy="1745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88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-22316"/>
            <a:ext cx="10949953" cy="1260000"/>
          </a:xfrm>
          <a:solidFill>
            <a:srgbClr val="002060"/>
          </a:solidFill>
        </p:spPr>
        <p:txBody>
          <a:bodyPr anchor="ctr">
            <a:normAutofit/>
          </a:bodyPr>
          <a:lstStyle/>
          <a:p>
            <a:pPr algn="ctr"/>
            <a:r>
              <a:rPr lang="en-US" sz="3600" i="0" cap="none" dirty="0" err="1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Statistici</a:t>
            </a:r>
            <a:r>
              <a:rPr lang="en-US" sz="3600" i="0" cap="none" dirty="0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 </a:t>
            </a:r>
            <a:r>
              <a:rPr lang="en-US" sz="3600" i="0" cap="none" dirty="0" err="1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relevante</a:t>
            </a:r>
            <a:r>
              <a:rPr lang="ro-RO" sz="3600" i="0" cap="none" dirty="0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 pe candidați</a:t>
            </a:r>
            <a:endParaRPr lang="en-US" sz="3600" i="0" cap="none" dirty="0">
              <a:solidFill>
                <a:schemeClr val="bg1"/>
              </a:solidFill>
              <a:latin typeface="Calibri" panose="020F0502020204030204" pitchFamily="34" charset="0"/>
              <a:ea typeface="Al Nile" charset="-78"/>
              <a:cs typeface="Al Nile" charset="-78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696700" y="1620760"/>
            <a:ext cx="495299" cy="365125"/>
          </a:xfrm>
          <a:prstGeom prst="rect">
            <a:avLst/>
          </a:prstGeom>
        </p:spPr>
        <p:txBody>
          <a:bodyPr/>
          <a:lstStyle/>
          <a:p>
            <a:r>
              <a:rPr lang="en-US" sz="1800" b="1" i="0" dirty="0" smtClean="0">
                <a:solidFill>
                  <a:schemeClr val="bg1"/>
                </a:solidFill>
                <a:latin typeface="+mj-lt"/>
              </a:rPr>
              <a:t>#</a:t>
            </a:r>
            <a:fld id="{7D45BC0B-60A3-2648-BA12-ACD831478100}" type="slidenum">
              <a:rPr lang="en-US" sz="1800" b="1" i="0" smtClean="0">
                <a:solidFill>
                  <a:schemeClr val="bg1"/>
                </a:solidFill>
                <a:latin typeface="+mj-lt"/>
              </a:rPr>
              <a:pPr/>
              <a:t>10</a:t>
            </a:fld>
            <a:endParaRPr lang="en-US" sz="1800" b="1" i="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9953" y="-22315"/>
            <a:ext cx="1242047" cy="1260000"/>
          </a:xfrm>
          <a:prstGeom prst="rect">
            <a:avLst/>
          </a:prstGeom>
        </p:spPr>
      </p:pic>
      <p:graphicFrame>
        <p:nvGraphicFramePr>
          <p:cNvPr id="9" name="Diagramă 6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6412256"/>
              </p:ext>
            </p:extLst>
          </p:nvPr>
        </p:nvGraphicFramePr>
        <p:xfrm>
          <a:off x="433138" y="1620760"/>
          <a:ext cx="11518230" cy="5084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5220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-22316"/>
            <a:ext cx="10949953" cy="1260000"/>
          </a:xfrm>
          <a:solidFill>
            <a:srgbClr val="002060"/>
          </a:solidFill>
        </p:spPr>
        <p:txBody>
          <a:bodyPr anchor="ctr">
            <a:normAutofit/>
          </a:bodyPr>
          <a:lstStyle/>
          <a:p>
            <a:pPr algn="ctr"/>
            <a:r>
              <a:rPr lang="en-US" sz="3600" i="0" cap="none" dirty="0" err="1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Statistici</a:t>
            </a:r>
            <a:r>
              <a:rPr lang="en-US" sz="3600" i="0" cap="none" dirty="0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 </a:t>
            </a:r>
            <a:r>
              <a:rPr lang="en-US" sz="3600" i="0" cap="none" dirty="0" err="1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relevante</a:t>
            </a:r>
            <a:r>
              <a:rPr lang="ro-RO" sz="3600" i="0" cap="none" dirty="0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 pe candidați</a:t>
            </a:r>
            <a:endParaRPr lang="en-US" sz="3600" i="0" cap="none" dirty="0">
              <a:solidFill>
                <a:schemeClr val="bg1"/>
              </a:solidFill>
              <a:latin typeface="Calibri" panose="020F0502020204030204" pitchFamily="34" charset="0"/>
              <a:ea typeface="Al Nile" charset="-78"/>
              <a:cs typeface="Al Nile" charset="-78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696700" y="1620760"/>
            <a:ext cx="495299" cy="365125"/>
          </a:xfrm>
          <a:prstGeom prst="rect">
            <a:avLst/>
          </a:prstGeom>
        </p:spPr>
        <p:txBody>
          <a:bodyPr/>
          <a:lstStyle/>
          <a:p>
            <a:r>
              <a:rPr lang="en-US" sz="1800" b="1" i="0" dirty="0" smtClean="0">
                <a:solidFill>
                  <a:schemeClr val="bg1"/>
                </a:solidFill>
                <a:latin typeface="+mj-lt"/>
              </a:rPr>
              <a:t>#</a:t>
            </a:r>
            <a:fld id="{7D45BC0B-60A3-2648-BA12-ACD831478100}" type="slidenum">
              <a:rPr lang="en-US" sz="1800" b="1" i="0" smtClean="0">
                <a:solidFill>
                  <a:schemeClr val="bg1"/>
                </a:solidFill>
                <a:latin typeface="+mj-lt"/>
              </a:rPr>
              <a:pPr/>
              <a:t>11</a:t>
            </a:fld>
            <a:endParaRPr lang="en-US" sz="1800" b="1" i="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9953" y="-22315"/>
            <a:ext cx="1242047" cy="1260000"/>
          </a:xfrm>
          <a:prstGeom prst="rect">
            <a:avLst/>
          </a:prstGeom>
        </p:spPr>
      </p:pic>
      <p:graphicFrame>
        <p:nvGraphicFramePr>
          <p:cNvPr id="10" name="Diagramă 15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1449153"/>
              </p:ext>
            </p:extLst>
          </p:nvPr>
        </p:nvGraphicFramePr>
        <p:xfrm>
          <a:off x="272716" y="1443789"/>
          <a:ext cx="11566357" cy="5117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6463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-22316"/>
            <a:ext cx="10949953" cy="1260000"/>
          </a:xfrm>
          <a:solidFill>
            <a:srgbClr val="002060"/>
          </a:solidFill>
        </p:spPr>
        <p:txBody>
          <a:bodyPr anchor="ctr">
            <a:normAutofit/>
          </a:bodyPr>
          <a:lstStyle/>
          <a:p>
            <a:pPr algn="ctr"/>
            <a:r>
              <a:rPr lang="en-US" sz="3600" i="0" cap="none" dirty="0" err="1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Statistici</a:t>
            </a:r>
            <a:r>
              <a:rPr lang="en-US" sz="3600" i="0" cap="none" dirty="0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 </a:t>
            </a:r>
            <a:r>
              <a:rPr lang="en-US" sz="3600" i="0" cap="none" dirty="0" err="1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relevante</a:t>
            </a:r>
            <a:r>
              <a:rPr lang="ro-RO" sz="3600" i="0" cap="none" dirty="0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 pe </a:t>
            </a:r>
            <a:r>
              <a:rPr lang="ro-RO" sz="3600" i="0" cap="none" dirty="0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portaluri</a:t>
            </a:r>
            <a:endParaRPr lang="en-US" sz="3600" i="0" cap="none" dirty="0">
              <a:solidFill>
                <a:schemeClr val="bg1"/>
              </a:solidFill>
              <a:latin typeface="Calibri" panose="020F0502020204030204" pitchFamily="34" charset="0"/>
              <a:ea typeface="Al Nile" charset="-78"/>
              <a:cs typeface="Al Nile" charset="-78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696700" y="1620760"/>
            <a:ext cx="495299" cy="365125"/>
          </a:xfrm>
          <a:prstGeom prst="rect">
            <a:avLst/>
          </a:prstGeom>
        </p:spPr>
        <p:txBody>
          <a:bodyPr/>
          <a:lstStyle/>
          <a:p>
            <a:r>
              <a:rPr lang="en-US" sz="1800" b="1" i="0" dirty="0" smtClean="0">
                <a:solidFill>
                  <a:schemeClr val="bg1"/>
                </a:solidFill>
                <a:latin typeface="+mj-lt"/>
              </a:rPr>
              <a:t>#</a:t>
            </a:r>
            <a:fld id="{7D45BC0B-60A3-2648-BA12-ACD831478100}" type="slidenum">
              <a:rPr lang="en-US" sz="1800" b="1" i="0" smtClean="0">
                <a:solidFill>
                  <a:schemeClr val="bg1"/>
                </a:solidFill>
                <a:latin typeface="+mj-lt"/>
              </a:rPr>
              <a:pPr/>
              <a:t>12</a:t>
            </a:fld>
            <a:endParaRPr lang="en-US" sz="1800" b="1" i="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9953" y="-22315"/>
            <a:ext cx="1242047" cy="1260000"/>
          </a:xfrm>
          <a:prstGeom prst="rect">
            <a:avLst/>
          </a:prstGeom>
        </p:spPr>
      </p:pic>
      <p:graphicFrame>
        <p:nvGraphicFramePr>
          <p:cNvPr id="9" name="Diagramă 128">
            <a:extLst>
              <a:ext uri="{FF2B5EF4-FFF2-40B4-BE49-F238E27FC236}">
                <a16:creationId xmlns:a16="http://schemas.microsoft.com/office/drawing/2014/main" id="{6788BDF4-CD3A-4F04-A386-57BE0881721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4665490"/>
              </p:ext>
            </p:extLst>
          </p:nvPr>
        </p:nvGraphicFramePr>
        <p:xfrm>
          <a:off x="1106905" y="2057400"/>
          <a:ext cx="10299032" cy="4375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7260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-22316"/>
            <a:ext cx="10949953" cy="1260000"/>
          </a:xfrm>
          <a:solidFill>
            <a:srgbClr val="002060"/>
          </a:solidFill>
        </p:spPr>
        <p:txBody>
          <a:bodyPr anchor="ctr">
            <a:normAutofit/>
          </a:bodyPr>
          <a:lstStyle/>
          <a:p>
            <a:pPr algn="ctr"/>
            <a:r>
              <a:rPr lang="en-US" sz="3600" i="0" cap="none" dirty="0" err="1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Statistici</a:t>
            </a:r>
            <a:r>
              <a:rPr lang="en-US" sz="3600" i="0" cap="none" dirty="0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 </a:t>
            </a:r>
            <a:r>
              <a:rPr lang="en-US" sz="3600" i="0" cap="none" dirty="0" err="1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relevante</a:t>
            </a:r>
            <a:r>
              <a:rPr lang="ro-RO" sz="3600" i="0" cap="none" dirty="0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 pe </a:t>
            </a:r>
            <a:r>
              <a:rPr lang="ro-RO" sz="3600" dirty="0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portaluri</a:t>
            </a:r>
            <a:endParaRPr lang="en-US" sz="3600" i="0" cap="none" dirty="0">
              <a:solidFill>
                <a:schemeClr val="bg1"/>
              </a:solidFill>
              <a:latin typeface="Calibri" panose="020F0502020204030204" pitchFamily="34" charset="0"/>
              <a:ea typeface="Al Nile" charset="-78"/>
              <a:cs typeface="Al Nile" charset="-7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9953" y="-22315"/>
            <a:ext cx="1242047" cy="1260000"/>
          </a:xfrm>
          <a:prstGeom prst="rect">
            <a:avLst/>
          </a:prstGeom>
        </p:spPr>
      </p:pic>
      <p:graphicFrame>
        <p:nvGraphicFramePr>
          <p:cNvPr id="9" name="Diagramă 134">
            <a:extLst>
              <a:ext uri="{FF2B5EF4-FFF2-40B4-BE49-F238E27FC236}">
                <a16:creationId xmlns:a16="http://schemas.microsoft.com/office/drawing/2014/main" id="{040CABEE-1739-41AF-972E-73AA8E7C7A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9420939"/>
              </p:ext>
            </p:extLst>
          </p:nvPr>
        </p:nvGraphicFramePr>
        <p:xfrm>
          <a:off x="497305" y="1620760"/>
          <a:ext cx="10860505" cy="4940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7894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-22316"/>
            <a:ext cx="10949953" cy="1260000"/>
          </a:xfrm>
          <a:solidFill>
            <a:srgbClr val="002060"/>
          </a:solidFill>
        </p:spPr>
        <p:txBody>
          <a:bodyPr anchor="ctr">
            <a:normAutofit/>
          </a:bodyPr>
          <a:lstStyle/>
          <a:p>
            <a:pPr algn="ctr"/>
            <a:r>
              <a:rPr lang="en-US" sz="3600" i="0" cap="none" dirty="0" err="1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Statistici</a:t>
            </a:r>
            <a:r>
              <a:rPr lang="en-US" sz="3600" i="0" cap="none" dirty="0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 </a:t>
            </a:r>
            <a:r>
              <a:rPr lang="en-US" sz="3600" i="0" cap="none" dirty="0" err="1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relevante</a:t>
            </a:r>
            <a:r>
              <a:rPr lang="ro-RO" sz="3600" i="0" cap="none" dirty="0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 pe </a:t>
            </a:r>
            <a:r>
              <a:rPr lang="ro-RO" sz="3600" dirty="0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portaluri</a:t>
            </a:r>
            <a:endParaRPr lang="en-US" sz="3600" i="0" cap="none" dirty="0">
              <a:solidFill>
                <a:schemeClr val="bg1"/>
              </a:solidFill>
              <a:latin typeface="Calibri" panose="020F0502020204030204" pitchFamily="34" charset="0"/>
              <a:ea typeface="Al Nile" charset="-78"/>
              <a:cs typeface="Al Nile" charset="-78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696700" y="1620760"/>
            <a:ext cx="495299" cy="365125"/>
          </a:xfrm>
          <a:prstGeom prst="rect">
            <a:avLst/>
          </a:prstGeom>
        </p:spPr>
        <p:txBody>
          <a:bodyPr/>
          <a:lstStyle/>
          <a:p>
            <a:r>
              <a:rPr lang="en-US" sz="1800" b="1" i="0" dirty="0" smtClean="0">
                <a:solidFill>
                  <a:schemeClr val="bg1"/>
                </a:solidFill>
                <a:latin typeface="+mj-lt"/>
              </a:rPr>
              <a:t>#</a:t>
            </a:r>
            <a:fld id="{7D45BC0B-60A3-2648-BA12-ACD831478100}" type="slidenum">
              <a:rPr lang="en-US" sz="1800" b="1" i="0" smtClean="0">
                <a:solidFill>
                  <a:schemeClr val="bg1"/>
                </a:solidFill>
                <a:latin typeface="+mj-lt"/>
              </a:rPr>
              <a:pPr/>
              <a:t>14</a:t>
            </a:fld>
            <a:endParaRPr lang="en-US" sz="1800" b="1" i="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9953" y="-22315"/>
            <a:ext cx="1242047" cy="1260000"/>
          </a:xfrm>
          <a:prstGeom prst="rect">
            <a:avLst/>
          </a:prstGeom>
        </p:spPr>
      </p:pic>
      <p:graphicFrame>
        <p:nvGraphicFramePr>
          <p:cNvPr id="6" name="Diagramă 130">
            <a:extLst>
              <a:ext uri="{FF2B5EF4-FFF2-40B4-BE49-F238E27FC236}">
                <a16:creationId xmlns:a16="http://schemas.microsoft.com/office/drawing/2014/main" id="{A8BF9A46-29FD-4270-9064-1688AD778B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25546898"/>
              </p:ext>
            </p:extLst>
          </p:nvPr>
        </p:nvGraphicFramePr>
        <p:xfrm>
          <a:off x="513347" y="1620760"/>
          <a:ext cx="10844464" cy="4780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8177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-22316"/>
            <a:ext cx="10949953" cy="1260000"/>
          </a:xfrm>
          <a:solidFill>
            <a:srgbClr val="002060"/>
          </a:solidFill>
        </p:spPr>
        <p:txBody>
          <a:bodyPr anchor="ctr">
            <a:normAutofit/>
          </a:bodyPr>
          <a:lstStyle/>
          <a:p>
            <a:pPr algn="ctr"/>
            <a:r>
              <a:rPr lang="en-US" sz="3600" i="0" cap="none" dirty="0" err="1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Statistici</a:t>
            </a:r>
            <a:r>
              <a:rPr lang="en-US" sz="3600" i="0" cap="none" dirty="0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 </a:t>
            </a:r>
            <a:r>
              <a:rPr lang="en-US" sz="3600" i="0" cap="none" dirty="0" err="1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relevante</a:t>
            </a:r>
            <a:r>
              <a:rPr lang="ro-RO" sz="3600" i="0" cap="none" dirty="0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 pe </a:t>
            </a:r>
            <a:r>
              <a:rPr lang="ro-RO" sz="3600" dirty="0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portaluri</a:t>
            </a:r>
            <a:endParaRPr lang="en-US" sz="3600" i="0" cap="none" dirty="0">
              <a:solidFill>
                <a:schemeClr val="bg1"/>
              </a:solidFill>
              <a:latin typeface="Calibri" panose="020F0502020204030204" pitchFamily="34" charset="0"/>
              <a:ea typeface="Al Nile" charset="-78"/>
              <a:cs typeface="Al Nile" charset="-78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696700" y="1620760"/>
            <a:ext cx="495299" cy="365125"/>
          </a:xfrm>
          <a:prstGeom prst="rect">
            <a:avLst/>
          </a:prstGeom>
        </p:spPr>
        <p:txBody>
          <a:bodyPr/>
          <a:lstStyle/>
          <a:p>
            <a:r>
              <a:rPr lang="en-US" sz="1800" b="1" i="0" dirty="0" smtClean="0">
                <a:solidFill>
                  <a:schemeClr val="bg1"/>
                </a:solidFill>
                <a:latin typeface="+mj-lt"/>
              </a:rPr>
              <a:t>#</a:t>
            </a:r>
            <a:fld id="{7D45BC0B-60A3-2648-BA12-ACD831478100}" type="slidenum">
              <a:rPr lang="en-US" sz="1800" b="1" i="0" smtClean="0">
                <a:solidFill>
                  <a:schemeClr val="bg1"/>
                </a:solidFill>
                <a:latin typeface="+mj-lt"/>
              </a:rPr>
              <a:pPr/>
              <a:t>15</a:t>
            </a:fld>
            <a:endParaRPr lang="en-US" sz="1800" b="1" i="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9953" y="-22315"/>
            <a:ext cx="1242047" cy="1260000"/>
          </a:xfrm>
          <a:prstGeom prst="rect">
            <a:avLst/>
          </a:prstGeom>
        </p:spPr>
      </p:pic>
      <p:graphicFrame>
        <p:nvGraphicFramePr>
          <p:cNvPr id="9" name="Diagramă 62">
            <a:extLst>
              <a:ext uri="{FF2B5EF4-FFF2-40B4-BE49-F238E27FC236}">
                <a16:creationId xmlns:a16="http://schemas.microsoft.com/office/drawing/2014/main" id="{02D79D42-B4B2-4553-B79F-78BD72727A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1445368"/>
              </p:ext>
            </p:extLst>
          </p:nvPr>
        </p:nvGraphicFramePr>
        <p:xfrm>
          <a:off x="288758" y="1764633"/>
          <a:ext cx="11085095" cy="4539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0155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-22316"/>
            <a:ext cx="10949953" cy="1260000"/>
          </a:xfrm>
          <a:solidFill>
            <a:srgbClr val="002060"/>
          </a:solidFill>
        </p:spPr>
        <p:txBody>
          <a:bodyPr anchor="ctr">
            <a:normAutofit/>
          </a:bodyPr>
          <a:lstStyle/>
          <a:p>
            <a:pPr algn="ctr"/>
            <a:r>
              <a:rPr lang="en-US" sz="3600" i="0" cap="none" dirty="0" err="1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Statistici</a:t>
            </a:r>
            <a:r>
              <a:rPr lang="en-US" sz="3600" i="0" cap="none" dirty="0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 </a:t>
            </a:r>
            <a:r>
              <a:rPr lang="en-US" sz="3600" i="0" cap="none" dirty="0" err="1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relevante</a:t>
            </a:r>
            <a:r>
              <a:rPr lang="ro-RO" sz="3600" i="0" cap="none" dirty="0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 pe </a:t>
            </a:r>
            <a:r>
              <a:rPr lang="ro-RO" sz="3600" dirty="0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portaluri</a:t>
            </a:r>
            <a:endParaRPr lang="en-US" sz="3600" i="0" cap="none" dirty="0">
              <a:solidFill>
                <a:schemeClr val="bg1"/>
              </a:solidFill>
              <a:latin typeface="Calibri" panose="020F0502020204030204" pitchFamily="34" charset="0"/>
              <a:ea typeface="Al Nile" charset="-78"/>
              <a:cs typeface="Al Nile" charset="-78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696700" y="1620760"/>
            <a:ext cx="495299" cy="365125"/>
          </a:xfrm>
          <a:prstGeom prst="rect">
            <a:avLst/>
          </a:prstGeom>
        </p:spPr>
        <p:txBody>
          <a:bodyPr/>
          <a:lstStyle/>
          <a:p>
            <a:r>
              <a:rPr lang="en-US" sz="1800" b="1" i="0" dirty="0" smtClean="0">
                <a:solidFill>
                  <a:schemeClr val="bg1"/>
                </a:solidFill>
                <a:latin typeface="+mj-lt"/>
              </a:rPr>
              <a:t>#</a:t>
            </a:r>
            <a:fld id="{7D45BC0B-60A3-2648-BA12-ACD831478100}" type="slidenum">
              <a:rPr lang="en-US" sz="1800" b="1" i="0" smtClean="0">
                <a:solidFill>
                  <a:schemeClr val="bg1"/>
                </a:solidFill>
                <a:latin typeface="+mj-lt"/>
              </a:rPr>
              <a:pPr/>
              <a:t>16</a:t>
            </a:fld>
            <a:endParaRPr lang="en-US" sz="1800" b="1" i="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9953" y="-22315"/>
            <a:ext cx="1242047" cy="1260000"/>
          </a:xfrm>
          <a:prstGeom prst="rect">
            <a:avLst/>
          </a:prstGeom>
        </p:spPr>
      </p:pic>
      <p:graphicFrame>
        <p:nvGraphicFramePr>
          <p:cNvPr id="6" name="Diagramă 61">
            <a:extLst>
              <a:ext uri="{FF2B5EF4-FFF2-40B4-BE49-F238E27FC236}">
                <a16:creationId xmlns:a16="http://schemas.microsoft.com/office/drawing/2014/main" id="{FF4C1F08-E535-489A-B725-563B3B14A3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16324950"/>
              </p:ext>
            </p:extLst>
          </p:nvPr>
        </p:nvGraphicFramePr>
        <p:xfrm>
          <a:off x="433137" y="1620760"/>
          <a:ext cx="11263563" cy="4924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6281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-22316"/>
            <a:ext cx="10949953" cy="1260000"/>
          </a:xfrm>
          <a:solidFill>
            <a:srgbClr val="002060"/>
          </a:solidFill>
        </p:spPr>
        <p:txBody>
          <a:bodyPr anchor="ctr">
            <a:normAutofit/>
          </a:bodyPr>
          <a:lstStyle/>
          <a:p>
            <a:pPr algn="ctr"/>
            <a:r>
              <a:rPr lang="vi-VN" sz="3600" i="0" cap="none" dirty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Comportamentul </a:t>
            </a:r>
            <a:r>
              <a:rPr lang="ro-RO" sz="3600" dirty="0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portalurilor de știri</a:t>
            </a:r>
            <a:r>
              <a:rPr lang="vi-VN" sz="3600" i="0" cap="none" dirty="0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 </a:t>
            </a:r>
            <a:r>
              <a:rPr lang="vi-VN" sz="3600" i="0" cap="none" dirty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în perioada </a:t>
            </a:r>
            <a:r>
              <a:rPr lang="vi-VN" sz="3600" i="0" cap="none" dirty="0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monitorizată</a:t>
            </a:r>
            <a:endParaRPr lang="vi-VN" sz="3600" i="0" cap="none" dirty="0">
              <a:solidFill>
                <a:schemeClr val="bg1"/>
              </a:solidFill>
              <a:latin typeface="Calibri" panose="020F0502020204030204" pitchFamily="34" charset="0"/>
              <a:ea typeface="Al Nile" charset="-78"/>
              <a:cs typeface="Al Nile" charset="-78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52248" y="1393747"/>
            <a:ext cx="11444452" cy="5159453"/>
          </a:xfrm>
        </p:spPr>
        <p:txBody>
          <a:bodyPr anchor="t">
            <a:noAutofit/>
          </a:bodyPr>
          <a:lstStyle/>
          <a:p>
            <a:pPr marL="360000" indent="-252000" algn="just">
              <a:buFont typeface="Wingdings" panose="05000000000000000000" pitchFamily="2" charset="2"/>
              <a:buChar char="§"/>
            </a:pPr>
            <a:endParaRPr lang="ro-RO" sz="2080" i="0" dirty="0" smtClean="0">
              <a:latin typeface="Cambria" panose="02040503050406030204" pitchFamily="18" charset="0"/>
            </a:endParaRPr>
          </a:p>
          <a:p>
            <a:pPr marL="360000" indent="-252000" algn="just">
              <a:buFont typeface="Wingdings" panose="05000000000000000000" pitchFamily="2" charset="2"/>
              <a:buChar char="§"/>
            </a:pPr>
            <a:endParaRPr lang="en-US" sz="2080" i="0" dirty="0">
              <a:latin typeface="Cambria" panose="02040503050406030204" pitchFamily="18" charset="0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696700" y="1620760"/>
            <a:ext cx="495299" cy="365125"/>
          </a:xfrm>
          <a:prstGeom prst="rect">
            <a:avLst/>
          </a:prstGeom>
        </p:spPr>
        <p:txBody>
          <a:bodyPr/>
          <a:lstStyle/>
          <a:p>
            <a:r>
              <a:rPr lang="en-US" sz="1800" b="1" i="0" dirty="0" smtClean="0">
                <a:solidFill>
                  <a:schemeClr val="bg1"/>
                </a:solidFill>
                <a:latin typeface="+mj-lt"/>
              </a:rPr>
              <a:t>#</a:t>
            </a:r>
            <a:fld id="{7D45BC0B-60A3-2648-BA12-ACD831478100}" type="slidenum">
              <a:rPr lang="en-US" sz="1800" b="1" i="0" smtClean="0">
                <a:solidFill>
                  <a:schemeClr val="bg1"/>
                </a:solidFill>
                <a:latin typeface="+mj-lt"/>
              </a:rPr>
              <a:pPr/>
              <a:t>17</a:t>
            </a:fld>
            <a:endParaRPr lang="en-US" sz="1800" b="1" i="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9953" y="-22315"/>
            <a:ext cx="1242047" cy="1260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72966" y="1296144"/>
            <a:ext cx="1070478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o-RO" sz="2200" dirty="0" smtClean="0">
                <a:latin typeface="Georgia" panose="02040502050405020303" pitchFamily="18" charset="0"/>
              </a:rPr>
              <a:t>Site-uri de știri ușor partizane: </a:t>
            </a:r>
          </a:p>
          <a:p>
            <a:pPr lvl="0"/>
            <a:r>
              <a:rPr lang="ro-RO" sz="2200" dirty="0">
                <a:latin typeface="Georgia" panose="02040502050405020303" pitchFamily="18" charset="0"/>
              </a:rPr>
              <a:t>	</a:t>
            </a:r>
            <a:r>
              <a:rPr lang="ro-RO" sz="2200" dirty="0" smtClean="0">
                <a:latin typeface="Georgia" panose="02040502050405020303" pitchFamily="18" charset="0"/>
              </a:rPr>
              <a:t>Point.MD, Deschide.MD, Jurnal.MD.</a:t>
            </a:r>
          </a:p>
          <a:p>
            <a:pPr lvl="0"/>
            <a:endParaRPr lang="ro-RO" sz="2200" dirty="0">
              <a:latin typeface="Georgia" panose="02040502050405020303" pitchFamily="18" charset="0"/>
            </a:endParaRPr>
          </a:p>
          <a:p>
            <a:pPr lvl="0"/>
            <a:endParaRPr lang="ro-RO" sz="2200" dirty="0" smtClean="0">
              <a:latin typeface="Georgia" panose="02040502050405020303" pitchFamily="18" charset="0"/>
            </a:endParaRPr>
          </a:p>
          <a:p>
            <a:pPr lvl="0"/>
            <a:r>
              <a:rPr lang="ro-RO" sz="2200" dirty="0" smtClean="0">
                <a:latin typeface="Georgia" panose="02040502050405020303" pitchFamily="18" charset="0"/>
              </a:rPr>
              <a:t>Cazuri de informare defectuoasă:</a:t>
            </a:r>
          </a:p>
          <a:p>
            <a:pPr marL="360000" indent="-252000" algn="just">
              <a:buFont typeface="Wingdings" panose="05000000000000000000" pitchFamily="2" charset="2"/>
              <a:buChar char="§"/>
            </a:pPr>
            <a:r>
              <a:rPr lang="ro-RO" sz="2000" dirty="0">
                <a:latin typeface="Georgia" panose="02040502050405020303" pitchFamily="18" charset="0"/>
              </a:rPr>
              <a:t>Dezinformare prin ne-infomare.</a:t>
            </a:r>
          </a:p>
          <a:p>
            <a:pPr marL="360000" indent="-252000" algn="just">
              <a:buFont typeface="Wingdings" panose="05000000000000000000" pitchFamily="2" charset="2"/>
              <a:buChar char="§"/>
            </a:pPr>
            <a:r>
              <a:rPr lang="ro-RO" sz="2000" dirty="0">
                <a:latin typeface="Georgia" panose="02040502050405020303" pitchFamily="18" charset="0"/>
              </a:rPr>
              <a:t>Prezentarea pozițiilor unilaterale. </a:t>
            </a:r>
          </a:p>
          <a:p>
            <a:pPr marL="360000" indent="-252000" algn="just">
              <a:buFont typeface="Wingdings" panose="05000000000000000000" pitchFamily="2" charset="2"/>
              <a:buChar char="§"/>
            </a:pPr>
            <a:r>
              <a:rPr lang="ro-RO" sz="2000" dirty="0">
                <a:latin typeface="Georgia" panose="02040502050405020303" pitchFamily="18" charset="0"/>
              </a:rPr>
              <a:t>Sondajele de opinie – sursă de manipulare a opiniei alegătorilor.</a:t>
            </a:r>
          </a:p>
          <a:p>
            <a:pPr lvl="0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092639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632" y="4181311"/>
            <a:ext cx="8296654" cy="1506592"/>
          </a:xfrm>
        </p:spPr>
        <p:txBody>
          <a:bodyPr>
            <a:normAutofit/>
          </a:bodyPr>
          <a:lstStyle/>
          <a:p>
            <a:r>
              <a:rPr lang="ro-RO" sz="3400" dirty="0" smtClean="0">
                <a:latin typeface="Cambria" panose="02040503050406030204" pitchFamily="18" charset="0"/>
              </a:rPr>
              <a:t>Vă mulțumim pentru atenție!</a:t>
            </a:r>
            <a:endParaRPr lang="en-US" sz="3400" dirty="0">
              <a:latin typeface="Cambria" panose="020405030504060302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5355" y="394136"/>
            <a:ext cx="10790866" cy="1686911"/>
          </a:xfrm>
        </p:spPr>
        <p:txBody>
          <a:bodyPr>
            <a:noAutofit/>
          </a:bodyPr>
          <a:lstStyle/>
          <a:p>
            <a:r>
              <a:rPr lang="ro-RO" sz="2800" b="1" dirty="0" smtClean="0">
                <a:latin typeface="Cambria" panose="02040503050406030204" pitchFamily="18" charset="0"/>
              </a:rPr>
              <a:t>Mai multe cercetări și informații găsiți </a:t>
            </a:r>
            <a:r>
              <a:rPr lang="ro-RO" sz="2800" b="1" dirty="0">
                <a:latin typeface="Cambria" panose="02040503050406030204" pitchFamily="18" charset="0"/>
              </a:rPr>
              <a:t>la </a:t>
            </a:r>
            <a:r>
              <a:rPr lang="ro-RO" sz="2800" b="1" dirty="0">
                <a:latin typeface="Cambria" panose="02040503050406030204" pitchFamily="18" charset="0"/>
                <a:hlinkClick r:id="rId2"/>
              </a:rPr>
              <a:t>https://watchdog.md</a:t>
            </a:r>
            <a:r>
              <a:rPr lang="ro-RO" sz="2800" b="1" dirty="0" smtClean="0">
                <a:latin typeface="Cambria" panose="02040503050406030204" pitchFamily="18" charset="0"/>
                <a:hlinkClick r:id="rId2"/>
              </a:rPr>
              <a:t>/</a:t>
            </a:r>
            <a:r>
              <a:rPr lang="ro-RO" sz="2800" b="1" dirty="0" smtClean="0">
                <a:latin typeface="Cambria" panose="02040503050406030204" pitchFamily="18" charset="0"/>
              </a:rPr>
              <a:t> </a:t>
            </a:r>
            <a:endParaRPr lang="en-US" sz="28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493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-22316"/>
            <a:ext cx="10949953" cy="1260000"/>
          </a:xfrm>
          <a:solidFill>
            <a:srgbClr val="002060"/>
          </a:solidFill>
        </p:spPr>
        <p:txBody>
          <a:bodyPr anchor="ctr">
            <a:normAutofit/>
          </a:bodyPr>
          <a:lstStyle/>
          <a:p>
            <a:pPr algn="ctr"/>
            <a:r>
              <a:rPr lang="ro-RO" sz="3600" i="0" cap="none" dirty="0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Introducere</a:t>
            </a:r>
            <a:endParaRPr lang="en-US" sz="3600" i="0" cap="none" dirty="0">
              <a:solidFill>
                <a:schemeClr val="bg1"/>
              </a:solidFill>
              <a:latin typeface="Calibri" panose="020F0502020204030204" pitchFamily="34" charset="0"/>
              <a:ea typeface="Al Nile" charset="-78"/>
              <a:cs typeface="Al Nile" charset="-78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72510" y="1393747"/>
            <a:ext cx="9638816" cy="4798505"/>
          </a:xfrm>
        </p:spPr>
        <p:txBody>
          <a:bodyPr anchor="t">
            <a:noAutofit/>
          </a:bodyPr>
          <a:lstStyle/>
          <a:p>
            <a:pPr marL="360000" indent="-252000" algn="just">
              <a:buFont typeface="Wingdings" panose="05000000000000000000" pitchFamily="2" charset="2"/>
              <a:buChar char="§"/>
            </a:pPr>
            <a:endParaRPr lang="ro-RO" sz="2600" i="0" dirty="0" smtClean="0">
              <a:latin typeface="Cambria" panose="02040503050406030204" pitchFamily="18" charset="0"/>
            </a:endParaRPr>
          </a:p>
          <a:p>
            <a:pPr marL="360000" indent="-252000" algn="just">
              <a:buFont typeface="Wingdings" panose="05000000000000000000" pitchFamily="2" charset="2"/>
              <a:buChar char="§"/>
            </a:pPr>
            <a:endParaRPr lang="ro-RO" sz="2600" i="0" dirty="0">
              <a:latin typeface="Cambria" panose="02040503050406030204" pitchFamily="18" charset="0"/>
            </a:endParaRPr>
          </a:p>
          <a:p>
            <a:pPr marL="360000" indent="-252000" algn="just">
              <a:buFont typeface="Wingdings" panose="05000000000000000000" pitchFamily="2" charset="2"/>
              <a:buChar char="§"/>
            </a:pPr>
            <a:endParaRPr lang="ro-RO" sz="2600" i="0" dirty="0" smtClean="0">
              <a:latin typeface="Cambria" panose="02040503050406030204" pitchFamily="18" charset="0"/>
            </a:endParaRPr>
          </a:p>
          <a:p>
            <a:pPr marL="360000" indent="-252000" algn="just">
              <a:buFont typeface="Wingdings" panose="05000000000000000000" pitchFamily="2" charset="2"/>
              <a:buChar char="§"/>
            </a:pPr>
            <a:endParaRPr lang="ro-RO" sz="2600" i="0" dirty="0">
              <a:latin typeface="Cambria" panose="02040503050406030204" pitchFamily="18" charset="0"/>
            </a:endParaRPr>
          </a:p>
          <a:p>
            <a:pPr marL="360000" indent="-252000" algn="just">
              <a:buFont typeface="Wingdings" panose="05000000000000000000" pitchFamily="2" charset="2"/>
              <a:buChar char="§"/>
            </a:pPr>
            <a:endParaRPr lang="ro-RO" sz="2600" i="0" dirty="0" smtClean="0">
              <a:latin typeface="Cambria" panose="02040503050406030204" pitchFamily="18" charset="0"/>
            </a:endParaRPr>
          </a:p>
          <a:p>
            <a:pPr marL="360000" indent="-252000" algn="l">
              <a:buFont typeface="Wingdings" panose="05000000000000000000" pitchFamily="2" charset="2"/>
              <a:buChar char="§"/>
            </a:pPr>
            <a:r>
              <a:rPr lang="en-US" sz="2600" i="0" dirty="0" err="1" smtClean="0">
                <a:latin typeface="Cambria" panose="02040503050406030204" pitchFamily="18" charset="0"/>
              </a:rPr>
              <a:t>Raportul</a:t>
            </a:r>
            <a:r>
              <a:rPr lang="en-US" sz="2600" i="0" dirty="0" smtClean="0">
                <a:latin typeface="Cambria" panose="02040503050406030204" pitchFamily="18" charset="0"/>
              </a:rPr>
              <a:t> </a:t>
            </a:r>
            <a:r>
              <a:rPr lang="en-US" sz="2600" i="0" dirty="0" err="1">
                <a:latin typeface="Cambria" panose="02040503050406030204" pitchFamily="18" charset="0"/>
              </a:rPr>
              <a:t>este</a:t>
            </a:r>
            <a:r>
              <a:rPr lang="en-US" sz="2600" i="0" dirty="0">
                <a:latin typeface="Cambria" panose="02040503050406030204" pitchFamily="18" charset="0"/>
              </a:rPr>
              <a:t> </a:t>
            </a:r>
            <a:r>
              <a:rPr lang="en-US" sz="2600" i="0" dirty="0" err="1">
                <a:latin typeface="Cambria" panose="02040503050406030204" pitchFamily="18" charset="0"/>
              </a:rPr>
              <a:t>realizat</a:t>
            </a:r>
            <a:r>
              <a:rPr lang="en-US" sz="2600" i="0" dirty="0">
                <a:latin typeface="Cambria" panose="02040503050406030204" pitchFamily="18" charset="0"/>
              </a:rPr>
              <a:t> </a:t>
            </a:r>
            <a:r>
              <a:rPr lang="en-US" sz="2600" i="0" dirty="0" err="1">
                <a:latin typeface="Cambria" panose="02040503050406030204" pitchFamily="18" charset="0"/>
              </a:rPr>
              <a:t>în</a:t>
            </a:r>
            <a:r>
              <a:rPr lang="en-US" sz="2600" i="0" dirty="0">
                <a:latin typeface="Cambria" panose="02040503050406030204" pitchFamily="18" charset="0"/>
              </a:rPr>
              <a:t> </a:t>
            </a:r>
            <a:r>
              <a:rPr lang="en-US" sz="2600" i="0" dirty="0" err="1">
                <a:latin typeface="Cambria" panose="02040503050406030204" pitchFamily="18" charset="0"/>
              </a:rPr>
              <a:t>cadrul</a:t>
            </a:r>
            <a:r>
              <a:rPr lang="en-US" sz="2600" i="0" dirty="0">
                <a:latin typeface="Cambria" panose="02040503050406030204" pitchFamily="18" charset="0"/>
              </a:rPr>
              <a:t> </a:t>
            </a:r>
            <a:r>
              <a:rPr lang="en-US" sz="2600" i="0" dirty="0" err="1">
                <a:latin typeface="Cambria" panose="02040503050406030204" pitchFamily="18" charset="0"/>
              </a:rPr>
              <a:t>proiectelor</a:t>
            </a:r>
            <a:r>
              <a:rPr lang="en-US" sz="2600" i="0" dirty="0">
                <a:latin typeface="Cambria" panose="02040503050406030204" pitchFamily="18" charset="0"/>
              </a:rPr>
              <a:t> </a:t>
            </a:r>
            <a:r>
              <a:rPr lang="en-US" sz="2600" dirty="0">
                <a:latin typeface="Cambria" panose="02040503050406030204" pitchFamily="18" charset="0"/>
              </a:rPr>
              <a:t>Fostering Public Debate of Key Policy </a:t>
            </a:r>
            <a:r>
              <a:rPr lang="en-US" sz="2600" dirty="0" smtClean="0">
                <a:latin typeface="Cambria" panose="02040503050406030204" pitchFamily="18" charset="0"/>
              </a:rPr>
              <a:t>Issues</a:t>
            </a:r>
            <a:r>
              <a:rPr lang="ro-RO" sz="2600" dirty="0" smtClean="0">
                <a:latin typeface="Cambria" panose="02040503050406030204" pitchFamily="18" charset="0"/>
              </a:rPr>
              <a:t> s</a:t>
            </a:r>
            <a:r>
              <a:rPr lang="en-US" sz="2600" i="0" dirty="0" err="1" smtClean="0">
                <a:latin typeface="Cambria" panose="02040503050406030204" pitchFamily="18" charset="0"/>
              </a:rPr>
              <a:t>usținut</a:t>
            </a:r>
            <a:r>
              <a:rPr lang="en-US" sz="2600" i="0" dirty="0" smtClean="0">
                <a:latin typeface="Cambria" panose="02040503050406030204" pitchFamily="18" charset="0"/>
              </a:rPr>
              <a:t> </a:t>
            </a:r>
            <a:r>
              <a:rPr lang="en-US" sz="2600" i="0" dirty="0">
                <a:latin typeface="Cambria" panose="02040503050406030204" pitchFamily="18" charset="0"/>
              </a:rPr>
              <a:t>de </a:t>
            </a:r>
            <a:r>
              <a:rPr lang="ro-RO" sz="2600" i="0" dirty="0" smtClean="0">
                <a:latin typeface="Cambria" panose="02040503050406030204" pitchFamily="18" charset="0"/>
              </a:rPr>
              <a:t>N</a:t>
            </a:r>
            <a:r>
              <a:rPr lang="en-US" sz="2600" i="0" dirty="0" err="1" smtClean="0">
                <a:latin typeface="Cambria" panose="02040503050406030204" pitchFamily="18" charset="0"/>
              </a:rPr>
              <a:t>ational</a:t>
            </a:r>
            <a:r>
              <a:rPr lang="en-US" sz="2600" i="0" dirty="0" smtClean="0">
                <a:latin typeface="Cambria" panose="02040503050406030204" pitchFamily="18" charset="0"/>
              </a:rPr>
              <a:t> </a:t>
            </a:r>
            <a:r>
              <a:rPr lang="ro-RO" sz="2600" i="0" dirty="0" smtClean="0">
                <a:latin typeface="Cambria" panose="02040503050406030204" pitchFamily="18" charset="0"/>
              </a:rPr>
              <a:t>E</a:t>
            </a:r>
            <a:r>
              <a:rPr lang="en-US" sz="2600" i="0" dirty="0" err="1" smtClean="0">
                <a:latin typeface="Cambria" panose="02040503050406030204" pitchFamily="18" charset="0"/>
              </a:rPr>
              <a:t>ndowment</a:t>
            </a:r>
            <a:r>
              <a:rPr lang="en-US" sz="2600" i="0" dirty="0" smtClean="0">
                <a:latin typeface="Cambria" panose="02040503050406030204" pitchFamily="18" charset="0"/>
              </a:rPr>
              <a:t> </a:t>
            </a:r>
            <a:r>
              <a:rPr lang="en-US" sz="2600" i="0" dirty="0">
                <a:latin typeface="Cambria" panose="02040503050406030204" pitchFamily="18" charset="0"/>
              </a:rPr>
              <a:t>for </a:t>
            </a:r>
            <a:r>
              <a:rPr lang="ro-RO" sz="2600" i="0" dirty="0" smtClean="0">
                <a:latin typeface="Cambria" panose="02040503050406030204" pitchFamily="18" charset="0"/>
              </a:rPr>
              <a:t>D</a:t>
            </a:r>
            <a:r>
              <a:rPr lang="en-US" sz="2600" i="0" dirty="0" err="1" smtClean="0">
                <a:latin typeface="Cambria" panose="02040503050406030204" pitchFamily="18" charset="0"/>
              </a:rPr>
              <a:t>emocracy</a:t>
            </a:r>
            <a:r>
              <a:rPr lang="en-US" sz="2600" i="0" dirty="0" smtClean="0">
                <a:latin typeface="Cambria" panose="02040503050406030204" pitchFamily="18" charset="0"/>
              </a:rPr>
              <a:t> </a:t>
            </a:r>
            <a:r>
              <a:rPr lang="en-US" sz="2600" i="0" dirty="0" err="1">
                <a:latin typeface="Cambria" panose="02040503050406030204" pitchFamily="18" charset="0"/>
              </a:rPr>
              <a:t>și</a:t>
            </a:r>
            <a:r>
              <a:rPr lang="en-US" sz="2600" i="0" dirty="0">
                <a:latin typeface="Cambria" panose="02040503050406030204" pitchFamily="18" charset="0"/>
              </a:rPr>
              <a:t> </a:t>
            </a:r>
            <a:r>
              <a:rPr lang="en-US" sz="2600" dirty="0">
                <a:latin typeface="Cambria" panose="02040503050406030204" pitchFamily="18" charset="0"/>
              </a:rPr>
              <a:t>Promoting women in the policy </a:t>
            </a:r>
            <a:r>
              <a:rPr lang="en-US" sz="2600" dirty="0" smtClean="0">
                <a:latin typeface="Cambria" panose="02040503050406030204" pitchFamily="18" charset="0"/>
              </a:rPr>
              <a:t>sector</a:t>
            </a:r>
            <a:r>
              <a:rPr lang="en-US" sz="2600" i="0" dirty="0" smtClean="0">
                <a:latin typeface="Cambria" panose="02040503050406030204" pitchFamily="18" charset="0"/>
              </a:rPr>
              <a:t>, </a:t>
            </a:r>
            <a:r>
              <a:rPr lang="en-US" sz="2600" i="0" dirty="0" err="1">
                <a:latin typeface="Cambria" panose="02040503050406030204" pitchFamily="18" charset="0"/>
              </a:rPr>
              <a:t>susținut</a:t>
            </a:r>
            <a:r>
              <a:rPr lang="en-US" sz="2600" i="0" dirty="0">
                <a:latin typeface="Cambria" panose="02040503050406030204" pitchFamily="18" charset="0"/>
              </a:rPr>
              <a:t> de </a:t>
            </a:r>
            <a:r>
              <a:rPr lang="en-US" sz="2600" i="0" dirty="0" err="1">
                <a:latin typeface="Cambria" panose="02040503050406030204" pitchFamily="18" charset="0"/>
              </a:rPr>
              <a:t>Ambasada</a:t>
            </a:r>
            <a:r>
              <a:rPr lang="en-US" sz="2600" i="0" dirty="0">
                <a:latin typeface="Cambria" panose="02040503050406030204" pitchFamily="18" charset="0"/>
              </a:rPr>
              <a:t> </a:t>
            </a:r>
            <a:r>
              <a:rPr lang="en-US" sz="2600" i="0" dirty="0" err="1">
                <a:latin typeface="Cambria" panose="02040503050406030204" pitchFamily="18" charset="0"/>
              </a:rPr>
              <a:t>statelor</a:t>
            </a:r>
            <a:r>
              <a:rPr lang="en-US" sz="2600" i="0" dirty="0">
                <a:latin typeface="Cambria" panose="02040503050406030204" pitchFamily="18" charset="0"/>
              </a:rPr>
              <a:t> unite </a:t>
            </a:r>
            <a:r>
              <a:rPr lang="en-US" sz="2600" i="0" dirty="0" err="1">
                <a:latin typeface="Cambria" panose="02040503050406030204" pitchFamily="18" charset="0"/>
              </a:rPr>
              <a:t>în</a:t>
            </a:r>
            <a:r>
              <a:rPr lang="en-US" sz="2600" i="0" dirty="0">
                <a:latin typeface="Cambria" panose="02040503050406030204" pitchFamily="18" charset="0"/>
              </a:rPr>
              <a:t> </a:t>
            </a:r>
            <a:r>
              <a:rPr lang="ro-RO" sz="2600" i="0" dirty="0" err="1" smtClean="0">
                <a:latin typeface="Cambria" panose="02040503050406030204" pitchFamily="18" charset="0"/>
              </a:rPr>
              <a:t>R</a:t>
            </a:r>
            <a:r>
              <a:rPr lang="en-US" sz="2600" i="0" dirty="0" err="1" smtClean="0">
                <a:latin typeface="Cambria" panose="02040503050406030204" pitchFamily="18" charset="0"/>
              </a:rPr>
              <a:t>epublicula</a:t>
            </a:r>
            <a:r>
              <a:rPr lang="en-US" sz="2600" i="0" dirty="0" smtClean="0">
                <a:latin typeface="Cambria" panose="02040503050406030204" pitchFamily="18" charset="0"/>
              </a:rPr>
              <a:t> </a:t>
            </a:r>
            <a:r>
              <a:rPr lang="ro-RO" sz="2600" i="0" dirty="0" err="1" smtClean="0">
                <a:latin typeface="Cambria" panose="02040503050406030204" pitchFamily="18" charset="0"/>
              </a:rPr>
              <a:t>M</a:t>
            </a:r>
            <a:r>
              <a:rPr lang="en-US" sz="2600" i="0" dirty="0" err="1" smtClean="0">
                <a:latin typeface="Cambria" panose="02040503050406030204" pitchFamily="18" charset="0"/>
              </a:rPr>
              <a:t>oldova</a:t>
            </a:r>
            <a:r>
              <a:rPr lang="en-US" sz="2600" i="0" dirty="0">
                <a:latin typeface="Cambria" panose="02040503050406030204" pitchFamily="18" charset="0"/>
              </a:rPr>
              <a:t>.</a:t>
            </a:r>
            <a:br>
              <a:rPr lang="en-US" sz="2600" i="0" dirty="0">
                <a:latin typeface="Cambria" panose="02040503050406030204" pitchFamily="18" charset="0"/>
              </a:rPr>
            </a:br>
            <a:endParaRPr lang="ro-RO" sz="2600" i="0" dirty="0" smtClean="0">
              <a:latin typeface="Cambria" panose="02040503050406030204" pitchFamily="18" charset="0"/>
            </a:endParaRPr>
          </a:p>
          <a:p>
            <a:pPr marL="360000" indent="-252000" algn="just">
              <a:buFont typeface="Wingdings" panose="05000000000000000000" pitchFamily="2" charset="2"/>
              <a:buChar char="§"/>
            </a:pPr>
            <a:endParaRPr lang="ro-RO" sz="2600" i="0" dirty="0" smtClean="0">
              <a:latin typeface="Cambria" panose="02040503050406030204" pitchFamily="18" charset="0"/>
            </a:endParaRPr>
          </a:p>
          <a:p>
            <a:pPr marL="360000" indent="-252000" algn="just">
              <a:buFont typeface="Wingdings" panose="05000000000000000000" pitchFamily="2" charset="2"/>
              <a:buChar char="§"/>
            </a:pPr>
            <a:endParaRPr lang="en-US" sz="2600" i="0" dirty="0">
              <a:latin typeface="Cambria" panose="02040503050406030204" pitchFamily="18" charset="0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696700" y="1620760"/>
            <a:ext cx="495299" cy="365125"/>
          </a:xfrm>
          <a:prstGeom prst="rect">
            <a:avLst/>
          </a:prstGeom>
        </p:spPr>
        <p:txBody>
          <a:bodyPr/>
          <a:lstStyle/>
          <a:p>
            <a:r>
              <a:rPr lang="en-US" sz="1800" b="1" i="0" dirty="0" smtClean="0">
                <a:solidFill>
                  <a:schemeClr val="bg1"/>
                </a:solidFill>
                <a:latin typeface="+mj-lt"/>
              </a:rPr>
              <a:t>#</a:t>
            </a:r>
            <a:fld id="{7D45BC0B-60A3-2648-BA12-ACD831478100}" type="slidenum">
              <a:rPr lang="en-US" sz="1800" b="1" i="0" smtClean="0">
                <a:solidFill>
                  <a:schemeClr val="bg1"/>
                </a:solidFill>
                <a:latin typeface="+mj-lt"/>
              </a:rPr>
              <a:pPr/>
              <a:t>2</a:t>
            </a:fld>
            <a:endParaRPr lang="en-US" sz="1800" b="1" i="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7452" y="1620760"/>
            <a:ext cx="1700463" cy="17250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681" y="1365571"/>
            <a:ext cx="4870330" cy="243640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436" y="1620761"/>
            <a:ext cx="1725041" cy="1725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63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-22316"/>
            <a:ext cx="10949953" cy="1260000"/>
          </a:xfrm>
          <a:solidFill>
            <a:srgbClr val="002060"/>
          </a:solidFill>
        </p:spPr>
        <p:txBody>
          <a:bodyPr anchor="ctr">
            <a:normAutofit/>
          </a:bodyPr>
          <a:lstStyle/>
          <a:p>
            <a:pPr algn="ctr"/>
            <a:r>
              <a:rPr lang="ro-RO" sz="3600" i="0" cap="none" dirty="0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Introducere</a:t>
            </a:r>
            <a:endParaRPr lang="en-US" sz="3600" i="0" cap="none" dirty="0">
              <a:solidFill>
                <a:schemeClr val="bg1"/>
              </a:solidFill>
              <a:latin typeface="Calibri" panose="020F0502020204030204" pitchFamily="34" charset="0"/>
              <a:ea typeface="Al Nile" charset="-78"/>
              <a:cs typeface="Al Nile" charset="-78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72510" y="1393748"/>
            <a:ext cx="10830018" cy="4567106"/>
          </a:xfrm>
        </p:spPr>
        <p:txBody>
          <a:bodyPr anchor="t">
            <a:noAutofit/>
          </a:bodyPr>
          <a:lstStyle/>
          <a:p>
            <a:pPr marL="360000" indent="-252000" algn="just">
              <a:buFont typeface="Wingdings" panose="05000000000000000000" pitchFamily="2" charset="2"/>
              <a:buChar char="§"/>
            </a:pPr>
            <a:r>
              <a:rPr lang="en-US" sz="2300" i="0" dirty="0" err="1" smtClean="0">
                <a:latin typeface="Cambria" panose="02040503050406030204" pitchFamily="18" charset="0"/>
              </a:rPr>
              <a:t>Perioada</a:t>
            </a:r>
            <a:r>
              <a:rPr lang="en-US" sz="2300" i="0" dirty="0" smtClean="0">
                <a:latin typeface="Cambria" panose="02040503050406030204" pitchFamily="18" charset="0"/>
              </a:rPr>
              <a:t> de </a:t>
            </a:r>
            <a:r>
              <a:rPr lang="en-US" sz="2300" i="0" dirty="0" err="1" smtClean="0">
                <a:latin typeface="Cambria" panose="02040503050406030204" pitchFamily="18" charset="0"/>
              </a:rPr>
              <a:t>monitorizare</a:t>
            </a:r>
            <a:r>
              <a:rPr lang="ro-RO" sz="2300" i="0" dirty="0" smtClean="0">
                <a:latin typeface="Cambria" panose="02040503050406030204" pitchFamily="18" charset="0"/>
              </a:rPr>
              <a:t>: 9-22 septembrie(perioada electorală)</a:t>
            </a:r>
          </a:p>
          <a:p>
            <a:pPr marL="360000" indent="-252000" algn="just">
              <a:buFont typeface="Wingdings" panose="05000000000000000000" pitchFamily="2" charset="2"/>
              <a:buChar char="§"/>
            </a:pPr>
            <a:r>
              <a:rPr lang="ro-RO" sz="2300" i="0" dirty="0" smtClean="0">
                <a:latin typeface="Cambria" panose="02040503050406030204" pitchFamily="18" charset="0"/>
              </a:rPr>
              <a:t>Site-uri de știri monitorizate – Top-ul celor mai populare portaluri de știri conform sondajului WatchDog.MD și CBS AXA și alte câteva pentru varietate.</a:t>
            </a:r>
          </a:p>
          <a:p>
            <a:pPr marL="360000" indent="-252000" algn="just">
              <a:buFont typeface="Wingdings" panose="05000000000000000000" pitchFamily="2" charset="2"/>
              <a:buChar char="§"/>
            </a:pPr>
            <a:endParaRPr lang="ro-RO" sz="2600" i="0" dirty="0" smtClean="0">
              <a:latin typeface="Cambria" panose="02040503050406030204" pitchFamily="18" charset="0"/>
            </a:endParaRPr>
          </a:p>
          <a:p>
            <a:pPr marL="360000" indent="-252000" algn="just">
              <a:buFont typeface="Wingdings" panose="05000000000000000000" pitchFamily="2" charset="2"/>
              <a:buChar char="§"/>
            </a:pPr>
            <a:endParaRPr lang="ro-RO" sz="2600" i="0" dirty="0" smtClean="0">
              <a:latin typeface="Cambria" panose="02040503050406030204" pitchFamily="18" charset="0"/>
            </a:endParaRPr>
          </a:p>
          <a:p>
            <a:pPr marL="360000" indent="-252000" algn="just">
              <a:buFont typeface="Wingdings" panose="05000000000000000000" pitchFamily="2" charset="2"/>
              <a:buChar char="§"/>
            </a:pPr>
            <a:endParaRPr lang="en-US" sz="2600" i="0" dirty="0">
              <a:latin typeface="Cambria" panose="02040503050406030204" pitchFamily="18" charset="0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696700" y="1620760"/>
            <a:ext cx="495299" cy="365125"/>
          </a:xfrm>
          <a:prstGeom prst="rect">
            <a:avLst/>
          </a:prstGeom>
        </p:spPr>
        <p:txBody>
          <a:bodyPr/>
          <a:lstStyle/>
          <a:p>
            <a:r>
              <a:rPr lang="en-US" sz="1800" b="1" i="0" dirty="0" smtClean="0">
                <a:solidFill>
                  <a:schemeClr val="bg1"/>
                </a:solidFill>
                <a:latin typeface="+mj-lt"/>
              </a:rPr>
              <a:t>#</a:t>
            </a:r>
            <a:fld id="{7D45BC0B-60A3-2648-BA12-ACD831478100}" type="slidenum">
              <a:rPr lang="en-US" sz="1800" b="1" i="0" smtClean="0">
                <a:solidFill>
                  <a:schemeClr val="bg1"/>
                </a:solidFill>
                <a:latin typeface="+mj-lt"/>
              </a:rPr>
              <a:pPr/>
              <a:t>3</a:t>
            </a:fld>
            <a:endParaRPr lang="en-US" sz="1800" b="1" i="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9953" y="-22315"/>
            <a:ext cx="1242047" cy="1260000"/>
          </a:xfrm>
          <a:prstGeom prst="rect">
            <a:avLst/>
          </a:prstGeom>
        </p:spPr>
      </p:pic>
      <p:graphicFrame>
        <p:nvGraphicFramePr>
          <p:cNvPr id="10" name="Diagramă 48">
            <a:extLst>
              <a:ext uri="{FF2B5EF4-FFF2-40B4-BE49-F238E27FC236}">
                <a16:creationId xmlns:a16="http://schemas.microsoft.com/office/drawing/2014/main" id="{80552982-A315-6141-94C3-A4AB17D1D9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3844116"/>
              </p:ext>
            </p:extLst>
          </p:nvPr>
        </p:nvGraphicFramePr>
        <p:xfrm>
          <a:off x="352926" y="2779395"/>
          <a:ext cx="11343774" cy="4078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0862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-22316"/>
            <a:ext cx="10949953" cy="1260000"/>
          </a:xfrm>
          <a:solidFill>
            <a:srgbClr val="002060"/>
          </a:solidFill>
        </p:spPr>
        <p:txBody>
          <a:bodyPr anchor="ctr">
            <a:normAutofit/>
          </a:bodyPr>
          <a:lstStyle/>
          <a:p>
            <a:pPr algn="ctr"/>
            <a:r>
              <a:rPr lang="vi-VN" sz="3600" i="0" cap="none" dirty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Numărul de știri despre candidați și sursele în care au apărut. </a:t>
            </a:r>
            <a:r>
              <a:rPr lang="ro-RO" sz="3600" i="0" cap="none" dirty="0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În total 877 mențiuni. </a:t>
            </a:r>
            <a:endParaRPr lang="en-US" sz="3600" i="0" cap="none" dirty="0">
              <a:solidFill>
                <a:schemeClr val="bg1"/>
              </a:solidFill>
              <a:latin typeface="Calibri" panose="020F0502020204030204" pitchFamily="34" charset="0"/>
              <a:ea typeface="Al Nile" charset="-78"/>
              <a:cs typeface="Al Nile" charset="-78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696700" y="1620760"/>
            <a:ext cx="495299" cy="365125"/>
          </a:xfrm>
          <a:prstGeom prst="rect">
            <a:avLst/>
          </a:prstGeom>
        </p:spPr>
        <p:txBody>
          <a:bodyPr/>
          <a:lstStyle/>
          <a:p>
            <a:r>
              <a:rPr lang="en-US" sz="1800" b="1" i="0" dirty="0" smtClean="0">
                <a:solidFill>
                  <a:schemeClr val="bg1"/>
                </a:solidFill>
                <a:latin typeface="+mj-lt"/>
              </a:rPr>
              <a:t>#</a:t>
            </a:r>
            <a:fld id="{7D45BC0B-60A3-2648-BA12-ACD831478100}" type="slidenum">
              <a:rPr lang="en-US" sz="1800" b="1" i="0" smtClean="0">
                <a:solidFill>
                  <a:schemeClr val="bg1"/>
                </a:solidFill>
                <a:latin typeface="+mj-lt"/>
              </a:rPr>
              <a:pPr/>
              <a:t>4</a:t>
            </a:fld>
            <a:endParaRPr lang="en-US" sz="1800" b="1" i="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9953" y="-22315"/>
            <a:ext cx="1242047" cy="1260000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844756"/>
              </p:ext>
            </p:extLst>
          </p:nvPr>
        </p:nvGraphicFramePr>
        <p:xfrm>
          <a:off x="80206" y="1285382"/>
          <a:ext cx="12015540" cy="55740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4641">
                  <a:extLst>
                    <a:ext uri="{9D8B030D-6E8A-4147-A177-3AD203B41FA5}">
                      <a16:colId xmlns:a16="http://schemas.microsoft.com/office/drawing/2014/main" val="3046568746"/>
                    </a:ext>
                  </a:extLst>
                </a:gridCol>
                <a:gridCol w="1183121">
                  <a:extLst>
                    <a:ext uri="{9D8B030D-6E8A-4147-A177-3AD203B41FA5}">
                      <a16:colId xmlns:a16="http://schemas.microsoft.com/office/drawing/2014/main" val="2370881688"/>
                    </a:ext>
                  </a:extLst>
                </a:gridCol>
                <a:gridCol w="874482">
                  <a:extLst>
                    <a:ext uri="{9D8B030D-6E8A-4147-A177-3AD203B41FA5}">
                      <a16:colId xmlns:a16="http://schemas.microsoft.com/office/drawing/2014/main" val="2989220155"/>
                    </a:ext>
                  </a:extLst>
                </a:gridCol>
                <a:gridCol w="823041">
                  <a:extLst>
                    <a:ext uri="{9D8B030D-6E8A-4147-A177-3AD203B41FA5}">
                      <a16:colId xmlns:a16="http://schemas.microsoft.com/office/drawing/2014/main" val="3163378909"/>
                    </a:ext>
                  </a:extLst>
                </a:gridCol>
                <a:gridCol w="994508">
                  <a:extLst>
                    <a:ext uri="{9D8B030D-6E8A-4147-A177-3AD203B41FA5}">
                      <a16:colId xmlns:a16="http://schemas.microsoft.com/office/drawing/2014/main" val="4046431764"/>
                    </a:ext>
                  </a:extLst>
                </a:gridCol>
                <a:gridCol w="857333">
                  <a:extLst>
                    <a:ext uri="{9D8B030D-6E8A-4147-A177-3AD203B41FA5}">
                      <a16:colId xmlns:a16="http://schemas.microsoft.com/office/drawing/2014/main" val="4176215379"/>
                    </a:ext>
                  </a:extLst>
                </a:gridCol>
                <a:gridCol w="655861">
                  <a:extLst>
                    <a:ext uri="{9D8B030D-6E8A-4147-A177-3AD203B41FA5}">
                      <a16:colId xmlns:a16="http://schemas.microsoft.com/office/drawing/2014/main" val="1918038228"/>
                    </a:ext>
                  </a:extLst>
                </a:gridCol>
                <a:gridCol w="1097389">
                  <a:extLst>
                    <a:ext uri="{9D8B030D-6E8A-4147-A177-3AD203B41FA5}">
                      <a16:colId xmlns:a16="http://schemas.microsoft.com/office/drawing/2014/main" val="2776939606"/>
                    </a:ext>
                  </a:extLst>
                </a:gridCol>
                <a:gridCol w="823041">
                  <a:extLst>
                    <a:ext uri="{9D8B030D-6E8A-4147-A177-3AD203B41FA5}">
                      <a16:colId xmlns:a16="http://schemas.microsoft.com/office/drawing/2014/main" val="2109027191"/>
                    </a:ext>
                  </a:extLst>
                </a:gridCol>
                <a:gridCol w="1118820">
                  <a:extLst>
                    <a:ext uri="{9D8B030D-6E8A-4147-A177-3AD203B41FA5}">
                      <a16:colId xmlns:a16="http://schemas.microsoft.com/office/drawing/2014/main" val="3583470704"/>
                    </a:ext>
                  </a:extLst>
                </a:gridCol>
                <a:gridCol w="1337442">
                  <a:extLst>
                    <a:ext uri="{9D8B030D-6E8A-4147-A177-3AD203B41FA5}">
                      <a16:colId xmlns:a16="http://schemas.microsoft.com/office/drawing/2014/main" val="2028293869"/>
                    </a:ext>
                  </a:extLst>
                </a:gridCol>
                <a:gridCol w="655861">
                  <a:extLst>
                    <a:ext uri="{9D8B030D-6E8A-4147-A177-3AD203B41FA5}">
                      <a16:colId xmlns:a16="http://schemas.microsoft.com/office/drawing/2014/main" val="1453585599"/>
                    </a:ext>
                  </a:extLst>
                </a:gridCol>
              </a:tblGrid>
              <a:tr h="2405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Unimedia.md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Jurnal.md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point.md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publika.md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agora.md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mail.ru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moldova.org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protv.md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deschide.md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newsmaker.md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noi.md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60408706"/>
                  </a:ext>
                </a:extLst>
              </a:tr>
              <a:tr h="2405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Andrei Năstase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169933"/>
                  </a:ext>
                </a:extLst>
              </a:tr>
              <a:tr h="2405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Ion Ceban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31653820"/>
                  </a:ext>
                </a:extLst>
              </a:tr>
              <a:tr h="2405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Vitalie Marinuță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2692219"/>
                  </a:ext>
                </a:extLst>
              </a:tr>
              <a:tr h="2405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Ruslan Codreanu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0410725"/>
                  </a:ext>
                </a:extLst>
              </a:tr>
              <a:tr h="2405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Victor Chironda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37976733"/>
                  </a:ext>
                </a:extLst>
              </a:tr>
              <a:tr h="2405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Dorin Chirtoacă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35409793"/>
                  </a:ext>
                </a:extLst>
              </a:tr>
              <a:tr h="2405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Valeriu Munteanu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19747296"/>
                  </a:ext>
                </a:extLst>
              </a:tr>
              <a:tr h="2405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Teodor Cârnaț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9784952"/>
                  </a:ext>
                </a:extLst>
              </a:tr>
              <a:tr h="2405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Vitalie Voznoi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78503207"/>
                  </a:ext>
                </a:extLst>
              </a:tr>
              <a:tr h="2405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Valerii Climenco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9571559"/>
                  </a:ext>
                </a:extLst>
              </a:tr>
              <a:tr h="2405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Vladimir Cebotari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63214369"/>
                  </a:ext>
                </a:extLst>
              </a:tr>
              <a:tr h="2405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Octavian Țîcu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8132944"/>
                  </a:ext>
                </a:extLst>
              </a:tr>
              <a:tr h="2405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Vlad Țurcanu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6308306"/>
                  </a:ext>
                </a:extLst>
              </a:tr>
              <a:tr h="2405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Serghei Toma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4073755"/>
                  </a:ext>
                </a:extLst>
              </a:tr>
              <a:tr h="2405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Boris Volosatîi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54091448"/>
                  </a:ext>
                </a:extLst>
              </a:tr>
              <a:tr h="2405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Dumitru Țîra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0562024"/>
                  </a:ext>
                </a:extLst>
              </a:tr>
              <a:tr h="2405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Serghei Scripnic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93698804"/>
                  </a:ext>
                </a:extLst>
              </a:tr>
              <a:tr h="2405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Lilia Ranogaeț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2816404"/>
                  </a:ext>
                </a:extLst>
              </a:tr>
              <a:tr h="2405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Alexandru Fetescu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82542331"/>
                  </a:ext>
                </a:extLst>
              </a:tr>
              <a:tr h="2405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Andrei Donică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7725530"/>
                  </a:ext>
                </a:extLst>
              </a:tr>
              <a:tr h="2405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Ion Diacov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68962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58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-22316"/>
            <a:ext cx="10949953" cy="1260000"/>
          </a:xfrm>
          <a:solidFill>
            <a:srgbClr val="002060"/>
          </a:solidFill>
        </p:spPr>
        <p:txBody>
          <a:bodyPr anchor="ctr">
            <a:normAutofit/>
          </a:bodyPr>
          <a:lstStyle/>
          <a:p>
            <a:pPr algn="ctr"/>
            <a:r>
              <a:rPr lang="vi-VN" sz="3600" i="0" cap="none" dirty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Numărul de știri despre candidați și </a:t>
            </a:r>
            <a:r>
              <a:rPr lang="en-US" sz="3600" i="0" cap="none" dirty="0" err="1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contextul</a:t>
            </a:r>
            <a:r>
              <a:rPr lang="vi-VN" sz="3600" i="0" cap="none" dirty="0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 </a:t>
            </a:r>
            <a:r>
              <a:rPr lang="vi-VN" sz="3600" i="0" cap="none" dirty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în care au apărut. </a:t>
            </a:r>
            <a:endParaRPr lang="en-US" sz="3600" i="0" cap="none" dirty="0">
              <a:solidFill>
                <a:schemeClr val="bg1"/>
              </a:solidFill>
              <a:latin typeface="Calibri" panose="020F0502020204030204" pitchFamily="34" charset="0"/>
              <a:ea typeface="Al Nile" charset="-78"/>
              <a:cs typeface="Al Nile" charset="-78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696700" y="1620760"/>
            <a:ext cx="495299" cy="365125"/>
          </a:xfrm>
          <a:prstGeom prst="rect">
            <a:avLst/>
          </a:prstGeom>
        </p:spPr>
        <p:txBody>
          <a:bodyPr/>
          <a:lstStyle/>
          <a:p>
            <a:r>
              <a:rPr lang="en-US" sz="1800" b="1" i="0" dirty="0" smtClean="0">
                <a:solidFill>
                  <a:schemeClr val="bg1"/>
                </a:solidFill>
                <a:latin typeface="+mj-lt"/>
              </a:rPr>
              <a:t>#</a:t>
            </a:r>
            <a:fld id="{7D45BC0B-60A3-2648-BA12-ACD831478100}" type="slidenum">
              <a:rPr lang="en-US" sz="1800" b="1" i="0" smtClean="0">
                <a:solidFill>
                  <a:schemeClr val="bg1"/>
                </a:solidFill>
                <a:latin typeface="+mj-lt"/>
              </a:rPr>
              <a:pPr/>
              <a:t>5</a:t>
            </a:fld>
            <a:endParaRPr lang="en-US" sz="1800" b="1" i="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9953" y="-22315"/>
            <a:ext cx="1242047" cy="12600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998615"/>
              </p:ext>
            </p:extLst>
          </p:nvPr>
        </p:nvGraphicFramePr>
        <p:xfrm>
          <a:off x="449179" y="1283970"/>
          <a:ext cx="11486147" cy="55740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7123">
                  <a:extLst>
                    <a:ext uri="{9D8B030D-6E8A-4147-A177-3AD203B41FA5}">
                      <a16:colId xmlns:a16="http://schemas.microsoft.com/office/drawing/2014/main" val="865288921"/>
                    </a:ext>
                  </a:extLst>
                </a:gridCol>
                <a:gridCol w="1473859">
                  <a:extLst>
                    <a:ext uri="{9D8B030D-6E8A-4147-A177-3AD203B41FA5}">
                      <a16:colId xmlns:a16="http://schemas.microsoft.com/office/drawing/2014/main" val="4290613230"/>
                    </a:ext>
                  </a:extLst>
                </a:gridCol>
                <a:gridCol w="1616891">
                  <a:extLst>
                    <a:ext uri="{9D8B030D-6E8A-4147-A177-3AD203B41FA5}">
                      <a16:colId xmlns:a16="http://schemas.microsoft.com/office/drawing/2014/main" val="1136608155"/>
                    </a:ext>
                  </a:extLst>
                </a:gridCol>
                <a:gridCol w="1716393">
                  <a:extLst>
                    <a:ext uri="{9D8B030D-6E8A-4147-A177-3AD203B41FA5}">
                      <a16:colId xmlns:a16="http://schemas.microsoft.com/office/drawing/2014/main" val="3782144003"/>
                    </a:ext>
                  </a:extLst>
                </a:gridCol>
                <a:gridCol w="3861881">
                  <a:extLst>
                    <a:ext uri="{9D8B030D-6E8A-4147-A177-3AD203B41FA5}">
                      <a16:colId xmlns:a16="http://schemas.microsoft.com/office/drawing/2014/main" val="491196140"/>
                    </a:ext>
                  </a:extLst>
                </a:gridCol>
              </a:tblGrid>
              <a:tr h="2383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Știri neutre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Știri pozitive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Știri negative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Raport stiri pozitive si negative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0591928"/>
                  </a:ext>
                </a:extLst>
              </a:tr>
              <a:tr h="2383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Andrei Năstase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126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36324209"/>
                  </a:ext>
                </a:extLst>
              </a:tr>
              <a:tr h="2383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Ion Ceban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3788891"/>
                  </a:ext>
                </a:extLst>
              </a:tr>
              <a:tr h="2383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Vitalie Marinuță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99083517"/>
                  </a:ext>
                </a:extLst>
              </a:tr>
              <a:tr h="2383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Ruslan Codreanu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381442"/>
                  </a:ext>
                </a:extLst>
              </a:tr>
              <a:tr h="2383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Victor Chironda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11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01958259"/>
                  </a:ext>
                </a:extLst>
              </a:tr>
              <a:tr h="2383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Dorin Chirtoacă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5750767"/>
                  </a:ext>
                </a:extLst>
              </a:tr>
              <a:tr h="2383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Valeriu Munteanu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64561220"/>
                  </a:ext>
                </a:extLst>
              </a:tr>
              <a:tr h="2383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Teodor Cârnaț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24350532"/>
                  </a:ext>
                </a:extLst>
              </a:tr>
              <a:tr h="2383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Vitalie Voznoi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2991581"/>
                  </a:ext>
                </a:extLst>
              </a:tr>
              <a:tr h="2383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Valerii Climenco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7451977"/>
                  </a:ext>
                </a:extLst>
              </a:tr>
              <a:tr h="2383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Vladimir Cebotari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79357779"/>
                  </a:ext>
                </a:extLst>
              </a:tr>
              <a:tr h="2383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Octavian Țîcu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31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3486163"/>
                  </a:ext>
                </a:extLst>
              </a:tr>
              <a:tr h="2383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Vlad Țurcanu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3263822"/>
                  </a:ext>
                </a:extLst>
              </a:tr>
              <a:tr h="2383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Serghei Toma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32939888"/>
                  </a:ext>
                </a:extLst>
              </a:tr>
              <a:tr h="2383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Boris Volosatîi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1011807"/>
                  </a:ext>
                </a:extLst>
              </a:tr>
              <a:tr h="2383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Dumitru Țîra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27680487"/>
                  </a:ext>
                </a:extLst>
              </a:tr>
              <a:tr h="2383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Serghei Scripnic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8639218"/>
                  </a:ext>
                </a:extLst>
              </a:tr>
              <a:tr h="2383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Lilia Ranogaeț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04374495"/>
                  </a:ext>
                </a:extLst>
              </a:tr>
              <a:tr h="2383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Alexandru Fetescu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491259"/>
                  </a:ext>
                </a:extLst>
              </a:tr>
              <a:tr h="2383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Andrei Donică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3922776"/>
                  </a:ext>
                </a:extLst>
              </a:tr>
              <a:tr h="2383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Ion Diacov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5639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580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-22316"/>
            <a:ext cx="10949953" cy="1260000"/>
          </a:xfrm>
          <a:solidFill>
            <a:srgbClr val="002060"/>
          </a:solidFill>
        </p:spPr>
        <p:txBody>
          <a:bodyPr anchor="ctr">
            <a:normAutofit/>
          </a:bodyPr>
          <a:lstStyle/>
          <a:p>
            <a:pPr algn="ctr"/>
            <a:r>
              <a:rPr lang="en-US" sz="3600" i="0" cap="none" dirty="0" err="1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Statistici</a:t>
            </a:r>
            <a:r>
              <a:rPr lang="en-US" sz="3600" i="0" cap="none" dirty="0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 </a:t>
            </a:r>
            <a:r>
              <a:rPr lang="en-US" sz="3600" i="0" cap="none" dirty="0" err="1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relevante</a:t>
            </a:r>
            <a:endParaRPr lang="en-US" sz="3600" i="0" cap="none" dirty="0">
              <a:solidFill>
                <a:schemeClr val="bg1"/>
              </a:solidFill>
              <a:latin typeface="Calibri" panose="020F0502020204030204" pitchFamily="34" charset="0"/>
              <a:ea typeface="Al Nile" charset="-78"/>
              <a:cs typeface="Al Nile" charset="-78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696700" y="1620760"/>
            <a:ext cx="495299" cy="365125"/>
          </a:xfrm>
          <a:prstGeom prst="rect">
            <a:avLst/>
          </a:prstGeom>
        </p:spPr>
        <p:txBody>
          <a:bodyPr/>
          <a:lstStyle/>
          <a:p>
            <a:r>
              <a:rPr lang="en-US" sz="1800" b="1" i="0" dirty="0" smtClean="0">
                <a:solidFill>
                  <a:schemeClr val="bg1"/>
                </a:solidFill>
                <a:latin typeface="+mj-lt"/>
              </a:rPr>
              <a:t>#</a:t>
            </a:r>
            <a:fld id="{7D45BC0B-60A3-2648-BA12-ACD831478100}" type="slidenum">
              <a:rPr lang="en-US" sz="1800" b="1" i="0" smtClean="0">
                <a:solidFill>
                  <a:schemeClr val="bg1"/>
                </a:solidFill>
                <a:latin typeface="+mj-lt"/>
              </a:rPr>
              <a:pPr/>
              <a:t>6</a:t>
            </a:fld>
            <a:endParaRPr lang="en-US" sz="1800" b="1" i="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9953" y="-22315"/>
            <a:ext cx="1242047" cy="1260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08994" y="1557128"/>
            <a:ext cx="9096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o-RO" sz="2400" b="1" dirty="0" smtClean="0">
              <a:latin typeface="Sylfaen" panose="010A05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>
              <a:latin typeface="Sylfaen" panose="010A0502050306030303" pitchFamily="18" charset="0"/>
            </a:endParaRPr>
          </a:p>
        </p:txBody>
      </p:sp>
      <p:graphicFrame>
        <p:nvGraphicFramePr>
          <p:cNvPr id="9" name="Diagramă 29">
            <a:extLst>
              <a:ext uri="{FF2B5EF4-FFF2-40B4-BE49-F238E27FC236}">
                <a16:creationId xmlns:a16="http://schemas.microsoft.com/office/drawing/2014/main" id="{D10BEC95-12BF-4F44-A478-1E621CD4C6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6910651"/>
              </p:ext>
            </p:extLst>
          </p:nvPr>
        </p:nvGraphicFramePr>
        <p:xfrm>
          <a:off x="256674" y="1880869"/>
          <a:ext cx="11440026" cy="4407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6385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-22316"/>
            <a:ext cx="10949953" cy="1260000"/>
          </a:xfrm>
          <a:solidFill>
            <a:srgbClr val="002060"/>
          </a:solidFill>
        </p:spPr>
        <p:txBody>
          <a:bodyPr anchor="ctr">
            <a:normAutofit/>
          </a:bodyPr>
          <a:lstStyle/>
          <a:p>
            <a:pPr algn="ctr"/>
            <a:r>
              <a:rPr lang="en-US" sz="3600" i="0" cap="none" dirty="0" err="1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Statistici</a:t>
            </a:r>
            <a:r>
              <a:rPr lang="en-US" sz="3600" i="0" cap="none" dirty="0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 </a:t>
            </a:r>
            <a:r>
              <a:rPr lang="en-US" sz="3600" i="0" cap="none" dirty="0" err="1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relevante</a:t>
            </a:r>
            <a:endParaRPr lang="en-US" sz="3600" i="0" cap="none" dirty="0">
              <a:solidFill>
                <a:schemeClr val="bg1"/>
              </a:solidFill>
              <a:latin typeface="Calibri" panose="020F0502020204030204" pitchFamily="34" charset="0"/>
              <a:ea typeface="Al Nile" charset="-78"/>
              <a:cs typeface="Al Nile" charset="-78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696700" y="1620760"/>
            <a:ext cx="495299" cy="365125"/>
          </a:xfrm>
          <a:prstGeom prst="rect">
            <a:avLst/>
          </a:prstGeom>
        </p:spPr>
        <p:txBody>
          <a:bodyPr/>
          <a:lstStyle/>
          <a:p>
            <a:r>
              <a:rPr lang="en-US" sz="1800" b="1" i="0" dirty="0" smtClean="0">
                <a:solidFill>
                  <a:schemeClr val="bg1"/>
                </a:solidFill>
                <a:latin typeface="+mj-lt"/>
              </a:rPr>
              <a:t>#</a:t>
            </a:r>
            <a:fld id="{7D45BC0B-60A3-2648-BA12-ACD831478100}" type="slidenum">
              <a:rPr lang="en-US" sz="1800" b="1" i="0" smtClean="0">
                <a:solidFill>
                  <a:schemeClr val="bg1"/>
                </a:solidFill>
                <a:latin typeface="+mj-lt"/>
              </a:rPr>
              <a:pPr/>
              <a:t>7</a:t>
            </a:fld>
            <a:endParaRPr lang="en-US" sz="1800" b="1" i="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9953" y="-22315"/>
            <a:ext cx="1242047" cy="1260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08994" y="1557128"/>
            <a:ext cx="9096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o-RO" sz="2400" b="1" dirty="0" smtClean="0">
              <a:latin typeface="Sylfaen" panose="010A05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>
              <a:latin typeface="Sylfaen" panose="010A0502050306030303" pitchFamily="18" charset="0"/>
            </a:endParaRPr>
          </a:p>
        </p:txBody>
      </p:sp>
      <p:graphicFrame>
        <p:nvGraphicFramePr>
          <p:cNvPr id="10" name="Diagramă 49">
            <a:extLst>
              <a:ext uri="{FF2B5EF4-FFF2-40B4-BE49-F238E27FC236}">
                <a16:creationId xmlns:a16="http://schemas.microsoft.com/office/drawing/2014/main" id="{858E8801-76D8-D544-8946-D82EBB0B01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225930"/>
              </p:ext>
            </p:extLst>
          </p:nvPr>
        </p:nvGraphicFramePr>
        <p:xfrm>
          <a:off x="1008994" y="1237685"/>
          <a:ext cx="10926332" cy="5163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2262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-22316"/>
            <a:ext cx="10949953" cy="1260000"/>
          </a:xfrm>
          <a:solidFill>
            <a:srgbClr val="002060"/>
          </a:solidFill>
        </p:spPr>
        <p:txBody>
          <a:bodyPr anchor="ctr">
            <a:normAutofit/>
          </a:bodyPr>
          <a:lstStyle/>
          <a:p>
            <a:pPr algn="ctr"/>
            <a:r>
              <a:rPr lang="en-US" sz="3600" i="0" cap="none" dirty="0" err="1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Statistici</a:t>
            </a:r>
            <a:r>
              <a:rPr lang="en-US" sz="3600" i="0" cap="none" dirty="0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 </a:t>
            </a:r>
            <a:r>
              <a:rPr lang="en-US" sz="3600" i="0" cap="none" dirty="0" err="1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relevante</a:t>
            </a:r>
            <a:r>
              <a:rPr lang="ro-RO" sz="3600" i="0" cap="none" dirty="0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 pe candidați</a:t>
            </a:r>
            <a:endParaRPr lang="en-US" sz="3600" i="0" cap="none" dirty="0">
              <a:solidFill>
                <a:schemeClr val="bg1"/>
              </a:solidFill>
              <a:latin typeface="Calibri" panose="020F0502020204030204" pitchFamily="34" charset="0"/>
              <a:ea typeface="Al Nile" charset="-78"/>
              <a:cs typeface="Al Nile" charset="-78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696700" y="1620760"/>
            <a:ext cx="495299" cy="365125"/>
          </a:xfrm>
          <a:prstGeom prst="rect">
            <a:avLst/>
          </a:prstGeom>
        </p:spPr>
        <p:txBody>
          <a:bodyPr/>
          <a:lstStyle/>
          <a:p>
            <a:r>
              <a:rPr lang="en-US" sz="1800" b="1" i="0" dirty="0" smtClean="0">
                <a:solidFill>
                  <a:schemeClr val="bg1"/>
                </a:solidFill>
                <a:latin typeface="+mj-lt"/>
              </a:rPr>
              <a:t>#</a:t>
            </a:r>
            <a:fld id="{7D45BC0B-60A3-2648-BA12-ACD831478100}" type="slidenum">
              <a:rPr lang="en-US" sz="1800" b="1" i="0" smtClean="0">
                <a:solidFill>
                  <a:schemeClr val="bg1"/>
                </a:solidFill>
                <a:latin typeface="+mj-lt"/>
              </a:rPr>
              <a:pPr/>
              <a:t>8</a:t>
            </a:fld>
            <a:endParaRPr lang="en-US" sz="1800" b="1" i="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9953" y="-22315"/>
            <a:ext cx="1242047" cy="1260000"/>
          </a:xfrm>
          <a:prstGeom prst="rect">
            <a:avLst/>
          </a:prstGeom>
        </p:spPr>
      </p:pic>
      <p:graphicFrame>
        <p:nvGraphicFramePr>
          <p:cNvPr id="9" name="Diagramă 5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58007374"/>
              </p:ext>
            </p:extLst>
          </p:nvPr>
        </p:nvGraphicFramePr>
        <p:xfrm>
          <a:off x="128337" y="1243584"/>
          <a:ext cx="12063662" cy="549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5169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-22316"/>
            <a:ext cx="10949953" cy="1260000"/>
          </a:xfrm>
          <a:solidFill>
            <a:srgbClr val="002060"/>
          </a:solidFill>
        </p:spPr>
        <p:txBody>
          <a:bodyPr anchor="ctr">
            <a:normAutofit/>
          </a:bodyPr>
          <a:lstStyle/>
          <a:p>
            <a:pPr algn="ctr"/>
            <a:r>
              <a:rPr lang="en-US" sz="3600" i="0" cap="none" dirty="0" err="1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Statistici</a:t>
            </a:r>
            <a:r>
              <a:rPr lang="en-US" sz="3600" i="0" cap="none" dirty="0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 </a:t>
            </a:r>
            <a:r>
              <a:rPr lang="en-US" sz="3600" i="0" cap="none" dirty="0" err="1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relevante</a:t>
            </a:r>
            <a:r>
              <a:rPr lang="ro-RO" sz="3600" i="0" cap="none" dirty="0" smtClean="0">
                <a:solidFill>
                  <a:schemeClr val="bg1"/>
                </a:solidFill>
                <a:latin typeface="Calibri" panose="020F0502020204030204" pitchFamily="34" charset="0"/>
                <a:ea typeface="Al Nile" charset="-78"/>
                <a:cs typeface="Al Nile" charset="-78"/>
              </a:rPr>
              <a:t> pe candidați</a:t>
            </a:r>
            <a:endParaRPr lang="en-US" sz="3600" i="0" cap="none" dirty="0">
              <a:solidFill>
                <a:schemeClr val="bg1"/>
              </a:solidFill>
              <a:latin typeface="Calibri" panose="020F0502020204030204" pitchFamily="34" charset="0"/>
              <a:ea typeface="Al Nile" charset="-78"/>
              <a:cs typeface="Al Nile" charset="-78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696700" y="1620760"/>
            <a:ext cx="495299" cy="365125"/>
          </a:xfrm>
          <a:prstGeom prst="rect">
            <a:avLst/>
          </a:prstGeom>
        </p:spPr>
        <p:txBody>
          <a:bodyPr/>
          <a:lstStyle/>
          <a:p>
            <a:r>
              <a:rPr lang="en-US" sz="1800" b="1" i="0" dirty="0" smtClean="0">
                <a:solidFill>
                  <a:schemeClr val="bg1"/>
                </a:solidFill>
                <a:latin typeface="+mj-lt"/>
              </a:rPr>
              <a:t>#</a:t>
            </a:r>
            <a:fld id="{7D45BC0B-60A3-2648-BA12-ACD831478100}" type="slidenum">
              <a:rPr lang="en-US" sz="1800" b="1" i="0" smtClean="0">
                <a:solidFill>
                  <a:schemeClr val="bg1"/>
                </a:solidFill>
                <a:latin typeface="+mj-lt"/>
              </a:rPr>
              <a:pPr/>
              <a:t>9</a:t>
            </a:fld>
            <a:endParaRPr lang="en-US" sz="1800" b="1" i="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9953" y="-22315"/>
            <a:ext cx="1242047" cy="1260000"/>
          </a:xfrm>
          <a:prstGeom prst="rect">
            <a:avLst/>
          </a:prstGeom>
        </p:spPr>
      </p:pic>
      <p:graphicFrame>
        <p:nvGraphicFramePr>
          <p:cNvPr id="10" name="Diagramă 2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7211975"/>
              </p:ext>
            </p:extLst>
          </p:nvPr>
        </p:nvGraphicFramePr>
        <p:xfrm>
          <a:off x="176462" y="1237685"/>
          <a:ext cx="11742821" cy="5355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861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1577</TotalTime>
  <Words>728</Words>
  <Application>Microsoft Office PowerPoint</Application>
  <PresentationFormat>Widescreen</PresentationFormat>
  <Paragraphs>456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Al Nile</vt:lpstr>
      <vt:lpstr>Arial</vt:lpstr>
      <vt:lpstr>Calibri</vt:lpstr>
      <vt:lpstr>Calibri Light</vt:lpstr>
      <vt:lpstr>Cambria</vt:lpstr>
      <vt:lpstr>Georgia</vt:lpstr>
      <vt:lpstr>Sylfaen</vt:lpstr>
      <vt:lpstr>Times New Roman</vt:lpstr>
      <vt:lpstr>Wingdings</vt:lpstr>
      <vt:lpstr>Office Theme</vt:lpstr>
      <vt:lpstr>MONITORIZAREA PREZENȚEI candidaților la funcția de primar general în știrile on-line (9-22 septembrie)</vt:lpstr>
      <vt:lpstr>Introducere</vt:lpstr>
      <vt:lpstr>Introducere</vt:lpstr>
      <vt:lpstr>Numărul de știri despre candidați și sursele în care au apărut. În total 877 mențiuni. </vt:lpstr>
      <vt:lpstr>Numărul de știri despre candidați și contextul în care au apărut. </vt:lpstr>
      <vt:lpstr>Statistici relevante</vt:lpstr>
      <vt:lpstr>Statistici relevante</vt:lpstr>
      <vt:lpstr>Statistici relevante pe candidați</vt:lpstr>
      <vt:lpstr>Statistici relevante pe candidați</vt:lpstr>
      <vt:lpstr>Statistici relevante pe candidați</vt:lpstr>
      <vt:lpstr>Statistici relevante pe candidați</vt:lpstr>
      <vt:lpstr>Statistici relevante pe portaluri</vt:lpstr>
      <vt:lpstr>Statistici relevante pe portaluri</vt:lpstr>
      <vt:lpstr>Statistici relevante pe portaluri</vt:lpstr>
      <vt:lpstr>Statistici relevante pe portaluri</vt:lpstr>
      <vt:lpstr>Statistici relevante pe portaluri</vt:lpstr>
      <vt:lpstr>Comportamentul portalurilor de știri în perioada monitorizată</vt:lpstr>
      <vt:lpstr>Vă mulțumim pentru atenție!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INIȚIATIVA DE COMBATERE A PROPAGANDEI ȘI MANIPULĂRII RUSE – PROPAGANDĂ SAU MANIPULARE?</dc:title>
  <dc:creator>Andrei Curararu</dc:creator>
  <cp:lastModifiedBy>Ion Ionescu</cp:lastModifiedBy>
  <cp:revision>586</cp:revision>
  <dcterms:created xsi:type="dcterms:W3CDTF">2017-06-28T10:35:59Z</dcterms:created>
  <dcterms:modified xsi:type="dcterms:W3CDTF">2019-10-04T07:55:22Z</dcterms:modified>
</cp:coreProperties>
</file>