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notesSlides/notesSlide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handoutMasterIdLst>
    <p:handoutMasterId r:id="rId15"/>
  </p:handoutMasterIdLst>
  <p:sldIdLst>
    <p:sldId id="256" r:id="rId2"/>
    <p:sldId id="257" r:id="rId3"/>
    <p:sldId id="258" r:id="rId4"/>
    <p:sldId id="286" r:id="rId5"/>
    <p:sldId id="275" r:id="rId6"/>
    <p:sldId id="276" r:id="rId7"/>
    <p:sldId id="284" r:id="rId8"/>
    <p:sldId id="277" r:id="rId9"/>
    <p:sldId id="285" r:id="rId10"/>
    <p:sldId id="283" r:id="rId11"/>
    <p:sldId id="287" r:id="rId12"/>
    <p:sldId id="27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64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H:\CERCETARI\cercetari_2019\OMNICATI\Locale%20V%20Pasa\Diagrame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_____Microsoft_Excel7.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_____Microsoft_Excel.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_____Microsoft_Excel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_____Microsoft_Excel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_____Microsoft_Excel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_____Microsoft_Excel4.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_____Microsoft_Excel5.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H:\CERCETARI\cercetari_2019\OMNICATI\Locale%20V%20Pasa\Diagrame2.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_____Microsoft_Excel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5883763589422"/>
          <c:y val="0.14545878834247675"/>
          <c:w val="0.86608552055993004"/>
          <c:h val="0.59188247302420527"/>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'VAL 2'!$C$25:$H$25</c:f>
              <c:strCache>
                <c:ptCount val="6"/>
                <c:pt idx="0">
                  <c:v>Neapărat voi participa la alegeri </c:v>
                </c:pt>
                <c:pt idx="1">
                  <c:v>Voi participa, dacă nu mă va împiedica nimic </c:v>
                </c:pt>
                <c:pt idx="2">
                  <c:v>Mai degrabă voi participa</c:v>
                </c:pt>
                <c:pt idx="3">
                  <c:v>Mai degrabă nu voi participa</c:v>
                </c:pt>
                <c:pt idx="4">
                  <c:v>Sigur nu voi participa</c:v>
                </c:pt>
                <c:pt idx="5">
                  <c:v>Greu de răspuns</c:v>
                </c:pt>
              </c:strCache>
            </c:strRef>
          </c:cat>
          <c:val>
            <c:numRef>
              <c:f>'VAL 2'!$C$26:$H$26</c:f>
              <c:numCache>
                <c:formatCode>0.0%</c:formatCode>
                <c:ptCount val="6"/>
                <c:pt idx="0">
                  <c:v>0.625</c:v>
                </c:pt>
                <c:pt idx="1">
                  <c:v>0.14399999999999999</c:v>
                </c:pt>
                <c:pt idx="2">
                  <c:v>6.6000000000000003E-2</c:v>
                </c:pt>
                <c:pt idx="3">
                  <c:v>6.2E-2</c:v>
                </c:pt>
                <c:pt idx="4">
                  <c:v>5.6000000000000001E-2</c:v>
                </c:pt>
                <c:pt idx="5">
                  <c:v>4.8000000000000001E-2</c:v>
                </c:pt>
              </c:numCache>
            </c:numRef>
          </c:val>
          <c:extLst>
            <c:ext xmlns:c16="http://schemas.microsoft.com/office/drawing/2014/chart" uri="{C3380CC4-5D6E-409C-BE32-E72D297353CC}">
              <c16:uniqueId val="{00000000-EF9B-4A7D-BAB9-3997109C6FDA}"/>
            </c:ext>
          </c:extLst>
        </c:ser>
        <c:dLbls>
          <c:showLegendKey val="0"/>
          <c:showVal val="0"/>
          <c:showCatName val="0"/>
          <c:showSerName val="0"/>
          <c:showPercent val="0"/>
          <c:showBubbleSize val="0"/>
        </c:dLbls>
        <c:gapWidth val="55"/>
        <c:overlap val="-27"/>
        <c:axId val="637102223"/>
        <c:axId val="517375711"/>
      </c:barChart>
      <c:catAx>
        <c:axId val="637102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517375711"/>
        <c:crosses val="autoZero"/>
        <c:auto val="1"/>
        <c:lblAlgn val="ctr"/>
        <c:lblOffset val="100"/>
        <c:noMultiLvlLbl val="0"/>
      </c:catAx>
      <c:valAx>
        <c:axId val="51737571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637102223"/>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8BCA-4B2B-8472-E89E5673AF80}"/>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BCA-4B2B-8472-E89E5673AF80}"/>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8BCA-4B2B-8472-E89E5673AF80}"/>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8BCA-4B2B-8472-E89E5673AF80}"/>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8BCA-4B2B-8472-E89E5673AF80}"/>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8BCA-4B2B-8472-E89E5673AF80}"/>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8BCA-4B2B-8472-E89E5673AF80}"/>
              </c:ext>
            </c:extLst>
          </c:dPt>
          <c:dPt>
            <c:idx val="7"/>
            <c:invertIfNegative val="0"/>
            <c:bubble3D val="0"/>
            <c:spPr>
              <a:solidFill>
                <a:schemeClr val="accent2">
                  <a:lumMod val="60000"/>
                </a:schemeClr>
              </a:solidFill>
              <a:ln>
                <a:noFill/>
              </a:ln>
              <a:effectLst/>
            </c:spPr>
            <c:extLst>
              <c:ext xmlns:c16="http://schemas.microsoft.com/office/drawing/2014/chart" uri="{C3380CC4-5D6E-409C-BE32-E72D297353CC}">
                <c16:uniqueId val="{0000000F-8BCA-4B2B-8472-E89E5673AF80}"/>
              </c:ext>
            </c:extLst>
          </c:dPt>
          <c:dPt>
            <c:idx val="8"/>
            <c:invertIfNegative val="0"/>
            <c:bubble3D val="0"/>
            <c:spPr>
              <a:solidFill>
                <a:schemeClr val="accent3">
                  <a:lumMod val="60000"/>
                </a:schemeClr>
              </a:solidFill>
              <a:ln>
                <a:noFill/>
              </a:ln>
              <a:effectLst/>
            </c:spPr>
            <c:extLst>
              <c:ext xmlns:c16="http://schemas.microsoft.com/office/drawing/2014/chart" uri="{C3380CC4-5D6E-409C-BE32-E72D297353CC}">
                <c16:uniqueId val="{00000011-8BCA-4B2B-8472-E89E5673AF80}"/>
              </c:ext>
            </c:extLst>
          </c:dPt>
          <c:dPt>
            <c:idx val="9"/>
            <c:invertIfNegative val="0"/>
            <c:bubble3D val="0"/>
            <c:spPr>
              <a:solidFill>
                <a:schemeClr val="accent4">
                  <a:lumMod val="60000"/>
                </a:schemeClr>
              </a:solidFill>
              <a:ln>
                <a:noFill/>
              </a:ln>
              <a:effectLst/>
            </c:spPr>
            <c:extLst>
              <c:ext xmlns:c16="http://schemas.microsoft.com/office/drawing/2014/chart" uri="{C3380CC4-5D6E-409C-BE32-E72D297353CC}">
                <c16:uniqueId val="{00000013-8BCA-4B2B-8472-E89E5673AF80}"/>
              </c:ext>
            </c:extLst>
          </c:dPt>
          <c:dPt>
            <c:idx val="10"/>
            <c:invertIfNegative val="0"/>
            <c:bubble3D val="0"/>
            <c:spPr>
              <a:solidFill>
                <a:schemeClr val="accent5">
                  <a:lumMod val="60000"/>
                </a:schemeClr>
              </a:solidFill>
              <a:ln>
                <a:noFill/>
              </a:ln>
              <a:effectLst/>
            </c:spPr>
            <c:extLst>
              <c:ext xmlns:c16="http://schemas.microsoft.com/office/drawing/2014/chart" uri="{C3380CC4-5D6E-409C-BE32-E72D297353CC}">
                <c16:uniqueId val="{00000015-8BCA-4B2B-8472-E89E5673AF80}"/>
              </c:ext>
            </c:extLst>
          </c:dPt>
          <c:dPt>
            <c:idx val="11"/>
            <c:invertIfNegative val="0"/>
            <c:bubble3D val="0"/>
            <c:spPr>
              <a:solidFill>
                <a:schemeClr val="accent6">
                  <a:lumMod val="60000"/>
                </a:schemeClr>
              </a:solidFill>
              <a:ln>
                <a:noFill/>
              </a:ln>
              <a:effectLst/>
            </c:spPr>
            <c:extLst>
              <c:ext xmlns:c16="http://schemas.microsoft.com/office/drawing/2014/chart" uri="{C3380CC4-5D6E-409C-BE32-E72D297353CC}">
                <c16:uniqueId val="{00000017-8BCA-4B2B-8472-E89E5673AF80}"/>
              </c:ext>
            </c:extLst>
          </c:dPt>
          <c:dPt>
            <c:idx val="12"/>
            <c:invertIfNegative val="0"/>
            <c:bubble3D val="0"/>
            <c:spPr>
              <a:solidFill>
                <a:schemeClr val="accent1">
                  <a:lumMod val="80000"/>
                  <a:lumOff val="20000"/>
                </a:schemeClr>
              </a:solidFill>
              <a:ln>
                <a:noFill/>
              </a:ln>
              <a:effectLst/>
            </c:spPr>
            <c:extLst>
              <c:ext xmlns:c16="http://schemas.microsoft.com/office/drawing/2014/chart" uri="{C3380CC4-5D6E-409C-BE32-E72D297353CC}">
                <c16:uniqueId val="{00000019-8BCA-4B2B-8472-E89E5673AF80}"/>
              </c:ext>
            </c:extLst>
          </c:dPt>
          <c:dPt>
            <c:idx val="13"/>
            <c:invertIfNegative val="0"/>
            <c:bubble3D val="0"/>
            <c:spPr>
              <a:solidFill>
                <a:schemeClr val="accent2">
                  <a:lumMod val="80000"/>
                  <a:lumOff val="20000"/>
                </a:schemeClr>
              </a:solidFill>
              <a:ln>
                <a:noFill/>
              </a:ln>
              <a:effectLst/>
            </c:spPr>
            <c:extLst>
              <c:ext xmlns:c16="http://schemas.microsoft.com/office/drawing/2014/chart" uri="{C3380CC4-5D6E-409C-BE32-E72D297353CC}">
                <c16:uniqueId val="{0000001B-8BCA-4B2B-8472-E89E5673AF80}"/>
              </c:ext>
            </c:extLst>
          </c:dPt>
          <c:dPt>
            <c:idx val="14"/>
            <c:invertIfNegative val="0"/>
            <c:bubble3D val="0"/>
            <c:spPr>
              <a:solidFill>
                <a:schemeClr val="accent3">
                  <a:lumMod val="80000"/>
                  <a:lumOff val="20000"/>
                </a:schemeClr>
              </a:solidFill>
              <a:ln>
                <a:noFill/>
              </a:ln>
              <a:effectLst/>
            </c:spPr>
            <c:extLst>
              <c:ext xmlns:c16="http://schemas.microsoft.com/office/drawing/2014/chart" uri="{C3380CC4-5D6E-409C-BE32-E72D297353CC}">
                <c16:uniqueId val="{0000001D-8BCA-4B2B-8472-E89E5673AF80}"/>
              </c:ext>
            </c:extLst>
          </c:dPt>
          <c:dPt>
            <c:idx val="15"/>
            <c:invertIfNegative val="0"/>
            <c:bubble3D val="0"/>
            <c:spPr>
              <a:solidFill>
                <a:schemeClr val="accent4">
                  <a:lumMod val="80000"/>
                  <a:lumOff val="20000"/>
                </a:schemeClr>
              </a:solidFill>
              <a:ln>
                <a:noFill/>
              </a:ln>
              <a:effectLst/>
            </c:spPr>
            <c:extLst>
              <c:ext xmlns:c16="http://schemas.microsoft.com/office/drawing/2014/chart" uri="{C3380CC4-5D6E-409C-BE32-E72D297353CC}">
                <c16:uniqueId val="{0000001F-8BCA-4B2B-8472-E89E5673AF80}"/>
              </c:ext>
            </c:extLst>
          </c:dPt>
          <c:dPt>
            <c:idx val="16"/>
            <c:invertIfNegative val="0"/>
            <c:bubble3D val="0"/>
            <c:spPr>
              <a:solidFill>
                <a:schemeClr val="accent5">
                  <a:lumMod val="80000"/>
                  <a:lumOff val="20000"/>
                </a:schemeClr>
              </a:solidFill>
              <a:ln>
                <a:noFill/>
              </a:ln>
              <a:effectLst/>
            </c:spPr>
            <c:extLst>
              <c:ext xmlns:c16="http://schemas.microsoft.com/office/drawing/2014/chart" uri="{C3380CC4-5D6E-409C-BE32-E72D297353CC}">
                <c16:uniqueId val="{00000021-8BCA-4B2B-8472-E89E5673AF80}"/>
              </c:ext>
            </c:extLst>
          </c:dPt>
          <c:dPt>
            <c:idx val="17"/>
            <c:invertIfNegative val="0"/>
            <c:bubble3D val="0"/>
            <c:spPr>
              <a:solidFill>
                <a:schemeClr val="accent6">
                  <a:lumMod val="80000"/>
                  <a:lumOff val="20000"/>
                </a:schemeClr>
              </a:solidFill>
              <a:ln>
                <a:noFill/>
              </a:ln>
              <a:effectLst/>
            </c:spPr>
            <c:extLst>
              <c:ext xmlns:c16="http://schemas.microsoft.com/office/drawing/2014/chart" uri="{C3380CC4-5D6E-409C-BE32-E72D297353CC}">
                <c16:uniqueId val="{00000023-8BCA-4B2B-8472-E89E5673AF80}"/>
              </c:ext>
            </c:extLst>
          </c:dPt>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'VAL 2'!$A$396:$A$413</c:f>
              <c:strCache>
                <c:ptCount val="18"/>
                <c:pt idx="0">
                  <c:v>NŞ/NR</c:v>
                </c:pt>
                <c:pt idx="1">
                  <c:v>Altele </c:v>
                </c:pt>
                <c:pt idx="2">
                  <c:v>Stimularea activităţii agenţilor economici</c:v>
                </c:pt>
                <c:pt idx="3">
                  <c:v>Asigurarea cu agent termic / apă caldă</c:v>
                </c:pt>
                <c:pt idx="4">
                  <c:v>Alimentarea cu apă potabilă</c:v>
                </c:pt>
                <c:pt idx="5">
                  <c:v>Organizarea vieţii culturale a localităţii </c:v>
                </c:pt>
                <c:pt idx="6">
                  <c:v>Locurile de odihnă şi agrement</c:v>
                </c:pt>
                <c:pt idx="7">
                  <c:v>Asigurarea cu locuinţe</c:v>
                </c:pt>
                <c:pt idx="8">
                  <c:v>Îmbunătăţirea stării învăţământului</c:v>
                </c:pt>
                <c:pt idx="9">
                  <c:v>Amplasarea punctelor de comercializare / pieţelor</c:v>
                </c:pt>
                <c:pt idx="10">
                  <c:v>Ordinea publică</c:v>
                </c:pt>
                <c:pt idx="11">
                  <c:v>Serviciul de transport public</c:v>
                </c:pt>
                <c:pt idx="12">
                  <c:v>Salubrizarea / colectarea gunoiului</c:v>
                </c:pt>
                <c:pt idx="13">
                  <c:v>Acordarea de ajutor social celor săraci</c:v>
                </c:pt>
                <c:pt idx="14">
                  <c:v>Crearea locurilor de muncă </c:v>
                </c:pt>
                <c:pt idx="15">
                  <c:v>Curăţenia spaţiilor publice </c:v>
                </c:pt>
                <c:pt idx="16">
                  <c:v>Eliminarea corupţiei</c:v>
                </c:pt>
                <c:pt idx="17">
                  <c:v>Starea drumurilor</c:v>
                </c:pt>
              </c:strCache>
            </c:strRef>
          </c:cat>
          <c:val>
            <c:numRef>
              <c:f>'VAL 2'!$B$396:$B$413</c:f>
              <c:numCache>
                <c:formatCode>0.0%</c:formatCode>
                <c:ptCount val="18"/>
                <c:pt idx="0">
                  <c:v>1.7999999999999999E-2</c:v>
                </c:pt>
                <c:pt idx="1">
                  <c:v>0.12</c:v>
                </c:pt>
                <c:pt idx="2">
                  <c:v>3.3000000000000002E-2</c:v>
                </c:pt>
                <c:pt idx="3">
                  <c:v>4.7E-2</c:v>
                </c:pt>
                <c:pt idx="4">
                  <c:v>5.3999999999999999E-2</c:v>
                </c:pt>
                <c:pt idx="5">
                  <c:v>6.5000000000000002E-2</c:v>
                </c:pt>
                <c:pt idx="6">
                  <c:v>6.7000000000000004E-2</c:v>
                </c:pt>
                <c:pt idx="7">
                  <c:v>0.10100000000000001</c:v>
                </c:pt>
                <c:pt idx="8">
                  <c:v>0.10100000000000001</c:v>
                </c:pt>
                <c:pt idx="9">
                  <c:v>0.109</c:v>
                </c:pt>
                <c:pt idx="10">
                  <c:v>0.13600000000000001</c:v>
                </c:pt>
                <c:pt idx="11">
                  <c:v>0.14699999999999999</c:v>
                </c:pt>
                <c:pt idx="12">
                  <c:v>0.193</c:v>
                </c:pt>
                <c:pt idx="13">
                  <c:v>0.20499999999999999</c:v>
                </c:pt>
                <c:pt idx="14">
                  <c:v>0.221</c:v>
                </c:pt>
                <c:pt idx="15">
                  <c:v>0.24299999999999999</c:v>
                </c:pt>
                <c:pt idx="16">
                  <c:v>0.27300000000000002</c:v>
                </c:pt>
                <c:pt idx="17">
                  <c:v>0.502</c:v>
                </c:pt>
              </c:numCache>
            </c:numRef>
          </c:val>
          <c:extLst>
            <c:ext xmlns:c16="http://schemas.microsoft.com/office/drawing/2014/chart" uri="{C3380CC4-5D6E-409C-BE32-E72D297353CC}">
              <c16:uniqueId val="{00000024-8BCA-4B2B-8472-E89E5673AF80}"/>
            </c:ext>
          </c:extLst>
        </c:ser>
        <c:dLbls>
          <c:showLegendKey val="0"/>
          <c:showVal val="0"/>
          <c:showCatName val="0"/>
          <c:showSerName val="0"/>
          <c:showPercent val="0"/>
          <c:showBubbleSize val="0"/>
        </c:dLbls>
        <c:gapWidth val="61"/>
        <c:axId val="428774703"/>
        <c:axId val="428775119"/>
      </c:barChart>
      <c:catAx>
        <c:axId val="4287747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ru-RU"/>
          </a:p>
        </c:txPr>
        <c:crossAx val="428775119"/>
        <c:crosses val="autoZero"/>
        <c:auto val="1"/>
        <c:lblAlgn val="ctr"/>
        <c:lblOffset val="100"/>
        <c:noMultiLvlLbl val="0"/>
      </c:catAx>
      <c:valAx>
        <c:axId val="428775119"/>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ru-RU"/>
          </a:p>
        </c:txPr>
        <c:crossAx val="428774703"/>
        <c:crosses val="autoZero"/>
        <c:crossBetween val="between"/>
      </c:valAx>
      <c:spPr>
        <a:noFill/>
        <a:ln>
          <a:noFill/>
        </a:ln>
        <a:effectLst/>
      </c:spPr>
    </c:plotArea>
    <c:plotVisOnly val="1"/>
    <c:dispBlanksAs val="gap"/>
    <c:showDLblsOverMax val="0"/>
  </c:chart>
  <c:spPr>
    <a:noFill/>
    <a:ln>
      <a:noFill/>
    </a:ln>
    <a:effectLst/>
  </c:spPr>
  <c:txPr>
    <a:bodyPr/>
    <a:lstStyle/>
    <a:p>
      <a:pPr>
        <a:defRPr sz="1050">
          <a:solidFill>
            <a:sysClr val="windowText" lastClr="000000"/>
          </a:solidFill>
        </a:defRPr>
      </a:pPr>
      <a:endParaRPr lang="ru-RU"/>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'VAL 2'!$C$28</c:f>
              <c:strCache>
                <c:ptCount val="1"/>
                <c:pt idx="0">
                  <c:v>Neapărat voi participa la alegeri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'VAL 2'!$A$29:$B$39</c:f>
              <c:multiLvlStrCache>
                <c:ptCount val="11"/>
                <c:lvl>
                  <c:pt idx="0">
                    <c:v>Superioare</c:v>
                  </c:pt>
                  <c:pt idx="1">
                    <c:v>Medii profesionale</c:v>
                  </c:pt>
                  <c:pt idx="2">
                    <c:v>Medii, incl. incomplete</c:v>
                  </c:pt>
                  <c:pt idx="3">
                    <c:v>Rusa</c:v>
                  </c:pt>
                  <c:pt idx="4">
                    <c:v>Romana</c:v>
                  </c:pt>
                  <c:pt idx="5">
                    <c:v>60+ ani</c:v>
                  </c:pt>
                  <c:pt idx="6">
                    <c:v>45-59 ani</c:v>
                  </c:pt>
                  <c:pt idx="7">
                    <c:v>30-44 ani</c:v>
                  </c:pt>
                  <c:pt idx="8">
                    <c:v>18-29 ani</c:v>
                  </c:pt>
                  <c:pt idx="9">
                    <c:v>Feminin</c:v>
                  </c:pt>
                  <c:pt idx="10">
                    <c:v>Masculin</c:v>
                  </c:pt>
                </c:lvl>
                <c:lvl>
                  <c:pt idx="0">
                    <c:v>Studii</c:v>
                  </c:pt>
                  <c:pt idx="3">
                    <c:v>Limba vorbită</c:v>
                  </c:pt>
                  <c:pt idx="5">
                    <c:v>Vârsta</c:v>
                  </c:pt>
                  <c:pt idx="9">
                    <c:v>Gen</c:v>
                  </c:pt>
                </c:lvl>
              </c:multiLvlStrCache>
            </c:multiLvlStrRef>
          </c:cat>
          <c:val>
            <c:numRef>
              <c:f>'VAL 2'!$C$29:$C$39</c:f>
              <c:numCache>
                <c:formatCode>0.0%</c:formatCode>
                <c:ptCount val="11"/>
                <c:pt idx="0">
                  <c:v>0.72399999999999998</c:v>
                </c:pt>
                <c:pt idx="1">
                  <c:v>0.53400000000000003</c:v>
                </c:pt>
                <c:pt idx="2">
                  <c:v>0.56799999999999995</c:v>
                </c:pt>
                <c:pt idx="3">
                  <c:v>0.68700000000000006</c:v>
                </c:pt>
                <c:pt idx="4">
                  <c:v>0.59399999999999997</c:v>
                </c:pt>
                <c:pt idx="5">
                  <c:v>0.753</c:v>
                </c:pt>
                <c:pt idx="6">
                  <c:v>0.66400000000000003</c:v>
                </c:pt>
                <c:pt idx="7">
                  <c:v>0.63</c:v>
                </c:pt>
                <c:pt idx="8">
                  <c:v>0.41899999999999998</c:v>
                </c:pt>
                <c:pt idx="9">
                  <c:v>0.68200000000000005</c:v>
                </c:pt>
                <c:pt idx="10">
                  <c:v>0.55800000000000005</c:v>
                </c:pt>
              </c:numCache>
            </c:numRef>
          </c:val>
          <c:extLst>
            <c:ext xmlns:c16="http://schemas.microsoft.com/office/drawing/2014/chart" uri="{C3380CC4-5D6E-409C-BE32-E72D297353CC}">
              <c16:uniqueId val="{00000000-CA87-48B4-A2FF-7B0892AF7A83}"/>
            </c:ext>
          </c:extLst>
        </c:ser>
        <c:ser>
          <c:idx val="1"/>
          <c:order val="1"/>
          <c:tx>
            <c:strRef>
              <c:f>'VAL 2'!$D$28</c:f>
              <c:strCache>
                <c:ptCount val="1"/>
                <c:pt idx="0">
                  <c:v>Voi participa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'VAL 2'!$A$29:$B$39</c:f>
              <c:multiLvlStrCache>
                <c:ptCount val="11"/>
                <c:lvl>
                  <c:pt idx="0">
                    <c:v>Superioare</c:v>
                  </c:pt>
                  <c:pt idx="1">
                    <c:v>Medii profesionale</c:v>
                  </c:pt>
                  <c:pt idx="2">
                    <c:v>Medii, incl. incomplete</c:v>
                  </c:pt>
                  <c:pt idx="3">
                    <c:v>Rusa</c:v>
                  </c:pt>
                  <c:pt idx="4">
                    <c:v>Romana</c:v>
                  </c:pt>
                  <c:pt idx="5">
                    <c:v>60+ ani</c:v>
                  </c:pt>
                  <c:pt idx="6">
                    <c:v>45-59 ani</c:v>
                  </c:pt>
                  <c:pt idx="7">
                    <c:v>30-44 ani</c:v>
                  </c:pt>
                  <c:pt idx="8">
                    <c:v>18-29 ani</c:v>
                  </c:pt>
                  <c:pt idx="9">
                    <c:v>Feminin</c:v>
                  </c:pt>
                  <c:pt idx="10">
                    <c:v>Masculin</c:v>
                  </c:pt>
                </c:lvl>
                <c:lvl>
                  <c:pt idx="0">
                    <c:v>Studii</c:v>
                  </c:pt>
                  <c:pt idx="3">
                    <c:v>Limba vorbită</c:v>
                  </c:pt>
                  <c:pt idx="5">
                    <c:v>Vârsta</c:v>
                  </c:pt>
                  <c:pt idx="9">
                    <c:v>Gen</c:v>
                  </c:pt>
                </c:lvl>
              </c:multiLvlStrCache>
            </c:multiLvlStrRef>
          </c:cat>
          <c:val>
            <c:numRef>
              <c:f>'VAL 2'!$D$29:$D$39</c:f>
              <c:numCache>
                <c:formatCode>0.0%</c:formatCode>
                <c:ptCount val="11"/>
                <c:pt idx="0">
                  <c:v>0.124</c:v>
                </c:pt>
                <c:pt idx="1">
                  <c:v>0.191</c:v>
                </c:pt>
                <c:pt idx="2">
                  <c:v>0.13600000000000001</c:v>
                </c:pt>
                <c:pt idx="3">
                  <c:v>0.115</c:v>
                </c:pt>
                <c:pt idx="4">
                  <c:v>0.158</c:v>
                </c:pt>
                <c:pt idx="5">
                  <c:v>0.108</c:v>
                </c:pt>
                <c:pt idx="6">
                  <c:v>0.157</c:v>
                </c:pt>
                <c:pt idx="7">
                  <c:v>0.16800000000000001</c:v>
                </c:pt>
                <c:pt idx="8">
                  <c:v>0.127</c:v>
                </c:pt>
                <c:pt idx="9">
                  <c:v>0.121</c:v>
                </c:pt>
                <c:pt idx="10">
                  <c:v>0.17199999999999999</c:v>
                </c:pt>
              </c:numCache>
            </c:numRef>
          </c:val>
          <c:extLst>
            <c:ext xmlns:c16="http://schemas.microsoft.com/office/drawing/2014/chart" uri="{C3380CC4-5D6E-409C-BE32-E72D297353CC}">
              <c16:uniqueId val="{00000001-CA87-48B4-A2FF-7B0892AF7A83}"/>
            </c:ext>
          </c:extLst>
        </c:ser>
        <c:dLbls>
          <c:showLegendKey val="0"/>
          <c:showVal val="0"/>
          <c:showCatName val="0"/>
          <c:showSerName val="0"/>
          <c:showPercent val="0"/>
          <c:showBubbleSize val="0"/>
        </c:dLbls>
        <c:gapWidth val="60"/>
        <c:overlap val="100"/>
        <c:axId val="716413583"/>
        <c:axId val="716414415"/>
      </c:barChart>
      <c:catAx>
        <c:axId val="7164135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716414415"/>
        <c:crosses val="autoZero"/>
        <c:auto val="1"/>
        <c:lblAlgn val="ctr"/>
        <c:lblOffset val="100"/>
        <c:noMultiLvlLbl val="0"/>
      </c:catAx>
      <c:valAx>
        <c:axId val="71641441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71641358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ru-RU"/>
        </a:p>
      </c:txPr>
    </c:legend>
    <c:plotVisOnly val="1"/>
    <c:dispBlanksAs val="gap"/>
    <c:showDLblsOverMax val="0"/>
  </c:chart>
  <c:spPr>
    <a:noFill/>
    <a:ln>
      <a:noFill/>
    </a:ln>
    <a:effectLst/>
  </c:spPr>
  <c:txPr>
    <a:bodyPr/>
    <a:lstStyle/>
    <a:p>
      <a:pPr>
        <a:defRPr>
          <a:solidFill>
            <a:sysClr val="windowText" lastClr="000000"/>
          </a:solidFill>
        </a:defRPr>
      </a:pPr>
      <a:endParaRPr lang="ru-RU"/>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554003862724712E-2"/>
          <c:y val="3.2231638418079099E-2"/>
          <c:w val="0.91615039865299852"/>
          <c:h val="0.74602162017883356"/>
        </c:manualLayout>
      </c:layout>
      <c:barChart>
        <c:barDir val="col"/>
        <c:grouping val="clustered"/>
        <c:varyColors val="0"/>
        <c:ser>
          <c:idx val="0"/>
          <c:order val="0"/>
          <c:tx>
            <c:strRef>
              <c:f>'VAL 2'!$B$424</c:f>
              <c:strCache>
                <c:ptCount val="1"/>
                <c:pt idx="0">
                  <c:v>09.09-23.09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'VAL 2'!$A$425:$A$430</c:f>
              <c:strCache>
                <c:ptCount val="6"/>
                <c:pt idx="0">
                  <c:v>Neapărat voi participa la alegeri </c:v>
                </c:pt>
                <c:pt idx="1">
                  <c:v>Voi participa, dacă nu mă va împiedica nimic </c:v>
                </c:pt>
                <c:pt idx="2">
                  <c:v>Mai degrabă voi participa</c:v>
                </c:pt>
                <c:pt idx="3">
                  <c:v>Mai degrabă nu voi participa</c:v>
                </c:pt>
                <c:pt idx="4">
                  <c:v>Sigur nu voi participa</c:v>
                </c:pt>
                <c:pt idx="5">
                  <c:v>Greu de răspuns</c:v>
                </c:pt>
              </c:strCache>
            </c:strRef>
          </c:cat>
          <c:val>
            <c:numRef>
              <c:f>'VAL 2'!$B$425:$B$430</c:f>
              <c:numCache>
                <c:formatCode>0.0%</c:formatCode>
                <c:ptCount val="6"/>
                <c:pt idx="0">
                  <c:v>0.54600000000000004</c:v>
                </c:pt>
                <c:pt idx="1">
                  <c:v>0.20499999999999999</c:v>
                </c:pt>
                <c:pt idx="2">
                  <c:v>7.4999999999999997E-2</c:v>
                </c:pt>
                <c:pt idx="3">
                  <c:v>6.3E-2</c:v>
                </c:pt>
                <c:pt idx="4">
                  <c:v>7.5999999999999998E-2</c:v>
                </c:pt>
                <c:pt idx="5">
                  <c:v>3.5000000000000003E-2</c:v>
                </c:pt>
              </c:numCache>
            </c:numRef>
          </c:val>
          <c:extLst>
            <c:ext xmlns:c16="http://schemas.microsoft.com/office/drawing/2014/chart" uri="{C3380CC4-5D6E-409C-BE32-E72D297353CC}">
              <c16:uniqueId val="{00000000-D85F-441C-A69A-DEB7AD522CD1}"/>
            </c:ext>
          </c:extLst>
        </c:ser>
        <c:ser>
          <c:idx val="1"/>
          <c:order val="1"/>
          <c:tx>
            <c:strRef>
              <c:f>'VAL 2'!$C$424</c:f>
              <c:strCache>
                <c:ptCount val="1"/>
                <c:pt idx="0">
                  <c:v>25.09-04.10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'VAL 2'!$A$425:$A$430</c:f>
              <c:strCache>
                <c:ptCount val="6"/>
                <c:pt idx="0">
                  <c:v>Neapărat voi participa la alegeri </c:v>
                </c:pt>
                <c:pt idx="1">
                  <c:v>Voi participa, dacă nu mă va împiedica nimic </c:v>
                </c:pt>
                <c:pt idx="2">
                  <c:v>Mai degrabă voi participa</c:v>
                </c:pt>
                <c:pt idx="3">
                  <c:v>Mai degrabă nu voi participa</c:v>
                </c:pt>
                <c:pt idx="4">
                  <c:v>Sigur nu voi participa</c:v>
                </c:pt>
                <c:pt idx="5">
                  <c:v>Greu de răspuns</c:v>
                </c:pt>
              </c:strCache>
            </c:strRef>
          </c:cat>
          <c:val>
            <c:numRef>
              <c:f>'VAL 2'!$C$425:$C$430</c:f>
              <c:numCache>
                <c:formatCode>0.0%</c:formatCode>
                <c:ptCount val="6"/>
                <c:pt idx="0">
                  <c:v>0.625</c:v>
                </c:pt>
                <c:pt idx="1">
                  <c:v>0.14399999999999999</c:v>
                </c:pt>
                <c:pt idx="2">
                  <c:v>6.6000000000000003E-2</c:v>
                </c:pt>
                <c:pt idx="3">
                  <c:v>6.2E-2</c:v>
                </c:pt>
                <c:pt idx="4">
                  <c:v>5.6000000000000001E-2</c:v>
                </c:pt>
                <c:pt idx="5">
                  <c:v>4.8000000000000001E-2</c:v>
                </c:pt>
              </c:numCache>
            </c:numRef>
          </c:val>
          <c:extLst>
            <c:ext xmlns:c16="http://schemas.microsoft.com/office/drawing/2014/chart" uri="{C3380CC4-5D6E-409C-BE32-E72D297353CC}">
              <c16:uniqueId val="{00000001-D85F-441C-A69A-DEB7AD522CD1}"/>
            </c:ext>
          </c:extLst>
        </c:ser>
        <c:dLbls>
          <c:showLegendKey val="0"/>
          <c:showVal val="0"/>
          <c:showCatName val="0"/>
          <c:showSerName val="0"/>
          <c:showPercent val="0"/>
          <c:showBubbleSize val="0"/>
        </c:dLbls>
        <c:gapWidth val="83"/>
        <c:overlap val="-27"/>
        <c:axId val="386187359"/>
        <c:axId val="386180287"/>
      </c:barChart>
      <c:catAx>
        <c:axId val="386187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ru-RU"/>
          </a:p>
        </c:txPr>
        <c:crossAx val="386180287"/>
        <c:crosses val="autoZero"/>
        <c:auto val="1"/>
        <c:lblAlgn val="ctr"/>
        <c:lblOffset val="100"/>
        <c:noMultiLvlLbl val="0"/>
      </c:catAx>
      <c:valAx>
        <c:axId val="38618028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ru-RU"/>
          </a:p>
        </c:txPr>
        <c:crossAx val="386187359"/>
        <c:crosses val="autoZero"/>
        <c:crossBetween val="between"/>
      </c:valAx>
      <c:spPr>
        <a:noFill/>
        <a:ln>
          <a:noFill/>
        </a:ln>
        <a:effectLst/>
      </c:spPr>
    </c:plotArea>
    <c:legend>
      <c:legendPos val="b"/>
      <c:layout>
        <c:manualLayout>
          <c:xMode val="edge"/>
          <c:yMode val="edge"/>
          <c:x val="0.22300564304461942"/>
          <c:y val="0.90644235442791876"/>
          <c:w val="0.5734330708661417"/>
          <c:h val="7.8125546806649168E-2"/>
        </c:manualLayout>
      </c:layout>
      <c:overlay val="0"/>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ru-RU"/>
        </a:p>
      </c:txPr>
    </c:legend>
    <c:plotVisOnly val="1"/>
    <c:dispBlanksAs val="gap"/>
    <c:showDLblsOverMax val="0"/>
  </c:chart>
  <c:spPr>
    <a:noFill/>
    <a:ln>
      <a:noFill/>
    </a:ln>
    <a:effectLst/>
  </c:spPr>
  <c:txPr>
    <a:bodyPr/>
    <a:lstStyle/>
    <a:p>
      <a:pPr>
        <a:defRPr sz="1050">
          <a:solidFill>
            <a:sysClr val="windowText" lastClr="000000"/>
          </a:solidFill>
        </a:defRPr>
      </a:pPr>
      <a:endParaRPr lang="ru-RU"/>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'VAL 2'!$C$78</c:f>
              <c:strCache>
                <c:ptCount val="1"/>
                <c:pt idx="0">
                  <c:v>Cu siguranţă aş vota pentru el</c:v>
                </c:pt>
              </c:strCache>
            </c:strRef>
          </c:tx>
          <c:spPr>
            <a:solidFill>
              <a:srgbClr val="70AD47"/>
            </a:solidFill>
            <a:ln>
              <a:noFill/>
            </a:ln>
            <a:effectLst/>
          </c:spPr>
          <c:invertIfNegative val="0"/>
          <c:dLbls>
            <c:dLbl>
              <c:idx val="7"/>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F634-4AC3-81E5-08639155C86B}"/>
                </c:ext>
              </c:extLst>
            </c:dLbl>
            <c:dLbl>
              <c:idx val="8"/>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F634-4AC3-81E5-08639155C86B}"/>
                </c:ext>
              </c:extLst>
            </c:dLbl>
            <c:dLbl>
              <c:idx val="9"/>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F634-4AC3-81E5-08639155C86B}"/>
                </c:ext>
              </c:extLst>
            </c:dLbl>
            <c:dLbl>
              <c:idx val="1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634-4AC3-81E5-08639155C86B}"/>
                </c:ext>
              </c:extLst>
            </c:dLbl>
            <c:dLbl>
              <c:idx val="1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634-4AC3-81E5-08639155C86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ru-R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 2'!$B$79:$B$90</c:f>
              <c:strCache>
                <c:ptCount val="12"/>
                <c:pt idx="0">
                  <c:v>Ivan DIACOV</c:v>
                </c:pt>
                <c:pt idx="1">
                  <c:v>Vitalie MARINUȚA</c:v>
                </c:pt>
                <c:pt idx="2">
                  <c:v>Victor CHIRONDA</c:v>
                </c:pt>
                <c:pt idx="3">
                  <c:v>Vladimir CEBOTARI</c:v>
                </c:pt>
                <c:pt idx="4">
                  <c:v>Valerii KLIMENCO (PP SOR)?</c:v>
                </c:pt>
                <c:pt idx="5">
                  <c:v>Teodor CÎRNAȚ</c:v>
                </c:pt>
                <c:pt idx="6">
                  <c:v>Vlad ȚURCANU</c:v>
                </c:pt>
                <c:pt idx="7">
                  <c:v>Octavian TÎCU</c:v>
                </c:pt>
                <c:pt idx="8">
                  <c:v>Valeriu MUNTEANU</c:v>
                </c:pt>
                <c:pt idx="9">
                  <c:v>Dorin CHIRTOACA</c:v>
                </c:pt>
                <c:pt idx="10">
                  <c:v>Andrei NĂSTASE</c:v>
                </c:pt>
                <c:pt idx="11">
                  <c:v>Ion CEBAN </c:v>
                </c:pt>
              </c:strCache>
            </c:strRef>
          </c:cat>
          <c:val>
            <c:numRef>
              <c:f>'VAL 2'!$C$79:$C$90</c:f>
              <c:numCache>
                <c:formatCode>0.0%</c:formatCode>
                <c:ptCount val="12"/>
                <c:pt idx="0">
                  <c:v>0.01</c:v>
                </c:pt>
                <c:pt idx="1">
                  <c:v>0.01</c:v>
                </c:pt>
                <c:pt idx="2">
                  <c:v>7.0000000000000001E-3</c:v>
                </c:pt>
                <c:pt idx="3">
                  <c:v>0.02</c:v>
                </c:pt>
                <c:pt idx="4">
                  <c:v>3.0000000000000001E-3</c:v>
                </c:pt>
                <c:pt idx="5">
                  <c:v>7.0000000000000001E-3</c:v>
                </c:pt>
                <c:pt idx="6">
                  <c:v>6.0000000000000001E-3</c:v>
                </c:pt>
                <c:pt idx="7">
                  <c:v>1.9E-2</c:v>
                </c:pt>
                <c:pt idx="8">
                  <c:v>2.1000000000000001E-2</c:v>
                </c:pt>
                <c:pt idx="9">
                  <c:v>2.5999999999999999E-2</c:v>
                </c:pt>
                <c:pt idx="10">
                  <c:v>0.13</c:v>
                </c:pt>
                <c:pt idx="11">
                  <c:v>0.17899999999999999</c:v>
                </c:pt>
              </c:numCache>
            </c:numRef>
          </c:val>
          <c:extLst>
            <c:ext xmlns:c16="http://schemas.microsoft.com/office/drawing/2014/chart" uri="{C3380CC4-5D6E-409C-BE32-E72D297353CC}">
              <c16:uniqueId val="{00000002-F634-4AC3-81E5-08639155C86B}"/>
            </c:ext>
          </c:extLst>
        </c:ser>
        <c:ser>
          <c:idx val="1"/>
          <c:order val="1"/>
          <c:tx>
            <c:strRef>
              <c:f>'VAL 2'!$D$78</c:f>
              <c:strCache>
                <c:ptCount val="1"/>
                <c:pt idx="0">
                  <c:v>Probabil aş vota </c:v>
                </c:pt>
              </c:strCache>
            </c:strRef>
          </c:tx>
          <c:spPr>
            <a:solidFill>
              <a:srgbClr val="5B9BD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F634-4AC3-81E5-08639155C86B}"/>
                </c:ext>
              </c:extLst>
            </c:dLbl>
            <c:dLbl>
              <c:idx val="1"/>
              <c:delete val="1"/>
              <c:extLst>
                <c:ext xmlns:c15="http://schemas.microsoft.com/office/drawing/2012/chart" uri="{CE6537A1-D6FC-4f65-9D91-7224C49458BB}"/>
                <c:ext xmlns:c16="http://schemas.microsoft.com/office/drawing/2014/chart" uri="{C3380CC4-5D6E-409C-BE32-E72D297353CC}">
                  <c16:uniqueId val="{00000004-F634-4AC3-81E5-08639155C86B}"/>
                </c:ext>
              </c:extLst>
            </c:dLbl>
            <c:dLbl>
              <c:idx val="2"/>
              <c:delete val="1"/>
              <c:extLst>
                <c:ext xmlns:c15="http://schemas.microsoft.com/office/drawing/2012/chart" uri="{CE6537A1-D6FC-4f65-9D91-7224C49458BB}"/>
                <c:ext xmlns:c16="http://schemas.microsoft.com/office/drawing/2014/chart" uri="{C3380CC4-5D6E-409C-BE32-E72D297353CC}">
                  <c16:uniqueId val="{00000005-F634-4AC3-81E5-08639155C86B}"/>
                </c:ext>
              </c:extLst>
            </c:dLbl>
            <c:dLbl>
              <c:idx val="3"/>
              <c:delete val="1"/>
              <c:extLst>
                <c:ext xmlns:c15="http://schemas.microsoft.com/office/drawing/2012/chart" uri="{CE6537A1-D6FC-4f65-9D91-7224C49458BB}"/>
                <c:ext xmlns:c16="http://schemas.microsoft.com/office/drawing/2014/chart" uri="{C3380CC4-5D6E-409C-BE32-E72D297353CC}">
                  <c16:uniqueId val="{00000006-F634-4AC3-81E5-08639155C86B}"/>
                </c:ext>
              </c:extLst>
            </c:dLbl>
            <c:dLbl>
              <c:idx val="4"/>
              <c:delete val="1"/>
              <c:extLst>
                <c:ext xmlns:c15="http://schemas.microsoft.com/office/drawing/2012/chart" uri="{CE6537A1-D6FC-4f65-9D91-7224C49458BB}"/>
                <c:ext xmlns:c16="http://schemas.microsoft.com/office/drawing/2014/chart" uri="{C3380CC4-5D6E-409C-BE32-E72D297353CC}">
                  <c16:uniqueId val="{00000007-F634-4AC3-81E5-08639155C86B}"/>
                </c:ext>
              </c:extLst>
            </c:dLbl>
            <c:dLbl>
              <c:idx val="5"/>
              <c:delete val="1"/>
              <c:extLst>
                <c:ext xmlns:c15="http://schemas.microsoft.com/office/drawing/2012/chart" uri="{CE6537A1-D6FC-4f65-9D91-7224C49458BB}"/>
                <c:ext xmlns:c16="http://schemas.microsoft.com/office/drawing/2014/chart" uri="{C3380CC4-5D6E-409C-BE32-E72D297353CC}">
                  <c16:uniqueId val="{00000008-F634-4AC3-81E5-08639155C86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'VAL 2'!$B$79:$B$90</c:f>
              <c:strCache>
                <c:ptCount val="12"/>
                <c:pt idx="0">
                  <c:v>Ivan DIACOV</c:v>
                </c:pt>
                <c:pt idx="1">
                  <c:v>Vitalie MARINUȚA</c:v>
                </c:pt>
                <c:pt idx="2">
                  <c:v>Victor CHIRONDA</c:v>
                </c:pt>
                <c:pt idx="3">
                  <c:v>Vladimir CEBOTARI</c:v>
                </c:pt>
                <c:pt idx="4">
                  <c:v>Valerii KLIMENCO (PP SOR)?</c:v>
                </c:pt>
                <c:pt idx="5">
                  <c:v>Teodor CÎRNAȚ</c:v>
                </c:pt>
                <c:pt idx="6">
                  <c:v>Vlad ȚURCANU</c:v>
                </c:pt>
                <c:pt idx="7">
                  <c:v>Octavian TÎCU</c:v>
                </c:pt>
                <c:pt idx="8">
                  <c:v>Valeriu MUNTEANU</c:v>
                </c:pt>
                <c:pt idx="9">
                  <c:v>Dorin CHIRTOACA</c:v>
                </c:pt>
                <c:pt idx="10">
                  <c:v>Andrei NĂSTASE</c:v>
                </c:pt>
                <c:pt idx="11">
                  <c:v>Ion CEBAN </c:v>
                </c:pt>
              </c:strCache>
            </c:strRef>
          </c:cat>
          <c:val>
            <c:numRef>
              <c:f>'VAL 2'!$D$79:$D$90</c:f>
              <c:numCache>
                <c:formatCode>0.0%</c:formatCode>
                <c:ptCount val="12"/>
                <c:pt idx="0">
                  <c:v>2.5999999999999999E-2</c:v>
                </c:pt>
                <c:pt idx="1">
                  <c:v>2.9000000000000001E-2</c:v>
                </c:pt>
                <c:pt idx="2">
                  <c:v>3.2000000000000001E-2</c:v>
                </c:pt>
                <c:pt idx="3">
                  <c:v>2.1000000000000001E-2</c:v>
                </c:pt>
                <c:pt idx="4">
                  <c:v>3.7999999999999999E-2</c:v>
                </c:pt>
                <c:pt idx="5">
                  <c:v>4.1000000000000002E-2</c:v>
                </c:pt>
                <c:pt idx="6">
                  <c:v>5.6000000000000001E-2</c:v>
                </c:pt>
                <c:pt idx="7">
                  <c:v>5.7000000000000002E-2</c:v>
                </c:pt>
                <c:pt idx="8">
                  <c:v>6.5000000000000002E-2</c:v>
                </c:pt>
                <c:pt idx="9">
                  <c:v>9.0999999999999998E-2</c:v>
                </c:pt>
                <c:pt idx="10">
                  <c:v>0.19800000000000001</c:v>
                </c:pt>
                <c:pt idx="11">
                  <c:v>0.161</c:v>
                </c:pt>
              </c:numCache>
            </c:numRef>
          </c:val>
          <c:extLst>
            <c:ext xmlns:c16="http://schemas.microsoft.com/office/drawing/2014/chart" uri="{C3380CC4-5D6E-409C-BE32-E72D297353CC}">
              <c16:uniqueId val="{00000009-F634-4AC3-81E5-08639155C86B}"/>
            </c:ext>
          </c:extLst>
        </c:ser>
        <c:ser>
          <c:idx val="2"/>
          <c:order val="2"/>
          <c:tx>
            <c:strRef>
              <c:f>'VAL 2'!$E$78</c:f>
              <c:strCache>
                <c:ptCount val="1"/>
                <c:pt idx="0">
                  <c:v>Puţin probabil aş vota pentru el/ea</c:v>
                </c:pt>
              </c:strCache>
            </c:strRef>
          </c:tx>
          <c:spPr>
            <a:solidFill>
              <a:srgbClr val="ED7D31">
                <a:lumMod val="20000"/>
                <a:lumOff val="80000"/>
              </a:srgbClr>
            </a:solidFill>
            <a:ln>
              <a:noFill/>
            </a:ln>
            <a:effectLst/>
          </c:spPr>
          <c:invertIfNegative val="0"/>
          <c:cat>
            <c:strRef>
              <c:f>'VAL 2'!$B$79:$B$90</c:f>
              <c:strCache>
                <c:ptCount val="12"/>
                <c:pt idx="0">
                  <c:v>Ivan DIACOV</c:v>
                </c:pt>
                <c:pt idx="1">
                  <c:v>Vitalie MARINUȚA</c:v>
                </c:pt>
                <c:pt idx="2">
                  <c:v>Victor CHIRONDA</c:v>
                </c:pt>
                <c:pt idx="3">
                  <c:v>Vladimir CEBOTARI</c:v>
                </c:pt>
                <c:pt idx="4">
                  <c:v>Valerii KLIMENCO (PP SOR)?</c:v>
                </c:pt>
                <c:pt idx="5">
                  <c:v>Teodor CÎRNAȚ</c:v>
                </c:pt>
                <c:pt idx="6">
                  <c:v>Vlad ȚURCANU</c:v>
                </c:pt>
                <c:pt idx="7">
                  <c:v>Octavian TÎCU</c:v>
                </c:pt>
                <c:pt idx="8">
                  <c:v>Valeriu MUNTEANU</c:v>
                </c:pt>
                <c:pt idx="9">
                  <c:v>Dorin CHIRTOACA</c:v>
                </c:pt>
                <c:pt idx="10">
                  <c:v>Andrei NĂSTASE</c:v>
                </c:pt>
                <c:pt idx="11">
                  <c:v>Ion CEBAN </c:v>
                </c:pt>
              </c:strCache>
            </c:strRef>
          </c:cat>
          <c:val>
            <c:numRef>
              <c:f>'VAL 2'!$E$79:$E$90</c:f>
              <c:numCache>
                <c:formatCode>0.0%</c:formatCode>
                <c:ptCount val="12"/>
                <c:pt idx="0">
                  <c:v>5.0999999999999997E-2</c:v>
                </c:pt>
                <c:pt idx="1">
                  <c:v>4.9000000000000002E-2</c:v>
                </c:pt>
                <c:pt idx="2">
                  <c:v>6.8000000000000005E-2</c:v>
                </c:pt>
                <c:pt idx="3">
                  <c:v>4.3999999999999997E-2</c:v>
                </c:pt>
                <c:pt idx="4">
                  <c:v>3.4000000000000002E-2</c:v>
                </c:pt>
                <c:pt idx="5">
                  <c:v>5.8000000000000003E-2</c:v>
                </c:pt>
                <c:pt idx="6">
                  <c:v>4.5999999999999999E-2</c:v>
                </c:pt>
                <c:pt idx="7">
                  <c:v>6.0999999999999999E-2</c:v>
                </c:pt>
                <c:pt idx="8">
                  <c:v>8.2000000000000003E-2</c:v>
                </c:pt>
                <c:pt idx="9">
                  <c:v>0.121</c:v>
                </c:pt>
                <c:pt idx="10">
                  <c:v>9.1999999999999998E-2</c:v>
                </c:pt>
                <c:pt idx="11">
                  <c:v>8.3000000000000004E-2</c:v>
                </c:pt>
              </c:numCache>
            </c:numRef>
          </c:val>
          <c:extLst>
            <c:ext xmlns:c16="http://schemas.microsoft.com/office/drawing/2014/chart" uri="{C3380CC4-5D6E-409C-BE32-E72D297353CC}">
              <c16:uniqueId val="{0000000A-F634-4AC3-81E5-08639155C86B}"/>
            </c:ext>
          </c:extLst>
        </c:ser>
        <c:ser>
          <c:idx val="3"/>
          <c:order val="3"/>
          <c:tx>
            <c:strRef>
              <c:f>'VAL 2'!$F$78</c:f>
              <c:strCache>
                <c:ptCount val="1"/>
                <c:pt idx="0">
                  <c:v>Niciodată nu aş vota pentru el/ea</c:v>
                </c:pt>
              </c:strCache>
            </c:strRef>
          </c:tx>
          <c:spPr>
            <a:solidFill>
              <a:srgbClr val="ED7D31">
                <a:lumMod val="60000"/>
                <a:lumOff val="40000"/>
              </a:srgbClr>
            </a:solidFill>
            <a:ln>
              <a:noFill/>
            </a:ln>
            <a:effectLst/>
          </c:spPr>
          <c:invertIfNegative val="0"/>
          <c:cat>
            <c:strRef>
              <c:f>'VAL 2'!$B$79:$B$90</c:f>
              <c:strCache>
                <c:ptCount val="12"/>
                <c:pt idx="0">
                  <c:v>Ivan DIACOV</c:v>
                </c:pt>
                <c:pt idx="1">
                  <c:v>Vitalie MARINUȚA</c:v>
                </c:pt>
                <c:pt idx="2">
                  <c:v>Victor CHIRONDA</c:v>
                </c:pt>
                <c:pt idx="3">
                  <c:v>Vladimir CEBOTARI</c:v>
                </c:pt>
                <c:pt idx="4">
                  <c:v>Valerii KLIMENCO (PP SOR)?</c:v>
                </c:pt>
                <c:pt idx="5">
                  <c:v>Teodor CÎRNAȚ</c:v>
                </c:pt>
                <c:pt idx="6">
                  <c:v>Vlad ȚURCANU</c:v>
                </c:pt>
                <c:pt idx="7">
                  <c:v>Octavian TÎCU</c:v>
                </c:pt>
                <c:pt idx="8">
                  <c:v>Valeriu MUNTEANU</c:v>
                </c:pt>
                <c:pt idx="9">
                  <c:v>Dorin CHIRTOACA</c:v>
                </c:pt>
                <c:pt idx="10">
                  <c:v>Andrei NĂSTASE</c:v>
                </c:pt>
                <c:pt idx="11">
                  <c:v>Ion CEBAN </c:v>
                </c:pt>
              </c:strCache>
            </c:strRef>
          </c:cat>
          <c:val>
            <c:numRef>
              <c:f>'VAL 2'!$F$79:$F$90</c:f>
              <c:numCache>
                <c:formatCode>0.0%</c:formatCode>
                <c:ptCount val="12"/>
                <c:pt idx="0">
                  <c:v>0.46100000000000002</c:v>
                </c:pt>
                <c:pt idx="1">
                  <c:v>0.35099999999999998</c:v>
                </c:pt>
                <c:pt idx="2">
                  <c:v>0.315</c:v>
                </c:pt>
                <c:pt idx="3">
                  <c:v>0.42099999999999999</c:v>
                </c:pt>
                <c:pt idx="4">
                  <c:v>0.442</c:v>
                </c:pt>
                <c:pt idx="5">
                  <c:v>0.35699999999999998</c:v>
                </c:pt>
                <c:pt idx="6">
                  <c:v>0.38100000000000001</c:v>
                </c:pt>
                <c:pt idx="7">
                  <c:v>0.34899999999999998</c:v>
                </c:pt>
                <c:pt idx="8">
                  <c:v>0.45200000000000001</c:v>
                </c:pt>
                <c:pt idx="9">
                  <c:v>0.54</c:v>
                </c:pt>
                <c:pt idx="10">
                  <c:v>0.33800000000000002</c:v>
                </c:pt>
                <c:pt idx="11">
                  <c:v>0.33100000000000002</c:v>
                </c:pt>
              </c:numCache>
            </c:numRef>
          </c:val>
          <c:extLst>
            <c:ext xmlns:c16="http://schemas.microsoft.com/office/drawing/2014/chart" uri="{C3380CC4-5D6E-409C-BE32-E72D297353CC}">
              <c16:uniqueId val="{0000000B-F634-4AC3-81E5-08639155C86B}"/>
            </c:ext>
          </c:extLst>
        </c:ser>
        <c:ser>
          <c:idx val="4"/>
          <c:order val="4"/>
          <c:tx>
            <c:strRef>
              <c:f>'VAL 2'!$G$78</c:f>
              <c:strCache>
                <c:ptCount val="1"/>
                <c:pt idx="0">
                  <c:v>Nu-l cunosc</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'VAL 2'!$B$79:$B$90</c:f>
              <c:strCache>
                <c:ptCount val="12"/>
                <c:pt idx="0">
                  <c:v>Ivan DIACOV</c:v>
                </c:pt>
                <c:pt idx="1">
                  <c:v>Vitalie MARINUȚA</c:v>
                </c:pt>
                <c:pt idx="2">
                  <c:v>Victor CHIRONDA</c:v>
                </c:pt>
                <c:pt idx="3">
                  <c:v>Vladimir CEBOTARI</c:v>
                </c:pt>
                <c:pt idx="4">
                  <c:v>Valerii KLIMENCO (PP SOR)?</c:v>
                </c:pt>
                <c:pt idx="5">
                  <c:v>Teodor CÎRNAȚ</c:v>
                </c:pt>
                <c:pt idx="6">
                  <c:v>Vlad ȚURCANU</c:v>
                </c:pt>
                <c:pt idx="7">
                  <c:v>Octavian TÎCU</c:v>
                </c:pt>
                <c:pt idx="8">
                  <c:v>Valeriu MUNTEANU</c:v>
                </c:pt>
                <c:pt idx="9">
                  <c:v>Dorin CHIRTOACA</c:v>
                </c:pt>
                <c:pt idx="10">
                  <c:v>Andrei NĂSTASE</c:v>
                </c:pt>
                <c:pt idx="11">
                  <c:v>Ion CEBAN </c:v>
                </c:pt>
              </c:strCache>
            </c:strRef>
          </c:cat>
          <c:val>
            <c:numRef>
              <c:f>'VAL 2'!$G$79:$G$90</c:f>
              <c:numCache>
                <c:formatCode>0.0%</c:formatCode>
                <c:ptCount val="12"/>
                <c:pt idx="0">
                  <c:v>0.33200000000000002</c:v>
                </c:pt>
                <c:pt idx="1">
                  <c:v>0.433</c:v>
                </c:pt>
                <c:pt idx="2">
                  <c:v>0.47099999999999997</c:v>
                </c:pt>
                <c:pt idx="3">
                  <c:v>0.36899999999999999</c:v>
                </c:pt>
                <c:pt idx="4">
                  <c:v>0.36199999999999999</c:v>
                </c:pt>
                <c:pt idx="5">
                  <c:v>0.43099999999999999</c:v>
                </c:pt>
                <c:pt idx="6">
                  <c:v>0.38600000000000001</c:v>
                </c:pt>
                <c:pt idx="7">
                  <c:v>0.40300000000000002</c:v>
                </c:pt>
                <c:pt idx="8">
                  <c:v>0.24099999999999999</c:v>
                </c:pt>
                <c:pt idx="9">
                  <c:v>8.5000000000000006E-2</c:v>
                </c:pt>
                <c:pt idx="10">
                  <c:v>4.5999999999999999E-2</c:v>
                </c:pt>
                <c:pt idx="11">
                  <c:v>7.0000000000000007E-2</c:v>
                </c:pt>
              </c:numCache>
            </c:numRef>
          </c:val>
          <c:extLst>
            <c:ext xmlns:c16="http://schemas.microsoft.com/office/drawing/2014/chart" uri="{C3380CC4-5D6E-409C-BE32-E72D297353CC}">
              <c16:uniqueId val="{0000000C-F634-4AC3-81E5-08639155C86B}"/>
            </c:ext>
          </c:extLst>
        </c:ser>
        <c:ser>
          <c:idx val="5"/>
          <c:order val="5"/>
          <c:tx>
            <c:strRef>
              <c:f>'VAL 2'!$H$78</c:f>
              <c:strCache>
                <c:ptCount val="1"/>
                <c:pt idx="0">
                  <c:v>Greu de răspuns</c:v>
                </c:pt>
              </c:strCache>
            </c:strRef>
          </c:tx>
          <c:spPr>
            <a:solidFill>
              <a:srgbClr val="E7E6E6">
                <a:lumMod val="75000"/>
              </a:srgbClr>
            </a:solidFill>
            <a:ln>
              <a:noFill/>
            </a:ln>
            <a:effectLst/>
          </c:spPr>
          <c:invertIfNegative val="0"/>
          <c:cat>
            <c:strRef>
              <c:f>'VAL 2'!$B$79:$B$90</c:f>
              <c:strCache>
                <c:ptCount val="12"/>
                <c:pt idx="0">
                  <c:v>Ivan DIACOV</c:v>
                </c:pt>
                <c:pt idx="1">
                  <c:v>Vitalie MARINUȚA</c:v>
                </c:pt>
                <c:pt idx="2">
                  <c:v>Victor CHIRONDA</c:v>
                </c:pt>
                <c:pt idx="3">
                  <c:v>Vladimir CEBOTARI</c:v>
                </c:pt>
                <c:pt idx="4">
                  <c:v>Valerii KLIMENCO (PP SOR)?</c:v>
                </c:pt>
                <c:pt idx="5">
                  <c:v>Teodor CÎRNAȚ</c:v>
                </c:pt>
                <c:pt idx="6">
                  <c:v>Vlad ȚURCANU</c:v>
                </c:pt>
                <c:pt idx="7">
                  <c:v>Octavian TÎCU</c:v>
                </c:pt>
                <c:pt idx="8">
                  <c:v>Valeriu MUNTEANU</c:v>
                </c:pt>
                <c:pt idx="9">
                  <c:v>Dorin CHIRTOACA</c:v>
                </c:pt>
                <c:pt idx="10">
                  <c:v>Andrei NĂSTASE</c:v>
                </c:pt>
                <c:pt idx="11">
                  <c:v>Ion CEBAN </c:v>
                </c:pt>
              </c:strCache>
            </c:strRef>
          </c:cat>
          <c:val>
            <c:numRef>
              <c:f>'VAL 2'!$H$79:$H$90</c:f>
              <c:numCache>
                <c:formatCode>0.0%</c:formatCode>
                <c:ptCount val="12"/>
                <c:pt idx="0">
                  <c:v>0.11899999999999999</c:v>
                </c:pt>
                <c:pt idx="1">
                  <c:v>0.127</c:v>
                </c:pt>
                <c:pt idx="2">
                  <c:v>0.107</c:v>
                </c:pt>
                <c:pt idx="3">
                  <c:v>0.124</c:v>
                </c:pt>
                <c:pt idx="4">
                  <c:v>0.121</c:v>
                </c:pt>
                <c:pt idx="5">
                  <c:v>0.106</c:v>
                </c:pt>
                <c:pt idx="6">
                  <c:v>0.125</c:v>
                </c:pt>
                <c:pt idx="7">
                  <c:v>0.111</c:v>
                </c:pt>
                <c:pt idx="8">
                  <c:v>0.13800000000000001</c:v>
                </c:pt>
                <c:pt idx="9">
                  <c:v>0.13700000000000001</c:v>
                </c:pt>
                <c:pt idx="10">
                  <c:v>0.19600000000000001</c:v>
                </c:pt>
                <c:pt idx="11">
                  <c:v>0.17599999999999999</c:v>
                </c:pt>
              </c:numCache>
            </c:numRef>
          </c:val>
          <c:extLst>
            <c:ext xmlns:c16="http://schemas.microsoft.com/office/drawing/2014/chart" uri="{C3380CC4-5D6E-409C-BE32-E72D297353CC}">
              <c16:uniqueId val="{0000000D-F634-4AC3-81E5-08639155C86B}"/>
            </c:ext>
          </c:extLst>
        </c:ser>
        <c:dLbls>
          <c:showLegendKey val="0"/>
          <c:showVal val="0"/>
          <c:showCatName val="0"/>
          <c:showSerName val="0"/>
          <c:showPercent val="0"/>
          <c:showBubbleSize val="0"/>
        </c:dLbls>
        <c:gapWidth val="53"/>
        <c:overlap val="100"/>
        <c:axId val="713379919"/>
        <c:axId val="713380335"/>
      </c:barChart>
      <c:catAx>
        <c:axId val="7133799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ru-RU"/>
          </a:p>
        </c:txPr>
        <c:crossAx val="713380335"/>
        <c:crosses val="autoZero"/>
        <c:auto val="1"/>
        <c:lblAlgn val="ctr"/>
        <c:lblOffset val="100"/>
        <c:noMultiLvlLbl val="0"/>
      </c:catAx>
      <c:valAx>
        <c:axId val="71338033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713379919"/>
        <c:crosses val="autoZero"/>
        <c:crossBetween val="between"/>
      </c:valAx>
      <c:spPr>
        <a:noFill/>
        <a:ln>
          <a:noFill/>
        </a:ln>
        <a:effectLst/>
      </c:spPr>
    </c:plotArea>
    <c:legend>
      <c:legendPos val="b"/>
      <c:layout>
        <c:manualLayout>
          <c:xMode val="edge"/>
          <c:yMode val="edge"/>
          <c:x val="9.8765444100010185E-3"/>
          <c:y val="0.93255616353040627"/>
          <c:w val="0.94012344951436877"/>
          <c:h val="5.0494683927220965E-2"/>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ru-RU"/>
        </a:p>
      </c:txPr>
    </c:legend>
    <c:plotVisOnly val="1"/>
    <c:dispBlanksAs val="gap"/>
    <c:showDLblsOverMax val="0"/>
  </c:chart>
  <c:spPr>
    <a:noFill/>
    <a:ln>
      <a:noFill/>
    </a:ln>
    <a:effectLst/>
  </c:spPr>
  <c:txPr>
    <a:bodyPr/>
    <a:lstStyle/>
    <a:p>
      <a:pPr>
        <a:defRPr>
          <a:solidFill>
            <a:sysClr val="windowText" lastClr="000000"/>
          </a:solidFill>
        </a:defRPr>
      </a:pPr>
      <a:endParaRPr lang="ru-RU"/>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5B9BD5"/>
            </a:solidFill>
            <a:ln>
              <a:noFill/>
            </a:ln>
            <a:effectLst/>
          </c:spPr>
          <c:invertIfNegative val="0"/>
          <c:dPt>
            <c:idx val="10"/>
            <c:invertIfNegative val="0"/>
            <c:bubble3D val="0"/>
            <c:spPr>
              <a:solidFill>
                <a:srgbClr val="5B9BD5"/>
              </a:solidFill>
              <a:ln>
                <a:noFill/>
              </a:ln>
              <a:effectLst/>
            </c:spPr>
            <c:extLst>
              <c:ext xmlns:c16="http://schemas.microsoft.com/office/drawing/2014/chart" uri="{C3380CC4-5D6E-409C-BE32-E72D297353CC}">
                <c16:uniqueId val="{00000001-3C75-4E30-B945-43D21E836985}"/>
              </c:ext>
            </c:extLst>
          </c:dPt>
          <c:dPt>
            <c:idx val="11"/>
            <c:invertIfNegative val="0"/>
            <c:bubble3D val="0"/>
            <c:spPr>
              <a:solidFill>
                <a:srgbClr val="5B9BD5"/>
              </a:solidFill>
              <a:ln>
                <a:noFill/>
              </a:ln>
              <a:effectLst/>
            </c:spPr>
            <c:extLst>
              <c:ext xmlns:c16="http://schemas.microsoft.com/office/drawing/2014/chart" uri="{C3380CC4-5D6E-409C-BE32-E72D297353CC}">
                <c16:uniqueId val="{00000003-3C75-4E30-B945-43D21E836985}"/>
              </c:ext>
            </c:extLst>
          </c:dPt>
          <c:dPt>
            <c:idx val="12"/>
            <c:invertIfNegative val="0"/>
            <c:bubble3D val="0"/>
            <c:spPr>
              <a:pattFill prst="lgCheck">
                <a:fgClr>
                  <a:srgbClr val="FFC000"/>
                </a:fgClr>
                <a:bgClr>
                  <a:srgbClr val="990033"/>
                </a:bgClr>
              </a:pattFill>
              <a:ln>
                <a:noFill/>
              </a:ln>
              <a:effectLst/>
            </c:spPr>
            <c:extLst>
              <c:ext xmlns:c16="http://schemas.microsoft.com/office/drawing/2014/chart" uri="{C3380CC4-5D6E-409C-BE32-E72D297353CC}">
                <c16:uniqueId val="{00000005-3C75-4E30-B945-43D21E836985}"/>
              </c:ext>
            </c:extLst>
          </c:dPt>
          <c:dPt>
            <c:idx val="13"/>
            <c:invertIfNegative val="0"/>
            <c:bubble3D val="0"/>
            <c:spPr>
              <a:solidFill>
                <a:srgbClr val="FF0000"/>
              </a:solidFill>
              <a:ln>
                <a:noFill/>
              </a:ln>
              <a:effectLst/>
            </c:spPr>
            <c:extLst>
              <c:ext xmlns:c16="http://schemas.microsoft.com/office/drawing/2014/chart" uri="{C3380CC4-5D6E-409C-BE32-E72D297353CC}">
                <c16:uniqueId val="{00000007-3C75-4E30-B945-43D21E83698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'VAL 2'!$E$135:$E$148</c:f>
              <c:strCache>
                <c:ptCount val="14"/>
                <c:pt idx="0">
                  <c:v>Alt candidat (CINE?)</c:v>
                </c:pt>
                <c:pt idx="1">
                  <c:v>Ruslan CODREANU (Independent)</c:v>
                </c:pt>
                <c:pt idx="2">
                  <c:v>Vitalie MARINUTA (Partidul Verde Ecologist)</c:v>
                </c:pt>
                <c:pt idx="3">
                  <c:v>Vlad TURCANU (Partidul Popular Roman)</c:v>
                </c:pt>
                <c:pt idx="4">
                  <c:v>Valeriu MUNTEANU (Uniunea Salvati Basarabia)</c:v>
                </c:pt>
                <c:pt idx="5">
                  <c:v>Ivan DIACOV (Partidul Nostru)</c:v>
                </c:pt>
                <c:pt idx="6">
                  <c:v>Victor CHIRONDA (For?a Noua)</c:v>
                </c:pt>
                <c:pt idx="7">
                  <c:v>Teodor CARNAT (For?a Poporului)</c:v>
                </c:pt>
                <c:pt idx="8">
                  <c:v>Valerii KLIMENCO (PP SOR)</c:v>
                </c:pt>
                <c:pt idx="9">
                  <c:v>Octavian TICU (PUN)</c:v>
                </c:pt>
                <c:pt idx="10">
                  <c:v>Vladimir CEBOTARI (PDM)</c:v>
                </c:pt>
                <c:pt idx="11">
                  <c:v>Dorin CHIRTOACA (PL)</c:v>
                </c:pt>
                <c:pt idx="12">
                  <c:v>Andrei NASTASE (Blocul ACUM)</c:v>
                </c:pt>
                <c:pt idx="13">
                  <c:v>Ion CEBAN (PSRM)</c:v>
                </c:pt>
              </c:strCache>
            </c:strRef>
          </c:cat>
          <c:val>
            <c:numRef>
              <c:f>'VAL 2'!$F$135:$F$148</c:f>
              <c:numCache>
                <c:formatCode>0.0%</c:formatCode>
                <c:ptCount val="14"/>
                <c:pt idx="0">
                  <c:v>1.4999999999999999E-2</c:v>
                </c:pt>
                <c:pt idx="1">
                  <c:v>3.2414910858995136E-3</c:v>
                </c:pt>
                <c:pt idx="2">
                  <c:v>4.8622366288492702E-3</c:v>
                </c:pt>
                <c:pt idx="3">
                  <c:v>6.4829821717990272E-3</c:v>
                </c:pt>
                <c:pt idx="4">
                  <c:v>1.2965964343598054E-2</c:v>
                </c:pt>
                <c:pt idx="5">
                  <c:v>1.6207455429497569E-2</c:v>
                </c:pt>
                <c:pt idx="6">
                  <c:v>1.7828200972447323E-2</c:v>
                </c:pt>
                <c:pt idx="7">
                  <c:v>2.2690437601296597E-2</c:v>
                </c:pt>
                <c:pt idx="8">
                  <c:v>2.4311183144246351E-2</c:v>
                </c:pt>
                <c:pt idx="9">
                  <c:v>3.2414910858995137E-2</c:v>
                </c:pt>
                <c:pt idx="10">
                  <c:v>4.0518638573743923E-2</c:v>
                </c:pt>
                <c:pt idx="11">
                  <c:v>8.2658022690437594E-2</c:v>
                </c:pt>
                <c:pt idx="12">
                  <c:v>0.3079416531604538</c:v>
                </c:pt>
                <c:pt idx="13">
                  <c:v>0.41653160453808746</c:v>
                </c:pt>
              </c:numCache>
            </c:numRef>
          </c:val>
          <c:extLst>
            <c:ext xmlns:c16="http://schemas.microsoft.com/office/drawing/2014/chart" uri="{C3380CC4-5D6E-409C-BE32-E72D297353CC}">
              <c16:uniqueId val="{00000008-3C75-4E30-B945-43D21E836985}"/>
            </c:ext>
          </c:extLst>
        </c:ser>
        <c:dLbls>
          <c:showLegendKey val="0"/>
          <c:showVal val="0"/>
          <c:showCatName val="0"/>
          <c:showSerName val="0"/>
          <c:showPercent val="0"/>
          <c:showBubbleSize val="0"/>
        </c:dLbls>
        <c:gapWidth val="70"/>
        <c:axId val="806611039"/>
        <c:axId val="806612703"/>
      </c:barChart>
      <c:catAx>
        <c:axId val="806611039"/>
        <c:scaling>
          <c:orientation val="minMax"/>
        </c:scaling>
        <c:delete val="1"/>
        <c:axPos val="l"/>
        <c:numFmt formatCode="General" sourceLinked="1"/>
        <c:majorTickMark val="none"/>
        <c:minorTickMark val="none"/>
        <c:tickLblPos val="nextTo"/>
        <c:crossAx val="806612703"/>
        <c:crosses val="autoZero"/>
        <c:auto val="1"/>
        <c:lblAlgn val="ctr"/>
        <c:lblOffset val="100"/>
        <c:noMultiLvlLbl val="0"/>
      </c:catAx>
      <c:valAx>
        <c:axId val="806612703"/>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806611039"/>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ru-RU"/>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solidFill>
                <a:schemeClr val="accent1"/>
              </a:solidFill>
            </a:ln>
            <a:effectLst/>
          </c:spPr>
          <c:invertIfNegative val="0"/>
          <c:dPt>
            <c:idx val="0"/>
            <c:invertIfNegative val="0"/>
            <c:bubble3D val="0"/>
            <c:spPr>
              <a:solidFill>
                <a:schemeClr val="accent2">
                  <a:lumMod val="75000"/>
                </a:schemeClr>
              </a:solidFill>
              <a:ln>
                <a:solidFill>
                  <a:schemeClr val="accent1"/>
                </a:solidFill>
              </a:ln>
              <a:effectLst/>
            </c:spPr>
            <c:extLst>
              <c:ext xmlns:c16="http://schemas.microsoft.com/office/drawing/2014/chart" uri="{C3380CC4-5D6E-409C-BE32-E72D297353CC}">
                <c16:uniqueId val="{00000001-70A0-4453-A13E-98CCF710CD2F}"/>
              </c:ext>
            </c:extLst>
          </c:dPt>
          <c:dPt>
            <c:idx val="1"/>
            <c:invertIfNegative val="0"/>
            <c:bubble3D val="0"/>
            <c:spPr>
              <a:solidFill>
                <a:schemeClr val="accent6">
                  <a:lumMod val="75000"/>
                </a:schemeClr>
              </a:solidFill>
              <a:ln>
                <a:solidFill>
                  <a:schemeClr val="accent1"/>
                </a:solidFill>
              </a:ln>
              <a:effectLst/>
            </c:spPr>
            <c:extLst>
              <c:ext xmlns:c16="http://schemas.microsoft.com/office/drawing/2014/chart" uri="{C3380CC4-5D6E-409C-BE32-E72D297353CC}">
                <c16:uniqueId val="{00000003-70A0-4453-A13E-98CCF710CD2F}"/>
              </c:ext>
            </c:extLst>
          </c:dPt>
          <c:dPt>
            <c:idx val="2"/>
            <c:invertIfNegative val="0"/>
            <c:bubble3D val="0"/>
            <c:spPr>
              <a:solidFill>
                <a:schemeClr val="bg2">
                  <a:lumMod val="25000"/>
                </a:schemeClr>
              </a:solidFill>
              <a:ln>
                <a:solidFill>
                  <a:schemeClr val="accent1"/>
                </a:solidFill>
              </a:ln>
              <a:effectLst/>
            </c:spPr>
            <c:extLst>
              <c:ext xmlns:c16="http://schemas.microsoft.com/office/drawing/2014/chart" uri="{C3380CC4-5D6E-409C-BE32-E72D297353CC}">
                <c16:uniqueId val="{00000005-70A0-4453-A13E-98CCF710CD2F}"/>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07-70A0-4453-A13E-98CCF710CD2F}"/>
              </c:ext>
            </c:extLst>
          </c:dPt>
          <c:dPt>
            <c:idx val="12"/>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9-70A0-4453-A13E-98CCF710CD2F}"/>
              </c:ext>
            </c:extLst>
          </c:dPt>
          <c:dPt>
            <c:idx val="13"/>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B-70A0-4453-A13E-98CCF710CD2F}"/>
              </c:ext>
            </c:extLst>
          </c:dPt>
          <c:dPt>
            <c:idx val="14"/>
            <c:invertIfNegative val="0"/>
            <c:bubble3D val="0"/>
            <c:spPr>
              <a:pattFill prst="lgCheck">
                <a:fgClr>
                  <a:schemeClr val="accent4"/>
                </a:fgClr>
                <a:bgClr>
                  <a:srgbClr val="990033"/>
                </a:bgClr>
              </a:pattFill>
              <a:ln>
                <a:solidFill>
                  <a:schemeClr val="accent1"/>
                </a:solidFill>
              </a:ln>
              <a:effectLst/>
            </c:spPr>
            <c:extLst>
              <c:ext xmlns:c16="http://schemas.microsoft.com/office/drawing/2014/chart" uri="{C3380CC4-5D6E-409C-BE32-E72D297353CC}">
                <c16:uniqueId val="{0000000D-70A0-4453-A13E-98CCF710CD2F}"/>
              </c:ext>
            </c:extLst>
          </c:dPt>
          <c:dPt>
            <c:idx val="15"/>
            <c:invertIfNegative val="0"/>
            <c:bubble3D val="0"/>
            <c:spPr>
              <a:solidFill>
                <a:srgbClr val="FF0000"/>
              </a:solidFill>
              <a:ln>
                <a:solidFill>
                  <a:schemeClr val="accent1"/>
                </a:solidFill>
              </a:ln>
              <a:effectLst/>
            </c:spPr>
            <c:extLst>
              <c:ext xmlns:c16="http://schemas.microsoft.com/office/drawing/2014/chart" uri="{C3380CC4-5D6E-409C-BE32-E72D297353CC}">
                <c16:uniqueId val="{0000000F-70A0-4453-A13E-98CCF710CD2F}"/>
              </c:ext>
            </c:extLst>
          </c:dPt>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'VAL 2'!$C$131:$C$146</c:f>
              <c:strCache>
                <c:ptCount val="16"/>
                <c:pt idx="0">
                  <c:v>Nu voi participa la alegeri</c:v>
                </c:pt>
                <c:pt idx="1">
                  <c:v>Voi vota, stiu cu cine, dar nu doresc sa va spun</c:v>
                </c:pt>
                <c:pt idx="2">
                  <c:v>Voi vota, dar nu sunt hotarat, pentru cine</c:v>
                </c:pt>
                <c:pt idx="3">
                  <c:v>Alt candidat</c:v>
                </c:pt>
                <c:pt idx="4">
                  <c:v>Vitalie MARINUȚA</c:v>
                </c:pt>
                <c:pt idx="5">
                  <c:v>Vlad ȚURCANU </c:v>
                </c:pt>
                <c:pt idx="6">
                  <c:v>Valeriu MUNTEANU </c:v>
                </c:pt>
                <c:pt idx="7">
                  <c:v>Ivan DIACOV </c:v>
                </c:pt>
                <c:pt idx="8">
                  <c:v>Victor CHIRONDA</c:v>
                </c:pt>
                <c:pt idx="9">
                  <c:v>Teodor CÎRNAȚ</c:v>
                </c:pt>
                <c:pt idx="10">
                  <c:v>Valerii KLIMENCO</c:v>
                </c:pt>
                <c:pt idx="11">
                  <c:v>Octavian ȚÎCU</c:v>
                </c:pt>
                <c:pt idx="12">
                  <c:v>Vladimir CEBOTARI </c:v>
                </c:pt>
                <c:pt idx="13">
                  <c:v>Dorin CHIRTOACĂ</c:v>
                </c:pt>
                <c:pt idx="14">
                  <c:v>Andrei NĂSTASE </c:v>
                </c:pt>
                <c:pt idx="15">
                  <c:v>Ion CEBAN </c:v>
                </c:pt>
              </c:strCache>
            </c:strRef>
          </c:cat>
          <c:val>
            <c:numRef>
              <c:f>'VAL 2'!$D$131:$D$146</c:f>
              <c:numCache>
                <c:formatCode>0.0%</c:formatCode>
                <c:ptCount val="16"/>
                <c:pt idx="0">
                  <c:v>7.0999999999999994E-2</c:v>
                </c:pt>
                <c:pt idx="1">
                  <c:v>9.6000000000000002E-2</c:v>
                </c:pt>
                <c:pt idx="2">
                  <c:v>0.215</c:v>
                </c:pt>
                <c:pt idx="3">
                  <c:v>8.9999999999999993E-3</c:v>
                </c:pt>
                <c:pt idx="4">
                  <c:v>3.0000000000000001E-3</c:v>
                </c:pt>
                <c:pt idx="5">
                  <c:v>4.0000000000000001E-3</c:v>
                </c:pt>
                <c:pt idx="6">
                  <c:v>8.0000000000000002E-3</c:v>
                </c:pt>
                <c:pt idx="7">
                  <c:v>0.01</c:v>
                </c:pt>
                <c:pt idx="8">
                  <c:v>1.0999999999999999E-2</c:v>
                </c:pt>
                <c:pt idx="9">
                  <c:v>1.4E-2</c:v>
                </c:pt>
                <c:pt idx="10">
                  <c:v>1.4999999999999999E-2</c:v>
                </c:pt>
                <c:pt idx="11">
                  <c:v>0.02</c:v>
                </c:pt>
                <c:pt idx="12">
                  <c:v>2.5000000000000001E-2</c:v>
                </c:pt>
                <c:pt idx="13">
                  <c:v>5.0999999999999997E-2</c:v>
                </c:pt>
                <c:pt idx="14">
                  <c:v>0.19</c:v>
                </c:pt>
                <c:pt idx="15">
                  <c:v>0.25700000000000001</c:v>
                </c:pt>
              </c:numCache>
            </c:numRef>
          </c:val>
          <c:extLst>
            <c:ext xmlns:c16="http://schemas.microsoft.com/office/drawing/2014/chart" uri="{C3380CC4-5D6E-409C-BE32-E72D297353CC}">
              <c16:uniqueId val="{00000010-70A0-4453-A13E-98CCF710CD2F}"/>
            </c:ext>
          </c:extLst>
        </c:ser>
        <c:dLbls>
          <c:showLegendKey val="0"/>
          <c:showVal val="0"/>
          <c:showCatName val="0"/>
          <c:showSerName val="0"/>
          <c:showPercent val="0"/>
          <c:showBubbleSize val="0"/>
        </c:dLbls>
        <c:gapWidth val="70"/>
        <c:axId val="806611039"/>
        <c:axId val="806612703"/>
      </c:barChart>
      <c:catAx>
        <c:axId val="8066110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ru-RU"/>
          </a:p>
        </c:txPr>
        <c:crossAx val="806612703"/>
        <c:crosses val="autoZero"/>
        <c:auto val="1"/>
        <c:lblAlgn val="ctr"/>
        <c:lblOffset val="100"/>
        <c:noMultiLvlLbl val="0"/>
      </c:catAx>
      <c:valAx>
        <c:axId val="806612703"/>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ru-RU"/>
          </a:p>
        </c:txPr>
        <c:crossAx val="806611039"/>
        <c:crosses val="autoZero"/>
        <c:crossBetween val="between"/>
      </c:valAx>
      <c:spPr>
        <a:noFill/>
        <a:ln>
          <a:noFill/>
        </a:ln>
        <a:effectLst/>
      </c:spPr>
    </c:plotArea>
    <c:plotVisOnly val="1"/>
    <c:dispBlanksAs val="gap"/>
    <c:showDLblsOverMax val="0"/>
  </c:chart>
  <c:spPr>
    <a:noFill/>
    <a:ln>
      <a:noFill/>
    </a:ln>
    <a:effectLst/>
  </c:spPr>
  <c:txPr>
    <a:bodyPr/>
    <a:lstStyle/>
    <a:p>
      <a:pPr>
        <a:defRPr sz="1050">
          <a:solidFill>
            <a:sysClr val="windowText" lastClr="000000"/>
          </a:solidFill>
        </a:defRPr>
      </a:pPr>
      <a:endParaRPr lang="ru-RU"/>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'VAL 2'!$B$310</c:f>
              <c:strCache>
                <c:ptCount val="1"/>
                <c:pt idx="0">
                  <c:v>09.09-23.09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ru-RU"/>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'VAL 2'!$A$311:$A$327</c:f>
              <c:strCache>
                <c:ptCount val="17"/>
                <c:pt idx="0">
                  <c:v>Nu voi participa la alegeri</c:v>
                </c:pt>
                <c:pt idx="1">
                  <c:v>Voi vota, stiu cu cine, dar nu doresc sa va spun</c:v>
                </c:pt>
                <c:pt idx="2">
                  <c:v>Voi vota, dar nu sunt hotarat, pentru cine</c:v>
                </c:pt>
                <c:pt idx="3">
                  <c:v>Alt candidat</c:v>
                </c:pt>
                <c:pt idx="4">
                  <c:v>Ruslan CODREANU</c:v>
                </c:pt>
                <c:pt idx="5">
                  <c:v>Vitalie MARINUȚA</c:v>
                </c:pt>
                <c:pt idx="6">
                  <c:v>Vlad ȚURCANU </c:v>
                </c:pt>
                <c:pt idx="7">
                  <c:v>Valeriu MUNTEANU </c:v>
                </c:pt>
                <c:pt idx="8">
                  <c:v>Ivan DIACOV </c:v>
                </c:pt>
                <c:pt idx="9">
                  <c:v>Victor CHIRONDA</c:v>
                </c:pt>
                <c:pt idx="10">
                  <c:v>Teodor CÎRNAȚ</c:v>
                </c:pt>
                <c:pt idx="11">
                  <c:v>Valerii KLIMENCO</c:v>
                </c:pt>
                <c:pt idx="12">
                  <c:v>Octavian ȚÎCU</c:v>
                </c:pt>
                <c:pt idx="13">
                  <c:v>Vladimir CEBOTARI </c:v>
                </c:pt>
                <c:pt idx="14">
                  <c:v>Dorin CHIRTOACĂ</c:v>
                </c:pt>
                <c:pt idx="15">
                  <c:v>Andrei NĂSTASE </c:v>
                </c:pt>
                <c:pt idx="16">
                  <c:v>Ion CEBAN </c:v>
                </c:pt>
              </c:strCache>
            </c:strRef>
          </c:cat>
          <c:val>
            <c:numRef>
              <c:f>'VAL 2'!$B$311:$B$327</c:f>
              <c:numCache>
                <c:formatCode>0.0%</c:formatCode>
                <c:ptCount val="17"/>
                <c:pt idx="0">
                  <c:v>0.09</c:v>
                </c:pt>
                <c:pt idx="1">
                  <c:v>0.115</c:v>
                </c:pt>
                <c:pt idx="2">
                  <c:v>0.24099999999999999</c:v>
                </c:pt>
                <c:pt idx="3">
                  <c:v>3.4000000000000002E-2</c:v>
                </c:pt>
                <c:pt idx="4">
                  <c:v>5.8999999999999997E-2</c:v>
                </c:pt>
                <c:pt idx="5">
                  <c:v>3.0000000000000001E-3</c:v>
                </c:pt>
                <c:pt idx="7">
                  <c:v>8.0000000000000002E-3</c:v>
                </c:pt>
                <c:pt idx="8">
                  <c:v>1.2999999999999999E-2</c:v>
                </c:pt>
                <c:pt idx="9">
                  <c:v>8.0000000000000002E-3</c:v>
                </c:pt>
                <c:pt idx="10">
                  <c:v>8.0000000000000002E-3</c:v>
                </c:pt>
                <c:pt idx="11">
                  <c:v>8.0000000000000002E-3</c:v>
                </c:pt>
                <c:pt idx="14">
                  <c:v>8.2000000000000003E-2</c:v>
                </c:pt>
                <c:pt idx="15">
                  <c:v>0.189</c:v>
                </c:pt>
                <c:pt idx="16">
                  <c:v>0.13600000000000001</c:v>
                </c:pt>
              </c:numCache>
            </c:numRef>
          </c:val>
          <c:extLst>
            <c:ext xmlns:c16="http://schemas.microsoft.com/office/drawing/2014/chart" uri="{C3380CC4-5D6E-409C-BE32-E72D297353CC}">
              <c16:uniqueId val="{00000000-C556-40BB-AA8E-BE748A8C5868}"/>
            </c:ext>
          </c:extLst>
        </c:ser>
        <c:ser>
          <c:idx val="1"/>
          <c:order val="1"/>
          <c:tx>
            <c:strRef>
              <c:f>'VAL 2'!$C$310</c:f>
              <c:strCache>
                <c:ptCount val="1"/>
              </c:strCache>
            </c:strRef>
          </c:tx>
          <c:spPr>
            <a:noFill/>
            <a:ln>
              <a:noFill/>
            </a:ln>
            <a:effectLst/>
          </c:spPr>
          <c:invertIfNegative val="0"/>
          <c:cat>
            <c:strRef>
              <c:f>'VAL 2'!$A$311:$A$327</c:f>
              <c:strCache>
                <c:ptCount val="17"/>
                <c:pt idx="0">
                  <c:v>Nu voi participa la alegeri</c:v>
                </c:pt>
                <c:pt idx="1">
                  <c:v>Voi vota, stiu cu cine, dar nu doresc sa va spun</c:v>
                </c:pt>
                <c:pt idx="2">
                  <c:v>Voi vota, dar nu sunt hotarat, pentru cine</c:v>
                </c:pt>
                <c:pt idx="3">
                  <c:v>Alt candidat</c:v>
                </c:pt>
                <c:pt idx="4">
                  <c:v>Ruslan CODREANU</c:v>
                </c:pt>
                <c:pt idx="5">
                  <c:v>Vitalie MARINUȚA</c:v>
                </c:pt>
                <c:pt idx="6">
                  <c:v>Vlad ȚURCANU </c:v>
                </c:pt>
                <c:pt idx="7">
                  <c:v>Valeriu MUNTEANU </c:v>
                </c:pt>
                <c:pt idx="8">
                  <c:v>Ivan DIACOV </c:v>
                </c:pt>
                <c:pt idx="9">
                  <c:v>Victor CHIRONDA</c:v>
                </c:pt>
                <c:pt idx="10">
                  <c:v>Teodor CÎRNAȚ</c:v>
                </c:pt>
                <c:pt idx="11">
                  <c:v>Valerii KLIMENCO</c:v>
                </c:pt>
                <c:pt idx="12">
                  <c:v>Octavian ȚÎCU</c:v>
                </c:pt>
                <c:pt idx="13">
                  <c:v>Vladimir CEBOTARI </c:v>
                </c:pt>
                <c:pt idx="14">
                  <c:v>Dorin CHIRTOACĂ</c:v>
                </c:pt>
                <c:pt idx="15">
                  <c:v>Andrei NĂSTASE </c:v>
                </c:pt>
                <c:pt idx="16">
                  <c:v>Ion CEBAN </c:v>
                </c:pt>
              </c:strCache>
            </c:strRef>
          </c:cat>
          <c:val>
            <c:numRef>
              <c:f>'VAL 2'!$C$311:$C$327</c:f>
              <c:numCache>
                <c:formatCode>0.0%</c:formatCode>
                <c:ptCount val="17"/>
                <c:pt idx="0">
                  <c:v>0.16</c:v>
                </c:pt>
                <c:pt idx="1">
                  <c:v>0.13500000000000001</c:v>
                </c:pt>
                <c:pt idx="2">
                  <c:v>9.000000000000008E-3</c:v>
                </c:pt>
                <c:pt idx="3">
                  <c:v>0.216</c:v>
                </c:pt>
                <c:pt idx="4">
                  <c:v>0.191</c:v>
                </c:pt>
                <c:pt idx="5">
                  <c:v>0.247</c:v>
                </c:pt>
                <c:pt idx="6">
                  <c:v>0.25</c:v>
                </c:pt>
                <c:pt idx="7">
                  <c:v>0.24199999999999999</c:v>
                </c:pt>
                <c:pt idx="8">
                  <c:v>0.23699999999999999</c:v>
                </c:pt>
                <c:pt idx="9">
                  <c:v>0.24199999999999999</c:v>
                </c:pt>
                <c:pt idx="10">
                  <c:v>0.24199999999999999</c:v>
                </c:pt>
                <c:pt idx="11">
                  <c:v>0.24199999999999999</c:v>
                </c:pt>
                <c:pt idx="12">
                  <c:v>0.25</c:v>
                </c:pt>
                <c:pt idx="13">
                  <c:v>0.25</c:v>
                </c:pt>
                <c:pt idx="14">
                  <c:v>0.16799999999999998</c:v>
                </c:pt>
                <c:pt idx="15">
                  <c:v>6.0999999999999999E-2</c:v>
                </c:pt>
                <c:pt idx="16">
                  <c:v>0.11399999999999999</c:v>
                </c:pt>
              </c:numCache>
            </c:numRef>
          </c:val>
          <c:extLst>
            <c:ext xmlns:c16="http://schemas.microsoft.com/office/drawing/2014/chart" uri="{C3380CC4-5D6E-409C-BE32-E72D297353CC}">
              <c16:uniqueId val="{00000001-C556-40BB-AA8E-BE748A8C5868}"/>
            </c:ext>
          </c:extLst>
        </c:ser>
        <c:ser>
          <c:idx val="2"/>
          <c:order val="2"/>
          <c:tx>
            <c:strRef>
              <c:f>'VAL 2'!$D$310</c:f>
              <c:strCache>
                <c:ptCount val="1"/>
                <c:pt idx="0">
                  <c:v>25.09-04.10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ru-RU"/>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'VAL 2'!$A$311:$A$327</c:f>
              <c:strCache>
                <c:ptCount val="17"/>
                <c:pt idx="0">
                  <c:v>Nu voi participa la alegeri</c:v>
                </c:pt>
                <c:pt idx="1">
                  <c:v>Voi vota, stiu cu cine, dar nu doresc sa va spun</c:v>
                </c:pt>
                <c:pt idx="2">
                  <c:v>Voi vota, dar nu sunt hotarat, pentru cine</c:v>
                </c:pt>
                <c:pt idx="3">
                  <c:v>Alt candidat</c:v>
                </c:pt>
                <c:pt idx="4">
                  <c:v>Ruslan CODREANU</c:v>
                </c:pt>
                <c:pt idx="5">
                  <c:v>Vitalie MARINUȚA</c:v>
                </c:pt>
                <c:pt idx="6">
                  <c:v>Vlad ȚURCANU </c:v>
                </c:pt>
                <c:pt idx="7">
                  <c:v>Valeriu MUNTEANU </c:v>
                </c:pt>
                <c:pt idx="8">
                  <c:v>Ivan DIACOV </c:v>
                </c:pt>
                <c:pt idx="9">
                  <c:v>Victor CHIRONDA</c:v>
                </c:pt>
                <c:pt idx="10">
                  <c:v>Teodor CÎRNAȚ</c:v>
                </c:pt>
                <c:pt idx="11">
                  <c:v>Valerii KLIMENCO</c:v>
                </c:pt>
                <c:pt idx="12">
                  <c:v>Octavian ȚÎCU</c:v>
                </c:pt>
                <c:pt idx="13">
                  <c:v>Vladimir CEBOTARI </c:v>
                </c:pt>
                <c:pt idx="14">
                  <c:v>Dorin CHIRTOACĂ</c:v>
                </c:pt>
                <c:pt idx="15">
                  <c:v>Andrei NĂSTASE </c:v>
                </c:pt>
                <c:pt idx="16">
                  <c:v>Ion CEBAN </c:v>
                </c:pt>
              </c:strCache>
            </c:strRef>
          </c:cat>
          <c:val>
            <c:numRef>
              <c:f>'VAL 2'!$D$311:$D$327</c:f>
              <c:numCache>
                <c:formatCode>0.0%</c:formatCode>
                <c:ptCount val="17"/>
                <c:pt idx="0">
                  <c:v>7.0999999999999994E-2</c:v>
                </c:pt>
                <c:pt idx="1">
                  <c:v>9.6000000000000002E-2</c:v>
                </c:pt>
                <c:pt idx="2">
                  <c:v>0.215</c:v>
                </c:pt>
                <c:pt idx="3">
                  <c:v>7.0000000000000001E-3</c:v>
                </c:pt>
                <c:pt idx="4">
                  <c:v>2E-3</c:v>
                </c:pt>
                <c:pt idx="5">
                  <c:v>3.0000000000000001E-3</c:v>
                </c:pt>
                <c:pt idx="6">
                  <c:v>4.0000000000000001E-3</c:v>
                </c:pt>
                <c:pt idx="7">
                  <c:v>8.0000000000000002E-3</c:v>
                </c:pt>
                <c:pt idx="8">
                  <c:v>0.01</c:v>
                </c:pt>
                <c:pt idx="9">
                  <c:v>1.0999999999999999E-2</c:v>
                </c:pt>
                <c:pt idx="10">
                  <c:v>1.4E-2</c:v>
                </c:pt>
                <c:pt idx="11">
                  <c:v>1.4999999999999999E-2</c:v>
                </c:pt>
                <c:pt idx="12">
                  <c:v>0.02</c:v>
                </c:pt>
                <c:pt idx="13">
                  <c:v>2.5000000000000001E-2</c:v>
                </c:pt>
                <c:pt idx="14">
                  <c:v>5.0999999999999997E-2</c:v>
                </c:pt>
                <c:pt idx="15">
                  <c:v>0.19</c:v>
                </c:pt>
                <c:pt idx="16">
                  <c:v>0.25700000000000001</c:v>
                </c:pt>
              </c:numCache>
            </c:numRef>
          </c:val>
          <c:extLst>
            <c:ext xmlns:c16="http://schemas.microsoft.com/office/drawing/2014/chart" uri="{C3380CC4-5D6E-409C-BE32-E72D297353CC}">
              <c16:uniqueId val="{00000002-C556-40BB-AA8E-BE748A8C5868}"/>
            </c:ext>
          </c:extLst>
        </c:ser>
        <c:dLbls>
          <c:showLegendKey val="0"/>
          <c:showVal val="0"/>
          <c:showCatName val="0"/>
          <c:showSerName val="0"/>
          <c:showPercent val="0"/>
          <c:showBubbleSize val="0"/>
        </c:dLbls>
        <c:gapWidth val="54"/>
        <c:overlap val="100"/>
        <c:axId val="360867695"/>
        <c:axId val="360859791"/>
      </c:barChart>
      <c:catAx>
        <c:axId val="3608676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ru-RU"/>
          </a:p>
        </c:txPr>
        <c:crossAx val="360859791"/>
        <c:crosses val="autoZero"/>
        <c:auto val="1"/>
        <c:lblAlgn val="ctr"/>
        <c:lblOffset val="100"/>
        <c:noMultiLvlLbl val="0"/>
      </c:catAx>
      <c:valAx>
        <c:axId val="360859791"/>
        <c:scaling>
          <c:orientation val="minMax"/>
        </c:scaling>
        <c:delete val="1"/>
        <c:axPos val="b"/>
        <c:numFmt formatCode="0.0%" sourceLinked="1"/>
        <c:majorTickMark val="none"/>
        <c:minorTickMark val="none"/>
        <c:tickLblPos val="nextTo"/>
        <c:crossAx val="360867695"/>
        <c:crosses val="autoZero"/>
        <c:crossBetween val="between"/>
      </c:valAx>
      <c:spPr>
        <a:noFill/>
        <a:ln>
          <a:noFill/>
        </a:ln>
        <a:effectLst/>
      </c:spPr>
    </c:plotArea>
    <c:legend>
      <c:legendPos val="b"/>
      <c:layout>
        <c:manualLayout>
          <c:xMode val="edge"/>
          <c:yMode val="edge"/>
          <c:x val="0.35310032674487118"/>
          <c:y val="0.93513930950938828"/>
          <c:w val="0.46046587926509186"/>
          <c:h val="4.9476075105996366E-2"/>
        </c:manualLayout>
      </c:layout>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ru-RU"/>
        </a:p>
      </c:txPr>
    </c:legend>
    <c:plotVisOnly val="1"/>
    <c:dispBlanksAs val="gap"/>
    <c:showDLblsOverMax val="0"/>
  </c:chart>
  <c:spPr>
    <a:noFill/>
    <a:ln>
      <a:noFill/>
    </a:ln>
    <a:effectLst/>
  </c:spPr>
  <c:txPr>
    <a:bodyPr/>
    <a:lstStyle/>
    <a:p>
      <a:pPr>
        <a:defRPr sz="1050">
          <a:solidFill>
            <a:sysClr val="windowText" lastClr="000000"/>
          </a:solidFill>
        </a:defRPr>
      </a:pPr>
      <a:endParaRPr lang="ru-RU"/>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'VAL 2'!$D$153</c:f>
              <c:strCache>
                <c:ptCount val="1"/>
                <c:pt idx="0">
                  <c:v>Andrei NĂSTASE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'VAL 2'!$B$154:$C$167</c:f>
              <c:multiLvlStrCache>
                <c:ptCount val="14"/>
                <c:lvl>
                  <c:pt idx="0">
                    <c:v>suburbii</c:v>
                  </c:pt>
                  <c:pt idx="1">
                    <c:v>or. Chișinău</c:v>
                  </c:pt>
                  <c:pt idx="2">
                    <c:v>Superioare</c:v>
                  </c:pt>
                  <c:pt idx="3">
                    <c:v>Medii profesionale</c:v>
                  </c:pt>
                  <c:pt idx="4">
                    <c:v>Medii, incl. incomplete</c:v>
                  </c:pt>
                  <c:pt idx="5">
                    <c:v>Rusa</c:v>
                  </c:pt>
                  <c:pt idx="6">
                    <c:v>Romana</c:v>
                  </c:pt>
                  <c:pt idx="7">
                    <c:v>60+ ani</c:v>
                  </c:pt>
                  <c:pt idx="8">
                    <c:v>45-59 ani</c:v>
                  </c:pt>
                  <c:pt idx="9">
                    <c:v>30-44 ani</c:v>
                  </c:pt>
                  <c:pt idx="10">
                    <c:v>18-29 ani</c:v>
                  </c:pt>
                  <c:pt idx="11">
                    <c:v>Feminin</c:v>
                  </c:pt>
                  <c:pt idx="12">
                    <c:v>Masculin</c:v>
                  </c:pt>
                </c:lvl>
                <c:lvl>
                  <c:pt idx="0">
                    <c:v>Localitate</c:v>
                  </c:pt>
                  <c:pt idx="2">
                    <c:v>Studii</c:v>
                  </c:pt>
                  <c:pt idx="5">
                    <c:v>Limba vorbită</c:v>
                  </c:pt>
                  <c:pt idx="7">
                    <c:v>Vârsta</c:v>
                  </c:pt>
                  <c:pt idx="11">
                    <c:v>Gen</c:v>
                  </c:pt>
                  <c:pt idx="13">
                    <c:v>Total</c:v>
                  </c:pt>
                </c:lvl>
              </c:multiLvlStrCache>
            </c:multiLvlStrRef>
          </c:cat>
          <c:val>
            <c:numRef>
              <c:f>'VAL 2'!$D$154:$D$167</c:f>
              <c:numCache>
                <c:formatCode>0.0%</c:formatCode>
                <c:ptCount val="14"/>
                <c:pt idx="0">
                  <c:v>0.27900000000000003</c:v>
                </c:pt>
                <c:pt idx="1">
                  <c:v>0.17399999999999999</c:v>
                </c:pt>
                <c:pt idx="2">
                  <c:v>0.217</c:v>
                </c:pt>
                <c:pt idx="3">
                  <c:v>0.14899999999999999</c:v>
                </c:pt>
                <c:pt idx="4">
                  <c:v>0.186</c:v>
                </c:pt>
                <c:pt idx="5">
                  <c:v>6.7000000000000004E-2</c:v>
                </c:pt>
                <c:pt idx="6">
                  <c:v>0.251</c:v>
                </c:pt>
                <c:pt idx="7">
                  <c:v>0.159</c:v>
                </c:pt>
                <c:pt idx="8">
                  <c:v>0.151</c:v>
                </c:pt>
                <c:pt idx="9">
                  <c:v>0.221</c:v>
                </c:pt>
                <c:pt idx="10">
                  <c:v>0.23300000000000001</c:v>
                </c:pt>
                <c:pt idx="11">
                  <c:v>0.188</c:v>
                </c:pt>
                <c:pt idx="12">
                  <c:v>0.19400000000000001</c:v>
                </c:pt>
                <c:pt idx="13">
                  <c:v>0.19</c:v>
                </c:pt>
              </c:numCache>
            </c:numRef>
          </c:val>
          <c:extLst>
            <c:ext xmlns:c16="http://schemas.microsoft.com/office/drawing/2014/chart" uri="{C3380CC4-5D6E-409C-BE32-E72D297353CC}">
              <c16:uniqueId val="{00000000-CCA2-4253-B816-23383807E72A}"/>
            </c:ext>
          </c:extLst>
        </c:ser>
        <c:ser>
          <c:idx val="1"/>
          <c:order val="1"/>
          <c:tx>
            <c:strRef>
              <c:f>'VAL 2'!$E$153</c:f>
              <c:strCache>
                <c:ptCount val="1"/>
              </c:strCache>
            </c:strRef>
          </c:tx>
          <c:spPr>
            <a:noFill/>
            <a:ln>
              <a:noFill/>
            </a:ln>
            <a:effectLst/>
          </c:spPr>
          <c:invertIfNegative val="0"/>
          <c:cat>
            <c:multiLvlStrRef>
              <c:f>'VAL 2'!$B$154:$C$167</c:f>
              <c:multiLvlStrCache>
                <c:ptCount val="14"/>
                <c:lvl>
                  <c:pt idx="0">
                    <c:v>suburbii</c:v>
                  </c:pt>
                  <c:pt idx="1">
                    <c:v>or. Chișinău</c:v>
                  </c:pt>
                  <c:pt idx="2">
                    <c:v>Superioare</c:v>
                  </c:pt>
                  <c:pt idx="3">
                    <c:v>Medii profesionale</c:v>
                  </c:pt>
                  <c:pt idx="4">
                    <c:v>Medii, incl. incomplete</c:v>
                  </c:pt>
                  <c:pt idx="5">
                    <c:v>Rusa</c:v>
                  </c:pt>
                  <c:pt idx="6">
                    <c:v>Romana</c:v>
                  </c:pt>
                  <c:pt idx="7">
                    <c:v>60+ ani</c:v>
                  </c:pt>
                  <c:pt idx="8">
                    <c:v>45-59 ani</c:v>
                  </c:pt>
                  <c:pt idx="9">
                    <c:v>30-44 ani</c:v>
                  </c:pt>
                  <c:pt idx="10">
                    <c:v>18-29 ani</c:v>
                  </c:pt>
                  <c:pt idx="11">
                    <c:v>Feminin</c:v>
                  </c:pt>
                  <c:pt idx="12">
                    <c:v>Masculin</c:v>
                  </c:pt>
                </c:lvl>
                <c:lvl>
                  <c:pt idx="0">
                    <c:v>Localitate</c:v>
                  </c:pt>
                  <c:pt idx="2">
                    <c:v>Studii</c:v>
                  </c:pt>
                  <c:pt idx="5">
                    <c:v>Limba vorbită</c:v>
                  </c:pt>
                  <c:pt idx="7">
                    <c:v>Vârsta</c:v>
                  </c:pt>
                  <c:pt idx="11">
                    <c:v>Gen</c:v>
                  </c:pt>
                  <c:pt idx="13">
                    <c:v>Total</c:v>
                  </c:pt>
                </c:lvl>
              </c:multiLvlStrCache>
            </c:multiLvlStrRef>
          </c:cat>
          <c:val>
            <c:numRef>
              <c:f>'VAL 2'!$E$154:$E$167</c:f>
              <c:numCache>
                <c:formatCode>0.0%</c:formatCode>
                <c:ptCount val="14"/>
                <c:pt idx="0">
                  <c:v>2.0999999999999963E-2</c:v>
                </c:pt>
                <c:pt idx="1">
                  <c:v>0.126</c:v>
                </c:pt>
                <c:pt idx="2">
                  <c:v>8.299999999999999E-2</c:v>
                </c:pt>
                <c:pt idx="3">
                  <c:v>0.151</c:v>
                </c:pt>
                <c:pt idx="4">
                  <c:v>0.11399999999999999</c:v>
                </c:pt>
                <c:pt idx="5">
                  <c:v>0.23299999999999998</c:v>
                </c:pt>
                <c:pt idx="6">
                  <c:v>4.8999999999999988E-2</c:v>
                </c:pt>
                <c:pt idx="7">
                  <c:v>0.14099999999999999</c:v>
                </c:pt>
                <c:pt idx="8">
                  <c:v>0.14899999999999999</c:v>
                </c:pt>
                <c:pt idx="9">
                  <c:v>7.8999999999999987E-2</c:v>
                </c:pt>
                <c:pt idx="10">
                  <c:v>6.6999999999999976E-2</c:v>
                </c:pt>
                <c:pt idx="11">
                  <c:v>0.11199999999999999</c:v>
                </c:pt>
                <c:pt idx="12">
                  <c:v>0.10599999999999998</c:v>
                </c:pt>
                <c:pt idx="13">
                  <c:v>0.10999999999999999</c:v>
                </c:pt>
              </c:numCache>
            </c:numRef>
          </c:val>
          <c:extLst>
            <c:ext xmlns:c16="http://schemas.microsoft.com/office/drawing/2014/chart" uri="{C3380CC4-5D6E-409C-BE32-E72D297353CC}">
              <c16:uniqueId val="{00000001-CCA2-4253-B816-23383807E72A}"/>
            </c:ext>
          </c:extLst>
        </c:ser>
        <c:ser>
          <c:idx val="2"/>
          <c:order val="2"/>
          <c:tx>
            <c:strRef>
              <c:f>'VAL 2'!$F$153</c:f>
              <c:strCache>
                <c:ptCount val="1"/>
                <c:pt idx="0">
                  <c:v>Ion CEBAN</c:v>
                </c:pt>
              </c:strCache>
            </c:strRef>
          </c:tx>
          <c:spPr>
            <a:solidFill>
              <a:srgbClr val="ED7D3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'VAL 2'!$B$154:$C$167</c:f>
              <c:multiLvlStrCache>
                <c:ptCount val="14"/>
                <c:lvl>
                  <c:pt idx="0">
                    <c:v>suburbii</c:v>
                  </c:pt>
                  <c:pt idx="1">
                    <c:v>or. Chișinău</c:v>
                  </c:pt>
                  <c:pt idx="2">
                    <c:v>Superioare</c:v>
                  </c:pt>
                  <c:pt idx="3">
                    <c:v>Medii profesionale</c:v>
                  </c:pt>
                  <c:pt idx="4">
                    <c:v>Medii, incl. incomplete</c:v>
                  </c:pt>
                  <c:pt idx="5">
                    <c:v>Rusa</c:v>
                  </c:pt>
                  <c:pt idx="6">
                    <c:v>Romana</c:v>
                  </c:pt>
                  <c:pt idx="7">
                    <c:v>60+ ani</c:v>
                  </c:pt>
                  <c:pt idx="8">
                    <c:v>45-59 ani</c:v>
                  </c:pt>
                  <c:pt idx="9">
                    <c:v>30-44 ani</c:v>
                  </c:pt>
                  <c:pt idx="10">
                    <c:v>18-29 ani</c:v>
                  </c:pt>
                  <c:pt idx="11">
                    <c:v>Feminin</c:v>
                  </c:pt>
                  <c:pt idx="12">
                    <c:v>Masculin</c:v>
                  </c:pt>
                </c:lvl>
                <c:lvl>
                  <c:pt idx="0">
                    <c:v>Localitate</c:v>
                  </c:pt>
                  <c:pt idx="2">
                    <c:v>Studii</c:v>
                  </c:pt>
                  <c:pt idx="5">
                    <c:v>Limba vorbită</c:v>
                  </c:pt>
                  <c:pt idx="7">
                    <c:v>Vârsta</c:v>
                  </c:pt>
                  <c:pt idx="11">
                    <c:v>Gen</c:v>
                  </c:pt>
                  <c:pt idx="13">
                    <c:v>Total</c:v>
                  </c:pt>
                </c:lvl>
              </c:multiLvlStrCache>
            </c:multiLvlStrRef>
          </c:cat>
          <c:val>
            <c:numRef>
              <c:f>'VAL 2'!$F$154:$F$167</c:f>
              <c:numCache>
                <c:formatCode>0.0%</c:formatCode>
                <c:ptCount val="14"/>
                <c:pt idx="0">
                  <c:v>0.217</c:v>
                </c:pt>
                <c:pt idx="1">
                  <c:v>0.26400000000000001</c:v>
                </c:pt>
                <c:pt idx="2">
                  <c:v>0.23799999999999999</c:v>
                </c:pt>
                <c:pt idx="3">
                  <c:v>0.315</c:v>
                </c:pt>
                <c:pt idx="4">
                  <c:v>0.24099999999999999</c:v>
                </c:pt>
                <c:pt idx="5">
                  <c:v>0.51200000000000001</c:v>
                </c:pt>
                <c:pt idx="6">
                  <c:v>0.13100000000000001</c:v>
                </c:pt>
                <c:pt idx="7">
                  <c:v>0.47199999999999998</c:v>
                </c:pt>
                <c:pt idx="8">
                  <c:v>0.27700000000000002</c:v>
                </c:pt>
                <c:pt idx="9">
                  <c:v>0.17899999999999999</c:v>
                </c:pt>
                <c:pt idx="10">
                  <c:v>0.11600000000000001</c:v>
                </c:pt>
                <c:pt idx="11">
                  <c:v>0.26700000000000002</c:v>
                </c:pt>
                <c:pt idx="12">
                  <c:v>0.245</c:v>
                </c:pt>
                <c:pt idx="13">
                  <c:v>0.25700000000000001</c:v>
                </c:pt>
              </c:numCache>
            </c:numRef>
          </c:val>
          <c:extLst>
            <c:ext xmlns:c16="http://schemas.microsoft.com/office/drawing/2014/chart" uri="{C3380CC4-5D6E-409C-BE32-E72D297353CC}">
              <c16:uniqueId val="{00000002-CCA2-4253-B816-23383807E72A}"/>
            </c:ext>
          </c:extLst>
        </c:ser>
        <c:dLbls>
          <c:showLegendKey val="0"/>
          <c:showVal val="0"/>
          <c:showCatName val="0"/>
          <c:showSerName val="0"/>
          <c:showPercent val="0"/>
          <c:showBubbleSize val="0"/>
        </c:dLbls>
        <c:gapWidth val="60"/>
        <c:overlap val="100"/>
        <c:axId val="716413583"/>
        <c:axId val="716414415"/>
      </c:barChart>
      <c:catAx>
        <c:axId val="7164135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ru-RU"/>
          </a:p>
        </c:txPr>
        <c:crossAx val="716414415"/>
        <c:crosses val="autoZero"/>
        <c:auto val="1"/>
        <c:lblAlgn val="ctr"/>
        <c:lblOffset val="100"/>
        <c:noMultiLvlLbl val="0"/>
      </c:catAx>
      <c:valAx>
        <c:axId val="71641441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71641358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ru-RU"/>
        </a:p>
      </c:txPr>
    </c:legend>
    <c:plotVisOnly val="1"/>
    <c:dispBlanksAs val="gap"/>
    <c:showDLblsOverMax val="0"/>
  </c:chart>
  <c:spPr>
    <a:noFill/>
    <a:ln>
      <a:noFill/>
    </a:ln>
    <a:effectLst/>
  </c:spPr>
  <c:txPr>
    <a:bodyPr/>
    <a:lstStyle/>
    <a:p>
      <a:pPr>
        <a:defRPr sz="1050">
          <a:solidFill>
            <a:sysClr val="windowText" lastClr="000000"/>
          </a:solidFill>
        </a:defRPr>
      </a:pPr>
      <a:endParaRPr lang="ru-RU"/>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4472C4">
                  <a:lumMod val="60000"/>
                  <a:lumOff val="40000"/>
                </a:srgbClr>
              </a:solidFill>
              <a:ln>
                <a:noFill/>
              </a:ln>
              <a:effectLst/>
            </c:spPr>
            <c:extLst>
              <c:ext xmlns:c16="http://schemas.microsoft.com/office/drawing/2014/chart" uri="{C3380CC4-5D6E-409C-BE32-E72D297353CC}">
                <c16:uniqueId val="{00000001-460D-4592-BEB2-D8429E82F672}"/>
              </c:ext>
            </c:extLst>
          </c:dPt>
          <c:dPt>
            <c:idx val="1"/>
            <c:invertIfNegative val="0"/>
            <c:bubble3D val="0"/>
            <c:spPr>
              <a:solidFill>
                <a:srgbClr val="ED7D31"/>
              </a:solidFill>
              <a:ln>
                <a:noFill/>
              </a:ln>
              <a:effectLst/>
            </c:spPr>
            <c:extLst>
              <c:ext xmlns:c16="http://schemas.microsoft.com/office/drawing/2014/chart" uri="{C3380CC4-5D6E-409C-BE32-E72D297353CC}">
                <c16:uniqueId val="{00000003-460D-4592-BEB2-D8429E82F672}"/>
              </c:ext>
            </c:extLst>
          </c:dPt>
          <c:dPt>
            <c:idx val="2"/>
            <c:invertIfNegative val="0"/>
            <c:bubble3D val="0"/>
            <c:spPr>
              <a:solidFill>
                <a:srgbClr val="002060"/>
              </a:solidFill>
              <a:ln>
                <a:noFill/>
              </a:ln>
              <a:effectLst/>
            </c:spPr>
            <c:extLst>
              <c:ext xmlns:c16="http://schemas.microsoft.com/office/drawing/2014/chart" uri="{C3380CC4-5D6E-409C-BE32-E72D297353CC}">
                <c16:uniqueId val="{00000005-460D-4592-BEB2-D8429E82F672}"/>
              </c:ext>
            </c:extLst>
          </c:dPt>
          <c:dPt>
            <c:idx val="17"/>
            <c:invertIfNegative val="0"/>
            <c:bubble3D val="0"/>
            <c:spPr>
              <a:pattFill prst="lgCheck">
                <a:fgClr>
                  <a:srgbClr val="ED7D31"/>
                </a:fgClr>
                <a:bgClr>
                  <a:srgbClr val="993300"/>
                </a:bgClr>
              </a:pattFill>
              <a:ln>
                <a:noFill/>
              </a:ln>
              <a:effectLst/>
            </c:spPr>
            <c:extLst>
              <c:ext xmlns:c16="http://schemas.microsoft.com/office/drawing/2014/chart" uri="{C3380CC4-5D6E-409C-BE32-E72D297353CC}">
                <c16:uniqueId val="{00000007-460D-4592-BEB2-D8429E82F672}"/>
              </c:ext>
            </c:extLst>
          </c:dPt>
          <c:dPt>
            <c:idx val="18"/>
            <c:invertIfNegative val="0"/>
            <c:bubble3D val="0"/>
            <c:spPr>
              <a:solidFill>
                <a:srgbClr val="FF0000"/>
              </a:solidFill>
              <a:ln>
                <a:noFill/>
              </a:ln>
              <a:effectLst/>
            </c:spPr>
            <c:extLst>
              <c:ext xmlns:c16="http://schemas.microsoft.com/office/drawing/2014/chart" uri="{C3380CC4-5D6E-409C-BE32-E72D297353CC}">
                <c16:uniqueId val="{00000009-460D-4592-BEB2-D8429E82F672}"/>
              </c:ext>
            </c:extLst>
          </c:dPt>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'VAL 2'!$A$359:$A$377</c:f>
              <c:strCache>
                <c:ptCount val="19"/>
                <c:pt idx="0">
                  <c:v>Voi participa, știu pentru cine voi vota, însă nu vreau să vă spun</c:v>
                </c:pt>
                <c:pt idx="1">
                  <c:v>Voi participa, însă nu știu cu cine voi vota</c:v>
                </c:pt>
                <c:pt idx="2">
                  <c:v>Nu voi participa la alegeri</c:v>
                </c:pt>
                <c:pt idx="3">
                  <c:v>Alt partid</c:v>
                </c:pt>
                <c:pt idx="4">
                  <c:v>Mișcarea Social-Politică ”Forța Noua”</c:v>
                </c:pt>
                <c:pt idx="5">
                  <c:v>Partidul Congresul Civic</c:v>
                </c:pt>
                <c:pt idx="6">
                  <c:v>Partidul Liberal Democrat</c:v>
                </c:pt>
                <c:pt idx="7">
                  <c:v>Partidul Popular-European</c:v>
                </c:pt>
                <c:pt idx="8">
                  <c:v>Mișcarea Profesioniștilor „Speranta - Надежда”</c:v>
                </c:pt>
                <c:pt idx="9">
                  <c:v>Partidul Nostru</c:v>
                </c:pt>
                <c:pt idx="10">
                  <c:v>Uniunea Salvați Basarabia</c:v>
                </c:pt>
                <c:pt idx="11">
                  <c:v>Candidat independent</c:v>
                </c:pt>
                <c:pt idx="12">
                  <c:v>Partidul Unității Naționale</c:v>
                </c:pt>
                <c:pt idx="13">
                  <c:v>Partidul Comuniștilor din RM</c:v>
                </c:pt>
                <c:pt idx="14">
                  <c:v>Partidul Liberal</c:v>
                </c:pt>
                <c:pt idx="15">
                  <c:v>Partidul Democrat din Moldova</c:v>
                </c:pt>
                <c:pt idx="16">
                  <c:v>Partidul ȘOR</c:v>
                </c:pt>
                <c:pt idx="17">
                  <c:v>Blocul electoral ACUM (PAS+DA)</c:v>
                </c:pt>
                <c:pt idx="18">
                  <c:v>Partidul Socialiștilor din RM</c:v>
                </c:pt>
              </c:strCache>
            </c:strRef>
          </c:cat>
          <c:val>
            <c:numRef>
              <c:f>'VAL 2'!$B$359:$B$377</c:f>
              <c:numCache>
                <c:formatCode>0.0%</c:formatCode>
                <c:ptCount val="19"/>
                <c:pt idx="0">
                  <c:v>6.7000000000000004E-2</c:v>
                </c:pt>
                <c:pt idx="1">
                  <c:v>0.19400000000000001</c:v>
                </c:pt>
                <c:pt idx="2">
                  <c:v>7.6999999999999999E-2</c:v>
                </c:pt>
                <c:pt idx="3">
                  <c:v>2.7E-2</c:v>
                </c:pt>
                <c:pt idx="4">
                  <c:v>1E-3</c:v>
                </c:pt>
                <c:pt idx="5">
                  <c:v>1E-3</c:v>
                </c:pt>
                <c:pt idx="6">
                  <c:v>2E-3</c:v>
                </c:pt>
                <c:pt idx="7">
                  <c:v>3.0000000000000001E-3</c:v>
                </c:pt>
                <c:pt idx="8">
                  <c:v>5.0000000000000001E-3</c:v>
                </c:pt>
                <c:pt idx="9">
                  <c:v>6.0000000000000001E-3</c:v>
                </c:pt>
                <c:pt idx="10">
                  <c:v>7.0000000000000001E-3</c:v>
                </c:pt>
                <c:pt idx="11">
                  <c:v>7.0000000000000001E-3</c:v>
                </c:pt>
                <c:pt idx="12">
                  <c:v>0.01</c:v>
                </c:pt>
                <c:pt idx="13">
                  <c:v>1.6E-2</c:v>
                </c:pt>
                <c:pt idx="14">
                  <c:v>1.7999999999999999E-2</c:v>
                </c:pt>
                <c:pt idx="15">
                  <c:v>3.1E-2</c:v>
                </c:pt>
                <c:pt idx="16">
                  <c:v>3.5999999999999997E-2</c:v>
                </c:pt>
                <c:pt idx="17">
                  <c:v>0.217</c:v>
                </c:pt>
                <c:pt idx="18">
                  <c:v>0.27800000000000002</c:v>
                </c:pt>
              </c:numCache>
            </c:numRef>
          </c:val>
          <c:extLst>
            <c:ext xmlns:c16="http://schemas.microsoft.com/office/drawing/2014/chart" uri="{C3380CC4-5D6E-409C-BE32-E72D297353CC}">
              <c16:uniqueId val="{0000000A-460D-4592-BEB2-D8429E82F672}"/>
            </c:ext>
          </c:extLst>
        </c:ser>
        <c:dLbls>
          <c:showLegendKey val="0"/>
          <c:showVal val="0"/>
          <c:showCatName val="0"/>
          <c:showSerName val="0"/>
          <c:showPercent val="0"/>
          <c:showBubbleSize val="0"/>
        </c:dLbls>
        <c:gapWidth val="70"/>
        <c:axId val="806611039"/>
        <c:axId val="806612703"/>
      </c:barChart>
      <c:catAx>
        <c:axId val="8066110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ru-RU"/>
          </a:p>
        </c:txPr>
        <c:crossAx val="806612703"/>
        <c:crosses val="autoZero"/>
        <c:auto val="1"/>
        <c:lblAlgn val="ctr"/>
        <c:lblOffset val="100"/>
        <c:noMultiLvlLbl val="0"/>
      </c:catAx>
      <c:valAx>
        <c:axId val="806612703"/>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ru-RU"/>
          </a:p>
        </c:txPr>
        <c:crossAx val="806611039"/>
        <c:crosses val="autoZero"/>
        <c:crossBetween val="between"/>
      </c:valAx>
      <c:spPr>
        <a:noFill/>
        <a:ln>
          <a:noFill/>
        </a:ln>
        <a:effectLst/>
      </c:spPr>
    </c:plotArea>
    <c:plotVisOnly val="1"/>
    <c:dispBlanksAs val="gap"/>
    <c:showDLblsOverMax val="0"/>
  </c:chart>
  <c:spPr>
    <a:noFill/>
    <a:ln>
      <a:noFill/>
    </a:ln>
    <a:effectLst/>
  </c:spPr>
  <c:txPr>
    <a:bodyPr/>
    <a:lstStyle/>
    <a:p>
      <a:pPr>
        <a:defRPr sz="1050">
          <a:solidFill>
            <a:sysClr val="windowText" lastClr="000000"/>
          </a:solidFill>
        </a:defRPr>
      </a:pPr>
      <a:endParaRPr lang="ru-RU"/>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60AABD-88D6-48A1-A43F-C8A809EE1533}" type="datetimeFigureOut">
              <a:rPr lang="en-US" smtClean="0"/>
              <a:t>10/7/2019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2183B1-3176-40C4-984B-A0A2E7EA0CEC}" type="slidenum">
              <a:rPr lang="en-US" smtClean="0"/>
              <a:t>‹#›</a:t>
            </a:fld>
            <a:endParaRPr lang="en-US"/>
          </a:p>
        </p:txBody>
      </p:sp>
    </p:spTree>
    <p:extLst>
      <p:ext uri="{BB962C8B-B14F-4D97-AF65-F5344CB8AC3E}">
        <p14:creationId xmlns:p14="http://schemas.microsoft.com/office/powerpoint/2010/main" val="2125788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F6592C-9ECD-4909-8D38-EB551F0F6F26}" type="datetimeFigureOut">
              <a:rPr lang="en-US" smtClean="0"/>
              <a:t>10/7/2019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A084AD-85C6-44BB-8BD2-1A8DFA93D6D9}" type="slidenum">
              <a:rPr lang="en-US" smtClean="0"/>
              <a:t>‹#›</a:t>
            </a:fld>
            <a:endParaRPr lang="en-US"/>
          </a:p>
        </p:txBody>
      </p:sp>
    </p:spTree>
    <p:extLst>
      <p:ext uri="{BB962C8B-B14F-4D97-AF65-F5344CB8AC3E}">
        <p14:creationId xmlns:p14="http://schemas.microsoft.com/office/powerpoint/2010/main" val="94307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21A084AD-85C6-44BB-8BD2-1A8DFA93D6D9}" type="slidenum">
              <a:rPr lang="en-US" smtClean="0"/>
              <a:t>2</a:t>
            </a:fld>
            <a:endParaRPr lang="en-US"/>
          </a:p>
        </p:txBody>
      </p:sp>
    </p:spTree>
    <p:extLst>
      <p:ext uri="{BB962C8B-B14F-4D97-AF65-F5344CB8AC3E}">
        <p14:creationId xmlns:p14="http://schemas.microsoft.com/office/powerpoint/2010/main" val="2255759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21A084AD-85C6-44BB-8BD2-1A8DFA93D6D9}" type="slidenum">
              <a:rPr lang="en-US" smtClean="0"/>
              <a:t>10</a:t>
            </a:fld>
            <a:endParaRPr lang="en-US"/>
          </a:p>
        </p:txBody>
      </p:sp>
    </p:spTree>
    <p:extLst>
      <p:ext uri="{BB962C8B-B14F-4D97-AF65-F5344CB8AC3E}">
        <p14:creationId xmlns:p14="http://schemas.microsoft.com/office/powerpoint/2010/main" val="3854727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19561" y="5995333"/>
            <a:ext cx="1752600" cy="914400"/>
          </a:xfrm>
          <a:prstGeom prst="rect">
            <a:avLst/>
          </a:prstGeom>
          <a:noFill/>
          <a:ln>
            <a:noFill/>
          </a:ln>
        </p:spPr>
      </p:pic>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43E3D7D-5CFF-410E-9992-4AED66DEA099}" type="datetimeFigureOut">
              <a:rPr lang="en-US" smtClean="0"/>
              <a:t>10/7/2019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AE9E774-F5EC-4DC5-AFB3-24197C6A0336}" type="slidenum">
              <a:rPr lang="en-US" smtClean="0"/>
              <a:t>‹#›</a:t>
            </a:fld>
            <a:endParaRPr lang="en-US"/>
          </a:p>
        </p:txBody>
      </p:sp>
      <p:pic>
        <p:nvPicPr>
          <p:cNvPr id="2050" name="Picture 2" descr="C:\Users\Cantar\Desktop\CBS_AXA.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53400" y="5867400"/>
            <a:ext cx="955246" cy="95524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5443" y="5832644"/>
            <a:ext cx="987613" cy="9946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43E3D7D-5CFF-410E-9992-4AED66DEA099}"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9E774-F5EC-4DC5-AFB3-24197C6A0336}" type="slidenum">
              <a:rPr lang="en-US" smtClean="0"/>
              <a:t>‹#›</a:t>
            </a:fld>
            <a:endParaRPr lang="en-US"/>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3400" y="5867400"/>
            <a:ext cx="950913"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837" y="5945887"/>
            <a:ext cx="890587" cy="896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43E3D7D-5CFF-410E-9992-4AED66DEA099}"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9E774-F5EC-4DC5-AFB3-24197C6A0336}" type="slidenum">
              <a:rPr lang="en-US" smtClean="0"/>
              <a:t>‹#›</a:t>
            </a:fld>
            <a:endParaRPr lang="en-US"/>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3400" y="5867400"/>
            <a:ext cx="950913"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906" y="5959475"/>
            <a:ext cx="890587" cy="896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43E3D7D-5CFF-410E-9992-4AED66DEA099}"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9E774-F5EC-4DC5-AFB3-24197C6A0336}"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3400" y="5867400"/>
            <a:ext cx="950913"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687" y="5925814"/>
            <a:ext cx="890587" cy="896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43E3D7D-5CFF-410E-9992-4AED66DEA099}"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9E774-F5EC-4DC5-AFB3-24197C6A0336}"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3400" y="5867400"/>
            <a:ext cx="950913"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00" y="5937388"/>
            <a:ext cx="890587" cy="896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43E3D7D-5CFF-410E-9992-4AED66DEA099}"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9E774-F5EC-4DC5-AFB3-24197C6A0336}"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3400" y="5867400"/>
            <a:ext cx="950913"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906" y="5959475"/>
            <a:ext cx="890587" cy="896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43E3D7D-5CFF-410E-9992-4AED66DEA099}" type="datetimeFigureOut">
              <a:rPr lang="en-US" smtClean="0"/>
              <a:t>10/7/2019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E9E774-F5EC-4DC5-AFB3-24197C6A0336}" type="slidenum">
              <a:rPr lang="en-US" smtClean="0"/>
              <a:t>‹#›</a:t>
            </a:fld>
            <a:endParaRPr lang="en-US"/>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3400" y="5867400"/>
            <a:ext cx="950913"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688" y="5942567"/>
            <a:ext cx="890587" cy="896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43E3D7D-5CFF-410E-9992-4AED66DEA099}" type="datetimeFigureOut">
              <a:rPr lang="en-US" smtClean="0"/>
              <a:t>10/7/2019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E9E774-F5EC-4DC5-AFB3-24197C6A0336}"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3400" y="5867400"/>
            <a:ext cx="950913"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906" y="5959475"/>
            <a:ext cx="890587" cy="896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3E3D7D-5CFF-410E-9992-4AED66DEA099}" type="datetimeFigureOut">
              <a:rPr lang="en-US" smtClean="0"/>
              <a:t>10/7/2019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E9E774-F5EC-4DC5-AFB3-24197C6A0336}" type="slidenum">
              <a:rPr lang="en-US" smtClean="0"/>
              <a:t>‹#›</a:t>
            </a:fld>
            <a:endParaRPr lang="en-US"/>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3400" y="5867400"/>
            <a:ext cx="950913"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317" y="5961062"/>
            <a:ext cx="890587" cy="896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243E3D7D-5CFF-410E-9992-4AED66DEA099}"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9E774-F5EC-4DC5-AFB3-24197C6A0336}" type="slidenum">
              <a:rPr lang="en-US" smtClean="0"/>
              <a:t>‹#›</a:t>
            </a:fld>
            <a:endParaRPr lang="en-US"/>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3400" y="5867400"/>
            <a:ext cx="950913"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813" y="5938391"/>
            <a:ext cx="890587" cy="896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43E3D7D-5CFF-410E-9992-4AED66DEA099}" type="datetimeFigureOut">
              <a:rPr lang="en-US" smtClean="0"/>
              <a:t>10/7/2019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AE9E774-F5EC-4DC5-AFB3-24197C6A0336}"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pic>
        <p:nvPicPr>
          <p:cNvPr id="1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53400" y="5867400"/>
            <a:ext cx="950913"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8558" y="5961062"/>
            <a:ext cx="890587" cy="896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43E3D7D-5CFF-410E-9992-4AED66DEA099}" type="datetimeFigureOut">
              <a:rPr lang="en-US" smtClean="0"/>
              <a:t>10/7/2019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AE9E774-F5EC-4DC5-AFB3-24197C6A033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71600"/>
            <a:ext cx="8458200" cy="2820361"/>
          </a:xfrm>
        </p:spPr>
        <p:txBody>
          <a:bodyPr>
            <a:normAutofit fontScale="90000"/>
          </a:bodyPr>
          <a:lstStyle/>
          <a:p>
            <a:pPr algn="ctr"/>
            <a:r>
              <a:rPr lang="en-US" sz="6000" dirty="0" smtClean="0">
                <a:latin typeface="Palatino Linotype" panose="02040502050505030304" pitchFamily="18" charset="0"/>
              </a:rPr>
              <a:t>OMNIBUS PRE</a:t>
            </a:r>
            <a:r>
              <a:rPr lang="ro-RO" sz="6000" dirty="0" smtClean="0">
                <a:latin typeface="Palatino Linotype" panose="02040502050505030304" pitchFamily="18" charset="0"/>
              </a:rPr>
              <a:t>-</a:t>
            </a:r>
            <a:r>
              <a:rPr lang="en-US" sz="6000" dirty="0" smtClean="0">
                <a:latin typeface="Palatino Linotype" panose="02040502050505030304" pitchFamily="18" charset="0"/>
              </a:rPr>
              <a:t>ELECTORAL</a:t>
            </a:r>
            <a:r>
              <a:rPr lang="ro-RO" sz="6000" dirty="0" smtClean="0">
                <a:latin typeface="Palatino Linotype" panose="02040502050505030304" pitchFamily="18" charset="0"/>
              </a:rPr>
              <a:t> </a:t>
            </a:r>
            <a:br>
              <a:rPr lang="ro-RO" sz="6000" dirty="0" smtClean="0">
                <a:latin typeface="Palatino Linotype" panose="02040502050505030304" pitchFamily="18" charset="0"/>
              </a:rPr>
            </a:br>
            <a:r>
              <a:rPr lang="ro-RO" sz="6000" dirty="0" smtClean="0">
                <a:latin typeface="Palatino Linotype" panose="02040502050505030304" pitchFamily="18" charset="0"/>
              </a:rPr>
              <a:t>CHIȘINĂU 2019</a:t>
            </a:r>
            <a:endParaRPr lang="en-US" dirty="0">
              <a:latin typeface="Palatino Linotype" panose="02040502050505030304" pitchFamily="18" charset="0"/>
            </a:endParaRPr>
          </a:p>
        </p:txBody>
      </p:sp>
      <p:sp>
        <p:nvSpPr>
          <p:cNvPr id="3" name="Subtitle 2"/>
          <p:cNvSpPr>
            <a:spLocks noGrp="1"/>
          </p:cNvSpPr>
          <p:nvPr>
            <p:ph type="subTitle" idx="1"/>
          </p:nvPr>
        </p:nvSpPr>
        <p:spPr>
          <a:xfrm>
            <a:off x="5867400" y="4419601"/>
            <a:ext cx="3251200" cy="609599"/>
          </a:xfrm>
        </p:spPr>
        <p:txBody>
          <a:bodyPr>
            <a:noAutofit/>
          </a:bodyPr>
          <a:lstStyle/>
          <a:p>
            <a:r>
              <a:rPr lang="ro-MD" sz="2400" dirty="0" smtClean="0">
                <a:latin typeface="Palatino Linotype" panose="02040502050505030304" pitchFamily="18" charset="0"/>
              </a:rPr>
              <a:t>07</a:t>
            </a:r>
            <a:r>
              <a:rPr lang="en-US" sz="2400" dirty="0" smtClean="0">
                <a:latin typeface="Palatino Linotype" panose="02040502050505030304" pitchFamily="18" charset="0"/>
              </a:rPr>
              <a:t>.</a:t>
            </a:r>
            <a:r>
              <a:rPr lang="ro-MD" sz="2400" dirty="0" smtClean="0">
                <a:latin typeface="Palatino Linotype" panose="02040502050505030304" pitchFamily="18" charset="0"/>
              </a:rPr>
              <a:t>10</a:t>
            </a:r>
            <a:r>
              <a:rPr lang="en-US" sz="2400" dirty="0" smtClean="0">
                <a:latin typeface="Palatino Linotype" panose="02040502050505030304" pitchFamily="18" charset="0"/>
              </a:rPr>
              <a:t>.2019</a:t>
            </a:r>
            <a:endParaRPr lang="en-US" sz="2400" dirty="0">
              <a:latin typeface="Palatino Linotype" panose="02040502050505030304" pitchFamily="18" charset="0"/>
            </a:endParaRPr>
          </a:p>
        </p:txBody>
      </p:sp>
    </p:spTree>
    <p:extLst>
      <p:ext uri="{BB962C8B-B14F-4D97-AF65-F5344CB8AC3E}">
        <p14:creationId xmlns:p14="http://schemas.microsoft.com/office/powerpoint/2010/main" val="3979721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399" y="30910"/>
            <a:ext cx="8229600" cy="762000"/>
          </a:xfrm>
        </p:spPr>
        <p:txBody>
          <a:bodyPr>
            <a:noAutofit/>
          </a:bodyPr>
          <a:lstStyle/>
          <a:p>
            <a:pPr algn="ctr"/>
            <a:r>
              <a:rPr lang="ro-MD" sz="2400" dirty="0" smtClean="0">
                <a:effectLst/>
                <a:latin typeface="Calibri" panose="020F0502020204030204" pitchFamily="34" charset="0"/>
                <a:cs typeface="Calibri" panose="020F0502020204030204" pitchFamily="34" charset="0"/>
              </a:rPr>
              <a:t>Cum au votat la alegerile Parlamentare </a:t>
            </a:r>
            <a:r>
              <a:rPr lang="ro-MD" sz="2400" dirty="0">
                <a:effectLst/>
                <a:latin typeface="Calibri" panose="020F0502020204030204" pitchFamily="34" charset="0"/>
                <a:cs typeface="Calibri" panose="020F0502020204030204" pitchFamily="34" charset="0"/>
              </a:rPr>
              <a:t>din </a:t>
            </a:r>
            <a:r>
              <a:rPr lang="ro-MD" sz="2400" dirty="0" smtClean="0">
                <a:effectLst/>
                <a:latin typeface="Calibri" panose="020F0502020204030204" pitchFamily="34" charset="0"/>
                <a:cs typeface="Calibri" panose="020F0502020204030204" pitchFamily="34" charset="0"/>
              </a:rPr>
              <a:t>24.02.2019 persoanele </a:t>
            </a:r>
            <a:r>
              <a:rPr lang="ro-MD" sz="2400" dirty="0">
                <a:effectLst/>
                <a:latin typeface="Calibri" panose="020F0502020204030204" pitchFamily="34" charset="0"/>
                <a:cs typeface="Calibri" panose="020F0502020204030204" pitchFamily="34" charset="0"/>
              </a:rPr>
              <a:t>actualmente indecise </a:t>
            </a:r>
            <a:endParaRPr lang="en-US" sz="2400" dirty="0">
              <a:latin typeface="Calibri" panose="020F0502020204030204" pitchFamily="34" charset="0"/>
              <a:cs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56377518"/>
              </p:ext>
            </p:extLst>
          </p:nvPr>
        </p:nvGraphicFramePr>
        <p:xfrm>
          <a:off x="228601" y="3048000"/>
          <a:ext cx="4000500" cy="2779877"/>
        </p:xfrm>
        <a:graphic>
          <a:graphicData uri="http://schemas.openxmlformats.org/drawingml/2006/table">
            <a:tbl>
              <a:tblPr/>
              <a:tblGrid>
                <a:gridCol w="2209799">
                  <a:extLst>
                    <a:ext uri="{9D8B030D-6E8A-4147-A177-3AD203B41FA5}">
                      <a16:colId xmlns:a16="http://schemas.microsoft.com/office/drawing/2014/main" val="922086221"/>
                    </a:ext>
                  </a:extLst>
                </a:gridCol>
                <a:gridCol w="1790701">
                  <a:extLst>
                    <a:ext uri="{9D8B030D-6E8A-4147-A177-3AD203B41FA5}">
                      <a16:colId xmlns:a16="http://schemas.microsoft.com/office/drawing/2014/main" val="4193094044"/>
                    </a:ext>
                  </a:extLst>
                </a:gridCol>
              </a:tblGrid>
              <a:tr h="381001">
                <a:tc>
                  <a:txBody>
                    <a:bodyPr/>
                    <a:lstStyle/>
                    <a:p>
                      <a:pPr algn="ctr" fontAlgn="b"/>
                      <a:r>
                        <a:rPr lang="ru-RU"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ro-RO" sz="1600" b="0" i="0" u="none" strike="noStrike" dirty="0">
                          <a:solidFill>
                            <a:srgbClr val="000000"/>
                          </a:solidFill>
                          <a:effectLst/>
                          <a:latin typeface="Calibri" panose="020F0502020204030204" pitchFamily="34" charset="0"/>
                        </a:rPr>
                        <a:t>Nu voi participa la alegeri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73246071"/>
                  </a:ext>
                </a:extLst>
              </a:tr>
              <a:tr h="326096">
                <a:tc>
                  <a:txBody>
                    <a:bodyPr/>
                    <a:lstStyle/>
                    <a:p>
                      <a:pPr algn="l" fontAlgn="b"/>
                      <a:r>
                        <a:rPr lang="ro-RO" sz="1600" b="0" i="0" u="none" strike="noStrike" dirty="0">
                          <a:solidFill>
                            <a:srgbClr val="000000"/>
                          </a:solidFill>
                          <a:effectLst/>
                          <a:latin typeface="Calibri" panose="020F0502020204030204" pitchFamily="34" charset="0"/>
                        </a:rPr>
                        <a:t>BE ACUM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kumimoji="0" lang="ru-RU" sz="1600" b="0" i="0" u="none" strike="noStrike" kern="1200" dirty="0">
                          <a:solidFill>
                            <a:srgbClr val="000000"/>
                          </a:solidFill>
                          <a:effectLst/>
                          <a:latin typeface="Calibri" panose="020F0502020204030204" pitchFamily="34" charset="0"/>
                          <a:ea typeface="+mn-ea"/>
                          <a:cs typeface="+mn-cs"/>
                        </a:rPr>
                        <a:t>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59775944"/>
                  </a:ext>
                </a:extLst>
              </a:tr>
              <a:tr h="326096">
                <a:tc>
                  <a:txBody>
                    <a:bodyPr/>
                    <a:lstStyle/>
                    <a:p>
                      <a:pPr algn="l" fontAlgn="b"/>
                      <a:r>
                        <a:rPr lang="ro-RO" sz="1600" b="0" i="0" u="none" strike="noStrike" dirty="0">
                          <a:solidFill>
                            <a:srgbClr val="000000"/>
                          </a:solidFill>
                          <a:effectLst/>
                          <a:latin typeface="Calibri" panose="020F0502020204030204" pitchFamily="34" charset="0"/>
                        </a:rPr>
                        <a:t>PDM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kumimoji="0" lang="ru-RU" sz="1600" b="0" i="0" u="none" strike="noStrike" kern="1200" dirty="0">
                          <a:solidFill>
                            <a:srgbClr val="000000"/>
                          </a:solidFill>
                          <a:effectLst/>
                          <a:latin typeface="Calibri" panose="020F0502020204030204" pitchFamily="34" charset="0"/>
                          <a:ea typeface="+mn-ea"/>
                          <a:cs typeface="+mn-cs"/>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9665855"/>
                  </a:ext>
                </a:extLst>
              </a:tr>
              <a:tr h="326096">
                <a:tc>
                  <a:txBody>
                    <a:bodyPr/>
                    <a:lstStyle/>
                    <a:p>
                      <a:pPr algn="l" fontAlgn="b"/>
                      <a:r>
                        <a:rPr lang="ro-RO" sz="1600" b="0" i="0" u="none" strike="noStrike" dirty="0">
                          <a:solidFill>
                            <a:srgbClr val="000000"/>
                          </a:solidFill>
                          <a:effectLst/>
                          <a:latin typeface="Calibri" panose="020F0502020204030204" pitchFamily="34" charset="0"/>
                        </a:rPr>
                        <a:t>PP </a:t>
                      </a:r>
                      <a:r>
                        <a:rPr lang="ro-MD" sz="1600" b="0" i="0" u="none" strike="noStrike" dirty="0" smtClean="0">
                          <a:solidFill>
                            <a:srgbClr val="000000"/>
                          </a:solidFill>
                          <a:effectLst/>
                          <a:latin typeface="Calibri" panose="020F0502020204030204" pitchFamily="34" charset="0"/>
                        </a:rPr>
                        <a:t>Ș</a:t>
                      </a:r>
                      <a:r>
                        <a:rPr lang="ro-RO" sz="1600" b="0" i="0" u="none" strike="noStrike" dirty="0" smtClean="0">
                          <a:solidFill>
                            <a:srgbClr val="000000"/>
                          </a:solidFill>
                          <a:effectLst/>
                          <a:latin typeface="Calibri" panose="020F0502020204030204" pitchFamily="34" charset="0"/>
                        </a:rPr>
                        <a:t>or</a:t>
                      </a:r>
                      <a:endParaRPr lang="ro-RO"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kumimoji="0" lang="ru-RU" sz="1600" b="0" i="0" u="none" strike="noStrike" kern="1200" dirty="0">
                          <a:solidFill>
                            <a:srgbClr val="000000"/>
                          </a:solidFill>
                          <a:effectLst/>
                          <a:latin typeface="Calibri" panose="020F0502020204030204" pitchFamily="34" charset="0"/>
                          <a:ea typeface="+mn-ea"/>
                          <a:cs typeface="+mn-cs"/>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46109202"/>
                  </a:ext>
                </a:extLst>
              </a:tr>
              <a:tr h="326096">
                <a:tc>
                  <a:txBody>
                    <a:bodyPr/>
                    <a:lstStyle/>
                    <a:p>
                      <a:pPr algn="l" fontAlgn="b"/>
                      <a:r>
                        <a:rPr lang="ro-RO" sz="1600" b="0" i="0" u="none" strike="noStrike" dirty="0">
                          <a:solidFill>
                            <a:srgbClr val="000000"/>
                          </a:solidFill>
                          <a:effectLst/>
                          <a:latin typeface="Calibri" panose="020F0502020204030204" pitchFamily="34" charset="0"/>
                        </a:rPr>
                        <a:t>PSRM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kumimoji="0" lang="ru-RU" sz="1600" b="0" i="0" u="none" strike="noStrike" kern="1200" dirty="0">
                          <a:solidFill>
                            <a:srgbClr val="000000"/>
                          </a:solidFill>
                          <a:effectLst/>
                          <a:latin typeface="Calibri" panose="020F0502020204030204" pitchFamily="34" charset="0"/>
                          <a:ea typeface="+mn-ea"/>
                          <a:cs typeface="+mn-cs"/>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74555"/>
                  </a:ext>
                </a:extLst>
              </a:tr>
              <a:tr h="326096">
                <a:tc>
                  <a:txBody>
                    <a:bodyPr/>
                    <a:lstStyle/>
                    <a:p>
                      <a:pPr algn="l" fontAlgn="b"/>
                      <a:r>
                        <a:rPr lang="ro-RO" sz="1600" b="0" i="0" u="none" strike="noStrike">
                          <a:solidFill>
                            <a:srgbClr val="000000"/>
                          </a:solidFill>
                          <a:effectLst/>
                          <a:latin typeface="Calibri" panose="020F0502020204030204" pitchFamily="34" charset="0"/>
                        </a:rPr>
                        <a:t>Alt partid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kumimoji="0" lang="ru-RU" sz="1600" b="0" i="0" u="none" strike="noStrike" kern="1200" dirty="0">
                          <a:solidFill>
                            <a:srgbClr val="000000"/>
                          </a:solidFill>
                          <a:effectLst/>
                          <a:latin typeface="Calibri" panose="020F0502020204030204" pitchFamily="34" charset="0"/>
                          <a:ea typeface="+mn-ea"/>
                          <a:cs typeface="+mn-cs"/>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33229668"/>
                  </a:ext>
                </a:extLst>
              </a:tr>
              <a:tr h="326096">
                <a:tc>
                  <a:txBody>
                    <a:bodyPr/>
                    <a:lstStyle/>
                    <a:p>
                      <a:pPr algn="l" fontAlgn="b"/>
                      <a:r>
                        <a:rPr lang="fr-FR" sz="1600" b="0" i="0" u="none" strike="noStrike">
                          <a:solidFill>
                            <a:srgbClr val="000000"/>
                          </a:solidFill>
                          <a:effectLst/>
                          <a:latin typeface="Calibri" panose="020F0502020204030204" pitchFamily="34" charset="0"/>
                        </a:rPr>
                        <a:t>Nu au participat la alegeri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kumimoji="0" lang="ru-RU" sz="1600" b="0" i="0" u="none" strike="noStrike" kern="1200" dirty="0">
                          <a:solidFill>
                            <a:srgbClr val="000000"/>
                          </a:solidFill>
                          <a:effectLst/>
                          <a:latin typeface="Calibri" panose="020F0502020204030204" pitchFamily="34" charset="0"/>
                          <a:ea typeface="+mn-ea"/>
                          <a:cs typeface="+mn-cs"/>
                        </a:rPr>
                        <a:t>75,1%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68482486"/>
                  </a:ext>
                </a:extLst>
              </a:tr>
              <a:tr h="326096">
                <a:tc>
                  <a:txBody>
                    <a:bodyPr/>
                    <a:lstStyle/>
                    <a:p>
                      <a:pPr algn="l" fontAlgn="b"/>
                      <a:r>
                        <a:rPr lang="ro-RO" sz="1600" b="0" i="0" u="none" strike="noStrike">
                          <a:solidFill>
                            <a:srgbClr val="000000"/>
                          </a:solidFill>
                          <a:effectLst/>
                          <a:latin typeface="Calibri" panose="020F0502020204030204" pitchFamily="34" charset="0"/>
                        </a:rPr>
                        <a:t>Refuz de a răspunde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kumimoji="0" lang="ru-RU" sz="1600" b="0" i="0" u="none" strike="noStrike" kern="1200" dirty="0">
                          <a:solidFill>
                            <a:srgbClr val="000000"/>
                          </a:solidFill>
                          <a:effectLst/>
                          <a:latin typeface="Calibri" panose="020F0502020204030204" pitchFamily="34" charset="0"/>
                          <a:ea typeface="+mn-ea"/>
                          <a:cs typeface="+mn-cs"/>
                        </a:rPr>
                        <a:t>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97894336"/>
                  </a:ext>
                </a:extLst>
              </a:tr>
            </a:tbl>
          </a:graphicData>
        </a:graphic>
      </p:graphicFrame>
      <p:sp>
        <p:nvSpPr>
          <p:cNvPr id="4" name="Rectangle 3"/>
          <p:cNvSpPr/>
          <p:nvPr/>
        </p:nvSpPr>
        <p:spPr>
          <a:xfrm>
            <a:off x="2590800" y="1455710"/>
            <a:ext cx="1752600" cy="923330"/>
          </a:xfrm>
          <a:prstGeom prst="rect">
            <a:avLst/>
          </a:prstGeom>
        </p:spPr>
        <p:txBody>
          <a:bodyPr wrap="square">
            <a:spAutoFit/>
          </a:bodyPr>
          <a:lstStyle/>
          <a:p>
            <a:pPr algn="ctr" fontAlgn="b"/>
            <a:r>
              <a:rPr lang="ro-RO" b="1" dirty="0">
                <a:solidFill>
                  <a:srgbClr val="000000"/>
                </a:solidFill>
                <a:latin typeface="Calibri" panose="020F0502020204030204" pitchFamily="34" charset="0"/>
              </a:rPr>
              <a:t>Nu voi participa la </a:t>
            </a:r>
            <a:r>
              <a:rPr lang="ro-RO" b="1" dirty="0" smtClean="0">
                <a:solidFill>
                  <a:srgbClr val="000000"/>
                </a:solidFill>
                <a:latin typeface="Calibri" panose="020F0502020204030204" pitchFamily="34" charset="0"/>
              </a:rPr>
              <a:t>alegeri</a:t>
            </a:r>
            <a:r>
              <a:rPr lang="en-US" b="1" dirty="0" smtClean="0">
                <a:solidFill>
                  <a:srgbClr val="000000"/>
                </a:solidFill>
                <a:latin typeface="Calibri" panose="020F0502020204030204" pitchFamily="34" charset="0"/>
              </a:rPr>
              <a:t>:</a:t>
            </a:r>
          </a:p>
          <a:p>
            <a:pPr algn="ctr" fontAlgn="b"/>
            <a:r>
              <a:rPr lang="ro-MD" b="1" dirty="0" smtClean="0">
                <a:solidFill>
                  <a:schemeClr val="accent1">
                    <a:lumMod val="75000"/>
                  </a:schemeClr>
                </a:solidFill>
                <a:latin typeface="Calibri" panose="020F0502020204030204" pitchFamily="34" charset="0"/>
              </a:rPr>
              <a:t>7,1</a:t>
            </a:r>
            <a:r>
              <a:rPr lang="en-US" b="1" dirty="0" smtClean="0">
                <a:solidFill>
                  <a:schemeClr val="accent1">
                    <a:lumMod val="75000"/>
                  </a:schemeClr>
                </a:solidFill>
                <a:latin typeface="Calibri" panose="020F0502020204030204" pitchFamily="34" charset="0"/>
              </a:rPr>
              <a:t>%</a:t>
            </a:r>
            <a:endParaRPr lang="ro-RO" b="1" dirty="0">
              <a:solidFill>
                <a:schemeClr val="accent1">
                  <a:lumMod val="75000"/>
                </a:schemeClr>
              </a:solidFill>
              <a:latin typeface="Calibri" panose="020F0502020204030204" pitchFamily="34" charset="0"/>
            </a:endParaRPr>
          </a:p>
        </p:txBody>
      </p:sp>
      <p:sp>
        <p:nvSpPr>
          <p:cNvPr id="5" name="Down Arrow 4"/>
          <p:cNvSpPr/>
          <p:nvPr/>
        </p:nvSpPr>
        <p:spPr>
          <a:xfrm>
            <a:off x="3162300" y="2379040"/>
            <a:ext cx="609600" cy="592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Rectangle 5"/>
          <p:cNvSpPr/>
          <p:nvPr/>
        </p:nvSpPr>
        <p:spPr>
          <a:xfrm>
            <a:off x="4267200" y="1209602"/>
            <a:ext cx="2057400" cy="1200329"/>
          </a:xfrm>
          <a:prstGeom prst="rect">
            <a:avLst/>
          </a:prstGeom>
        </p:spPr>
        <p:txBody>
          <a:bodyPr wrap="square">
            <a:spAutoFit/>
          </a:bodyPr>
          <a:lstStyle/>
          <a:p>
            <a:pPr algn="ctr" fontAlgn="b"/>
            <a:r>
              <a:rPr lang="ro-RO" b="1" dirty="0">
                <a:solidFill>
                  <a:srgbClr val="000000"/>
                </a:solidFill>
                <a:latin typeface="Calibri" panose="020F0502020204030204" pitchFamily="34" charset="0"/>
              </a:rPr>
              <a:t>Voi vota, dar nu sunt hotărât pentru </a:t>
            </a:r>
            <a:r>
              <a:rPr lang="ro-RO" b="1" dirty="0" smtClean="0">
                <a:solidFill>
                  <a:srgbClr val="000000"/>
                </a:solidFill>
                <a:latin typeface="Calibri" panose="020F0502020204030204" pitchFamily="34" charset="0"/>
              </a:rPr>
              <a:t>cine</a:t>
            </a:r>
            <a:r>
              <a:rPr lang="en-US" b="1" dirty="0" smtClean="0">
                <a:solidFill>
                  <a:srgbClr val="000000"/>
                </a:solidFill>
                <a:latin typeface="Calibri" panose="020F0502020204030204" pitchFamily="34" charset="0"/>
              </a:rPr>
              <a:t>:</a:t>
            </a:r>
          </a:p>
          <a:p>
            <a:pPr algn="ctr" fontAlgn="b"/>
            <a:r>
              <a:rPr lang="en-US" b="1" dirty="0" smtClean="0">
                <a:solidFill>
                  <a:schemeClr val="accent1">
                    <a:lumMod val="75000"/>
                  </a:schemeClr>
                </a:solidFill>
                <a:latin typeface="Calibri" panose="020F0502020204030204" pitchFamily="34" charset="0"/>
              </a:rPr>
              <a:t>2</a:t>
            </a:r>
            <a:r>
              <a:rPr lang="ro-MD" b="1" dirty="0" smtClean="0">
                <a:solidFill>
                  <a:schemeClr val="accent1">
                    <a:lumMod val="75000"/>
                  </a:schemeClr>
                </a:solidFill>
                <a:latin typeface="Calibri" panose="020F0502020204030204" pitchFamily="34" charset="0"/>
              </a:rPr>
              <a:t>1</a:t>
            </a:r>
            <a:r>
              <a:rPr lang="en-US" b="1" dirty="0" smtClean="0">
                <a:solidFill>
                  <a:schemeClr val="accent1">
                    <a:lumMod val="75000"/>
                  </a:schemeClr>
                </a:solidFill>
                <a:latin typeface="Calibri" panose="020F0502020204030204" pitchFamily="34" charset="0"/>
              </a:rPr>
              <a:t>,</a:t>
            </a:r>
            <a:r>
              <a:rPr lang="ro-MD" b="1" dirty="0" smtClean="0">
                <a:solidFill>
                  <a:schemeClr val="accent1">
                    <a:lumMod val="75000"/>
                  </a:schemeClr>
                </a:solidFill>
                <a:latin typeface="Calibri" panose="020F0502020204030204" pitchFamily="34" charset="0"/>
              </a:rPr>
              <a:t>5</a:t>
            </a:r>
            <a:r>
              <a:rPr lang="en-US" b="1" dirty="0" smtClean="0">
                <a:solidFill>
                  <a:schemeClr val="accent1">
                    <a:lumMod val="75000"/>
                  </a:schemeClr>
                </a:solidFill>
                <a:latin typeface="Calibri" panose="020F0502020204030204" pitchFamily="34" charset="0"/>
              </a:rPr>
              <a:t>%</a:t>
            </a:r>
            <a:endParaRPr lang="ro-RO" b="1" dirty="0">
              <a:solidFill>
                <a:schemeClr val="accent1">
                  <a:lumMod val="75000"/>
                </a:schemeClr>
              </a:solidFill>
              <a:latin typeface="Calibri" panose="020F0502020204030204" pitchFamily="34" charset="0"/>
            </a:endParaRPr>
          </a:p>
        </p:txBody>
      </p:sp>
      <p:sp>
        <p:nvSpPr>
          <p:cNvPr id="7" name="Down Arrow 6"/>
          <p:cNvSpPr/>
          <p:nvPr/>
        </p:nvSpPr>
        <p:spPr>
          <a:xfrm>
            <a:off x="4991100" y="2379040"/>
            <a:ext cx="609600" cy="592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Rectangle 7"/>
          <p:cNvSpPr/>
          <p:nvPr/>
        </p:nvSpPr>
        <p:spPr>
          <a:xfrm>
            <a:off x="6781800" y="914400"/>
            <a:ext cx="1752600" cy="1477328"/>
          </a:xfrm>
          <a:prstGeom prst="rect">
            <a:avLst/>
          </a:prstGeom>
        </p:spPr>
        <p:txBody>
          <a:bodyPr wrap="square">
            <a:spAutoFit/>
          </a:bodyPr>
          <a:lstStyle/>
          <a:p>
            <a:pPr algn="ctr" fontAlgn="b"/>
            <a:r>
              <a:rPr lang="ro-RO" b="1" dirty="0">
                <a:solidFill>
                  <a:srgbClr val="000000"/>
                </a:solidFill>
                <a:latin typeface="Calibri" panose="020F0502020204030204" pitchFamily="34" charset="0"/>
              </a:rPr>
              <a:t>Voi vota, știu cu cine, dar nu doresc să Vă </a:t>
            </a:r>
            <a:r>
              <a:rPr lang="ro-RO" b="1" dirty="0" smtClean="0">
                <a:solidFill>
                  <a:srgbClr val="000000"/>
                </a:solidFill>
                <a:latin typeface="Calibri" panose="020F0502020204030204" pitchFamily="34" charset="0"/>
              </a:rPr>
              <a:t>spun</a:t>
            </a:r>
            <a:r>
              <a:rPr lang="en-US" b="1" dirty="0" smtClean="0">
                <a:solidFill>
                  <a:srgbClr val="000000"/>
                </a:solidFill>
                <a:latin typeface="Calibri" panose="020F0502020204030204" pitchFamily="34" charset="0"/>
              </a:rPr>
              <a:t>:</a:t>
            </a:r>
          </a:p>
          <a:p>
            <a:pPr algn="ctr" fontAlgn="b"/>
            <a:r>
              <a:rPr lang="ro-MD" b="1" dirty="0" smtClean="0">
                <a:solidFill>
                  <a:schemeClr val="accent1">
                    <a:lumMod val="75000"/>
                  </a:schemeClr>
                </a:solidFill>
                <a:latin typeface="Calibri" panose="020F0502020204030204" pitchFamily="34" charset="0"/>
              </a:rPr>
              <a:t>9,6</a:t>
            </a:r>
            <a:r>
              <a:rPr lang="en-US" b="1" dirty="0" smtClean="0">
                <a:solidFill>
                  <a:schemeClr val="accent1">
                    <a:lumMod val="75000"/>
                  </a:schemeClr>
                </a:solidFill>
                <a:latin typeface="Calibri" panose="020F0502020204030204" pitchFamily="34" charset="0"/>
              </a:rPr>
              <a:t>%</a:t>
            </a:r>
            <a:endParaRPr lang="ro-RO" b="1" dirty="0">
              <a:solidFill>
                <a:schemeClr val="accent1">
                  <a:lumMod val="75000"/>
                </a:schemeClr>
              </a:solidFill>
              <a:latin typeface="Calibri" panose="020F0502020204030204" pitchFamily="34" charset="0"/>
            </a:endParaRPr>
          </a:p>
        </p:txBody>
      </p:sp>
      <p:sp>
        <p:nvSpPr>
          <p:cNvPr id="9" name="Down Arrow 8"/>
          <p:cNvSpPr/>
          <p:nvPr/>
        </p:nvSpPr>
        <p:spPr>
          <a:xfrm>
            <a:off x="7353300" y="2379004"/>
            <a:ext cx="609600" cy="592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0" name="Table 9"/>
          <p:cNvGraphicFramePr>
            <a:graphicFrameLocks noGrp="1"/>
          </p:cNvGraphicFramePr>
          <p:nvPr>
            <p:extLst>
              <p:ext uri="{D42A27DB-BD31-4B8C-83A1-F6EECF244321}">
                <p14:modId xmlns:p14="http://schemas.microsoft.com/office/powerpoint/2010/main" val="1947483293"/>
              </p:ext>
            </p:extLst>
          </p:nvPr>
        </p:nvGraphicFramePr>
        <p:xfrm>
          <a:off x="4305055" y="3048000"/>
          <a:ext cx="1943345" cy="2779877"/>
        </p:xfrm>
        <a:graphic>
          <a:graphicData uri="http://schemas.openxmlformats.org/drawingml/2006/table">
            <a:tbl>
              <a:tblPr/>
              <a:tblGrid>
                <a:gridCol w="1943345">
                  <a:extLst>
                    <a:ext uri="{9D8B030D-6E8A-4147-A177-3AD203B41FA5}">
                      <a16:colId xmlns:a16="http://schemas.microsoft.com/office/drawing/2014/main" val="2552205276"/>
                    </a:ext>
                  </a:extLst>
                </a:gridCol>
              </a:tblGrid>
              <a:tr h="381001">
                <a:tc>
                  <a:txBody>
                    <a:bodyPr/>
                    <a:lstStyle/>
                    <a:p>
                      <a:pPr algn="ctr" fontAlgn="b"/>
                      <a:r>
                        <a:rPr lang="ro-RO" sz="1600" b="0" i="0" u="none" strike="noStrike" dirty="0">
                          <a:solidFill>
                            <a:srgbClr val="000000"/>
                          </a:solidFill>
                          <a:effectLst/>
                          <a:latin typeface="Calibri" panose="020F0502020204030204" pitchFamily="34" charset="0"/>
                        </a:rPr>
                        <a:t>Voi vota, dar nu sunt hotărât pentru cine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35926857"/>
                  </a:ext>
                </a:extLst>
              </a:tr>
              <a:tr h="326096">
                <a:tc>
                  <a:txBody>
                    <a:bodyPr/>
                    <a:lstStyle/>
                    <a:p>
                      <a:pPr algn="r" fontAlgn="b"/>
                      <a:r>
                        <a:rPr kumimoji="0" lang="ru-RU" sz="1600" b="0" i="0" u="none" strike="noStrike" kern="1200" dirty="0">
                          <a:solidFill>
                            <a:srgbClr val="000000"/>
                          </a:solidFill>
                          <a:effectLst/>
                          <a:latin typeface="Calibri" panose="020F0502020204030204" pitchFamily="34" charset="0"/>
                          <a:ea typeface="+mn-ea"/>
                          <a:cs typeface="+mn-cs"/>
                        </a:rPr>
                        <a:t>14,8%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63472208"/>
                  </a:ext>
                </a:extLst>
              </a:tr>
              <a:tr h="326096">
                <a:tc>
                  <a:txBody>
                    <a:bodyPr/>
                    <a:lstStyle/>
                    <a:p>
                      <a:pPr algn="r" fontAlgn="b"/>
                      <a:r>
                        <a:rPr kumimoji="0" lang="ru-RU" sz="1600" b="0" i="0" u="none" strike="noStrike" kern="1200" dirty="0">
                          <a:solidFill>
                            <a:srgbClr val="000000"/>
                          </a:solidFill>
                          <a:effectLst/>
                          <a:latin typeface="Calibri" panose="020F0502020204030204" pitchFamily="34" charset="0"/>
                          <a:ea typeface="+mn-ea"/>
                          <a:cs typeface="+mn-cs"/>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90053275"/>
                  </a:ext>
                </a:extLst>
              </a:tr>
              <a:tr h="326096">
                <a:tc>
                  <a:txBody>
                    <a:bodyPr/>
                    <a:lstStyle/>
                    <a:p>
                      <a:pPr algn="r" fontAlgn="b"/>
                      <a:r>
                        <a:rPr kumimoji="0" lang="ru-RU" sz="1600" b="0" i="0" u="none" strike="noStrike" kern="1200" dirty="0">
                          <a:solidFill>
                            <a:srgbClr val="000000"/>
                          </a:solidFill>
                          <a:effectLst/>
                          <a:latin typeface="Calibri" panose="020F0502020204030204" pitchFamily="34" charset="0"/>
                          <a:ea typeface="+mn-ea"/>
                          <a:cs typeface="+mn-cs"/>
                        </a:rPr>
                        <a:t>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85445628"/>
                  </a:ext>
                </a:extLst>
              </a:tr>
              <a:tr h="326096">
                <a:tc>
                  <a:txBody>
                    <a:bodyPr/>
                    <a:lstStyle/>
                    <a:p>
                      <a:pPr algn="r" fontAlgn="b"/>
                      <a:r>
                        <a:rPr kumimoji="0" lang="ru-RU" sz="1600" b="0" i="0" u="none" strike="noStrike" kern="1200" dirty="0">
                          <a:solidFill>
                            <a:srgbClr val="000000"/>
                          </a:solidFill>
                          <a:effectLst/>
                          <a:latin typeface="Calibri" panose="020F0502020204030204" pitchFamily="34" charset="0"/>
                          <a:ea typeface="+mn-ea"/>
                          <a:cs typeface="+mn-cs"/>
                        </a:rPr>
                        <a:t>17,2%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48092467"/>
                  </a:ext>
                </a:extLst>
              </a:tr>
              <a:tr h="326096">
                <a:tc>
                  <a:txBody>
                    <a:bodyPr/>
                    <a:lstStyle/>
                    <a:p>
                      <a:pPr algn="r" fontAlgn="b"/>
                      <a:r>
                        <a:rPr kumimoji="0" lang="ru-RU" sz="1600" b="0" i="0" u="none" strike="noStrike" kern="1200" dirty="0">
                          <a:solidFill>
                            <a:srgbClr val="000000"/>
                          </a:solidFill>
                          <a:effectLst/>
                          <a:latin typeface="Calibri" panose="020F0502020204030204" pitchFamily="34" charset="0"/>
                          <a:ea typeface="+mn-ea"/>
                          <a:cs typeface="+mn-cs"/>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0747915"/>
                  </a:ext>
                </a:extLst>
              </a:tr>
              <a:tr h="326096">
                <a:tc>
                  <a:txBody>
                    <a:bodyPr/>
                    <a:lstStyle/>
                    <a:p>
                      <a:pPr algn="r" fontAlgn="b"/>
                      <a:r>
                        <a:rPr kumimoji="0" lang="ru-RU" sz="1600" b="0" i="0" u="none" strike="noStrike" kern="1200" dirty="0">
                          <a:solidFill>
                            <a:srgbClr val="000000"/>
                          </a:solidFill>
                          <a:effectLst/>
                          <a:latin typeface="Calibri" panose="020F0502020204030204" pitchFamily="34" charset="0"/>
                          <a:ea typeface="+mn-ea"/>
                          <a:cs typeface="+mn-cs"/>
                        </a:rPr>
                        <a:t>22,8%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49544166"/>
                  </a:ext>
                </a:extLst>
              </a:tr>
              <a:tr h="326096">
                <a:tc>
                  <a:txBody>
                    <a:bodyPr/>
                    <a:lstStyle/>
                    <a:p>
                      <a:pPr algn="r" fontAlgn="b"/>
                      <a:r>
                        <a:rPr kumimoji="0" lang="ru-RU" sz="1600" b="0" i="0" u="none" strike="noStrike" kern="1200" dirty="0">
                          <a:solidFill>
                            <a:srgbClr val="000000"/>
                          </a:solidFill>
                          <a:effectLst/>
                          <a:latin typeface="Calibri" panose="020F0502020204030204" pitchFamily="34" charset="0"/>
                          <a:ea typeface="+mn-ea"/>
                          <a:cs typeface="+mn-cs"/>
                        </a:rPr>
                        <a:t>35,5%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2848035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876225322"/>
              </p:ext>
            </p:extLst>
          </p:nvPr>
        </p:nvGraphicFramePr>
        <p:xfrm>
          <a:off x="6313029" y="3048000"/>
          <a:ext cx="2678571" cy="2779877"/>
        </p:xfrm>
        <a:graphic>
          <a:graphicData uri="http://schemas.openxmlformats.org/drawingml/2006/table">
            <a:tbl>
              <a:tblPr/>
              <a:tblGrid>
                <a:gridCol w="2678571">
                  <a:extLst>
                    <a:ext uri="{9D8B030D-6E8A-4147-A177-3AD203B41FA5}">
                      <a16:colId xmlns:a16="http://schemas.microsoft.com/office/drawing/2014/main" val="4150675660"/>
                    </a:ext>
                  </a:extLst>
                </a:gridCol>
              </a:tblGrid>
              <a:tr h="381001">
                <a:tc>
                  <a:txBody>
                    <a:bodyPr/>
                    <a:lstStyle/>
                    <a:p>
                      <a:pPr algn="ctr" fontAlgn="b"/>
                      <a:r>
                        <a:rPr lang="ro-RO" sz="1600" b="0" i="0" u="none" strike="noStrike" dirty="0">
                          <a:solidFill>
                            <a:srgbClr val="000000"/>
                          </a:solidFill>
                          <a:effectLst/>
                          <a:latin typeface="Calibri" panose="020F0502020204030204" pitchFamily="34" charset="0"/>
                        </a:rPr>
                        <a:t>Voi vota, știu cu cine, dar nu doresc să Vă spun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35765849"/>
                  </a:ext>
                </a:extLst>
              </a:tr>
              <a:tr h="326096">
                <a:tc>
                  <a:txBody>
                    <a:bodyPr/>
                    <a:lstStyle/>
                    <a:p>
                      <a:pPr algn="r" fontAlgn="b"/>
                      <a:endParaRPr kumimoji="0" lang="ru-RU" sz="1600" b="0" i="0" u="none" strike="noStrike" kern="1200" dirty="0">
                        <a:solidFill>
                          <a:srgbClr val="000000"/>
                        </a:solidFill>
                        <a:effectLst/>
                        <a:latin typeface="Calibri" panose="020F0502020204030204" pitchFamily="34" charset="0"/>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95269068"/>
                  </a:ext>
                </a:extLst>
              </a:tr>
              <a:tr h="326096">
                <a:tc>
                  <a:txBody>
                    <a:bodyPr/>
                    <a:lstStyle/>
                    <a:p>
                      <a:pPr algn="r" fontAlgn="b"/>
                      <a:r>
                        <a:rPr kumimoji="0" lang="ru-RU" sz="1600" b="0" i="0" u="none" strike="noStrike" kern="1200">
                          <a:solidFill>
                            <a:srgbClr val="000000"/>
                          </a:solidFill>
                          <a:effectLst/>
                          <a:latin typeface="Calibri" panose="020F0502020204030204" pitchFamily="34" charset="0"/>
                          <a:ea typeface="+mn-ea"/>
                          <a:cs typeface="+mn-cs"/>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09686212"/>
                  </a:ext>
                </a:extLst>
              </a:tr>
              <a:tr h="326096">
                <a:tc>
                  <a:txBody>
                    <a:bodyPr/>
                    <a:lstStyle/>
                    <a:p>
                      <a:pPr algn="r" fontAlgn="b"/>
                      <a:r>
                        <a:rPr kumimoji="0" lang="ru-RU" sz="1600" b="0" i="0" u="none" strike="noStrike" kern="1200">
                          <a:solidFill>
                            <a:srgbClr val="000000"/>
                          </a:solidFill>
                          <a:effectLst/>
                          <a:latin typeface="Calibri" panose="020F0502020204030204" pitchFamily="34" charset="0"/>
                          <a:ea typeface="+mn-ea"/>
                          <a:cs typeface="+mn-cs"/>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49853505"/>
                  </a:ext>
                </a:extLst>
              </a:tr>
              <a:tr h="326096">
                <a:tc>
                  <a:txBody>
                    <a:bodyPr/>
                    <a:lstStyle/>
                    <a:p>
                      <a:pPr algn="r" fontAlgn="b"/>
                      <a:r>
                        <a:rPr kumimoji="0" lang="ru-RU" sz="1600" b="0" i="0" u="none" strike="noStrike" kern="1200">
                          <a:solidFill>
                            <a:srgbClr val="000000"/>
                          </a:solidFill>
                          <a:effectLst/>
                          <a:latin typeface="Calibri" panose="020F0502020204030204" pitchFamily="34" charset="0"/>
                          <a:ea typeface="+mn-ea"/>
                          <a:cs typeface="+mn-cs"/>
                        </a:rPr>
                        <a:t>16,6%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37134090"/>
                  </a:ext>
                </a:extLst>
              </a:tr>
              <a:tr h="326096">
                <a:tc>
                  <a:txBody>
                    <a:bodyPr/>
                    <a:lstStyle/>
                    <a:p>
                      <a:pPr algn="r" fontAlgn="b"/>
                      <a:r>
                        <a:rPr kumimoji="0" lang="ru-RU" sz="1600" b="0" i="0" u="none" strike="noStrike" kern="1200">
                          <a:solidFill>
                            <a:srgbClr val="000000"/>
                          </a:solidFill>
                          <a:effectLst/>
                          <a:latin typeface="Calibri" panose="020F0502020204030204" pitchFamily="34" charset="0"/>
                          <a:ea typeface="+mn-ea"/>
                          <a:cs typeface="+mn-cs"/>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23614155"/>
                  </a:ext>
                </a:extLst>
              </a:tr>
              <a:tr h="326096">
                <a:tc>
                  <a:txBody>
                    <a:bodyPr/>
                    <a:lstStyle/>
                    <a:p>
                      <a:pPr algn="r" fontAlgn="b"/>
                      <a:r>
                        <a:rPr kumimoji="0" lang="ru-RU" sz="1600" b="0" i="0" u="none" strike="noStrike" kern="1200">
                          <a:solidFill>
                            <a:srgbClr val="000000"/>
                          </a:solidFill>
                          <a:effectLst/>
                          <a:latin typeface="Calibri" panose="020F0502020204030204" pitchFamily="34" charset="0"/>
                          <a:ea typeface="+mn-ea"/>
                          <a:cs typeface="+mn-cs"/>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84021012"/>
                  </a:ext>
                </a:extLst>
              </a:tr>
              <a:tr h="326096">
                <a:tc>
                  <a:txBody>
                    <a:bodyPr/>
                    <a:lstStyle/>
                    <a:p>
                      <a:pPr algn="r" fontAlgn="b"/>
                      <a:r>
                        <a:rPr kumimoji="0" lang="ru-RU" sz="1600" b="0" i="0" u="none" strike="noStrike" kern="1200" dirty="0">
                          <a:solidFill>
                            <a:srgbClr val="000000"/>
                          </a:solidFill>
                          <a:effectLst/>
                          <a:latin typeface="Calibri" panose="020F0502020204030204" pitchFamily="34" charset="0"/>
                          <a:ea typeface="+mn-ea"/>
                          <a:cs typeface="+mn-cs"/>
                        </a:rPr>
                        <a:t>54,1%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23323200"/>
                  </a:ext>
                </a:extLst>
              </a:tr>
            </a:tbl>
          </a:graphicData>
        </a:graphic>
      </p:graphicFrame>
    </p:spTree>
    <p:extLst>
      <p:ext uri="{BB962C8B-B14F-4D97-AF65-F5344CB8AC3E}">
        <p14:creationId xmlns:p14="http://schemas.microsoft.com/office/powerpoint/2010/main" val="207915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par>
                                <p:cTn id="22" presetID="22" presetClass="entr" presetSubtype="1"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0"/>
            <a:ext cx="8229600" cy="1143000"/>
          </a:xfrm>
        </p:spPr>
        <p:txBody>
          <a:bodyPr>
            <a:noAutofit/>
          </a:bodyPr>
          <a:lstStyle/>
          <a:p>
            <a:pPr algn="ctr"/>
            <a:r>
              <a:rPr lang="ro-RO" sz="2400" dirty="0" smtClean="0">
                <a:effectLst/>
                <a:latin typeface="Calibri" panose="020F0502020204030204" pitchFamily="34" charset="0"/>
                <a:cs typeface="Calibri" panose="020F0502020204030204" pitchFamily="34" charset="0"/>
              </a:rPr>
              <a:t>Pe care </a:t>
            </a:r>
            <a:r>
              <a:rPr lang="ro-RO" sz="2400" dirty="0">
                <a:effectLst/>
                <a:latin typeface="Calibri" panose="020F0502020204030204" pitchFamily="34" charset="0"/>
                <a:cs typeface="Calibri" panose="020F0502020204030204" pitchFamily="34" charset="0"/>
              </a:rPr>
              <a:t>din  următoarele </a:t>
            </a:r>
            <a:r>
              <a:rPr lang="ro-RO" sz="2400" dirty="0" smtClean="0">
                <a:effectLst/>
                <a:latin typeface="Calibri" panose="020F0502020204030204" pitchFamily="34" charset="0"/>
                <a:cs typeface="Calibri" panose="020F0502020204030204" pitchFamily="34" charset="0"/>
              </a:rPr>
              <a:t>domenii considerați  </a:t>
            </a:r>
            <a:r>
              <a:rPr lang="ro-RO" sz="2400" dirty="0">
                <a:effectLst/>
                <a:latin typeface="Calibri" panose="020F0502020204030204" pitchFamily="34" charset="0"/>
                <a:cs typeface="Calibri" panose="020F0502020204030204" pitchFamily="34" charset="0"/>
              </a:rPr>
              <a:t>că următorul Primar </a:t>
            </a:r>
            <a:r>
              <a:rPr lang="ro-RO" sz="2400" dirty="0" smtClean="0">
                <a:effectLst/>
                <a:latin typeface="Calibri" panose="020F0502020204030204" pitchFamily="34" charset="0"/>
                <a:cs typeface="Calibri" panose="020F0502020204030204" pitchFamily="34" charset="0"/>
              </a:rPr>
              <a:t>al </a:t>
            </a:r>
            <a:r>
              <a:rPr lang="ro-RO" sz="2400" dirty="0">
                <a:effectLst/>
                <a:latin typeface="Calibri" panose="020F0502020204030204" pitchFamily="34" charset="0"/>
                <a:cs typeface="Calibri" panose="020F0502020204030204" pitchFamily="34" charset="0"/>
              </a:rPr>
              <a:t>Municipiului Chișinău ar trebui să </a:t>
            </a:r>
            <a:r>
              <a:rPr lang="ro-RO" sz="2400" dirty="0" smtClean="0">
                <a:effectLst/>
                <a:latin typeface="Calibri" panose="020F0502020204030204" pitchFamily="34" charset="0"/>
                <a:cs typeface="Calibri" panose="020F0502020204030204" pitchFamily="34" charset="0"/>
              </a:rPr>
              <a:t>le acorde prioritate? </a:t>
            </a:r>
            <a:endParaRPr lang="en-US" sz="2400" dirty="0">
              <a:latin typeface="Calibri" panose="020F0502020204030204" pitchFamily="34" charset="0"/>
              <a:cs typeface="Calibri" panose="020F050202020403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4164390867"/>
              </p:ext>
            </p:extLst>
          </p:nvPr>
        </p:nvGraphicFramePr>
        <p:xfrm>
          <a:off x="533400" y="1066800"/>
          <a:ext cx="80010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8307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8200" y="1676400"/>
            <a:ext cx="7772400" cy="1142999"/>
          </a:xfrm>
        </p:spPr>
        <p:txBody>
          <a:bodyPr>
            <a:noAutofit/>
          </a:bodyPr>
          <a:lstStyle/>
          <a:p>
            <a:pPr algn="ctr"/>
            <a:r>
              <a:rPr lang="ro-RO" sz="5400" dirty="0">
                <a:latin typeface="Palatino Linotype" panose="02040502050505030304" pitchFamily="18" charset="0"/>
              </a:rPr>
              <a:t>VĂ MULȚUMIM!</a:t>
            </a:r>
            <a:endParaRPr lang="ru-RU" sz="5400" dirty="0">
              <a:latin typeface="Palatino Linotype" panose="02040502050505030304" pitchFamily="18" charset="0"/>
            </a:endParaRPr>
          </a:p>
        </p:txBody>
      </p:sp>
    </p:spTree>
    <p:extLst>
      <p:ext uri="{BB962C8B-B14F-4D97-AF65-F5344CB8AC3E}">
        <p14:creationId xmlns:p14="http://schemas.microsoft.com/office/powerpoint/2010/main" val="570988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1" y="0"/>
            <a:ext cx="8229600" cy="685800"/>
          </a:xfrm>
        </p:spPr>
        <p:txBody>
          <a:bodyPr>
            <a:normAutofit/>
          </a:bodyPr>
          <a:lstStyle/>
          <a:p>
            <a:r>
              <a:rPr lang="ro-RO" sz="2400" dirty="0">
                <a:latin typeface="Calibri" panose="020F0502020204030204" pitchFamily="34" charset="0"/>
                <a:cs typeface="Calibri" panose="020F0502020204030204" pitchFamily="34" charset="0"/>
              </a:rPr>
              <a:t>Metodologia studiului</a:t>
            </a:r>
            <a:endParaRPr lang="en-US" sz="2400" dirty="0">
              <a:latin typeface="Calibri" panose="020F0502020204030204" pitchFamily="34" charset="0"/>
              <a:cs typeface="Calibri" panose="020F0502020204030204" pitchFamily="34" charset="0"/>
            </a:endParaRPr>
          </a:p>
        </p:txBody>
      </p:sp>
      <p:sp>
        <p:nvSpPr>
          <p:cNvPr id="3" name="TextBox 2"/>
          <p:cNvSpPr txBox="1"/>
          <p:nvPr/>
        </p:nvSpPr>
        <p:spPr>
          <a:xfrm>
            <a:off x="493336" y="722723"/>
            <a:ext cx="7507664" cy="5186035"/>
          </a:xfrm>
          <a:prstGeom prst="rect">
            <a:avLst/>
          </a:prstGeom>
          <a:noFill/>
        </p:spPr>
        <p:txBody>
          <a:bodyPr wrap="square" rtlCol="0">
            <a:spAutoFit/>
          </a:bodyPr>
          <a:lstStyle/>
          <a:p>
            <a:pPr lvl="0">
              <a:spcBef>
                <a:spcPts val="600"/>
              </a:spcBef>
              <a:spcAft>
                <a:spcPts val="600"/>
              </a:spcAft>
            </a:pPr>
            <a:r>
              <a:rPr lang="ro-RO" b="1" dirty="0">
                <a:latin typeface="Calibri" panose="020F0502020204030204" pitchFamily="34" charset="0"/>
                <a:cs typeface="Calibri" panose="020F0502020204030204" pitchFamily="34" charset="0"/>
              </a:rPr>
              <a:t>Volumul eşantionului: </a:t>
            </a:r>
            <a:r>
              <a:rPr lang="ro-RO" dirty="0">
                <a:latin typeface="Calibri" panose="020F0502020204030204" pitchFamily="34" charset="0"/>
                <a:cs typeface="Calibri" panose="020F0502020204030204" pitchFamily="34" charset="0"/>
              </a:rPr>
              <a:t>502 persoane cu vârstă de 18 ani </a:t>
            </a:r>
            <a:r>
              <a:rPr lang="ro-RO" dirty="0" err="1">
                <a:latin typeface="Calibri" panose="020F0502020204030204" pitchFamily="34" charset="0"/>
                <a:cs typeface="Calibri" panose="020F0502020204030204" pitchFamily="34" charset="0"/>
              </a:rPr>
              <a:t>şi</a:t>
            </a:r>
            <a:r>
              <a:rPr lang="ro-RO" dirty="0">
                <a:latin typeface="Calibri" panose="020F0502020204030204" pitchFamily="34" charset="0"/>
                <a:cs typeface="Calibri" panose="020F0502020204030204" pitchFamily="34" charset="0"/>
              </a:rPr>
              <a:t> mai mult, locuitori ai mun. Chișinău</a:t>
            </a:r>
            <a:r>
              <a:rPr lang="ro-RO" dirty="0" smtClean="0">
                <a:latin typeface="Calibri" panose="020F0502020204030204" pitchFamily="34" charset="0"/>
                <a:cs typeface="Calibri" panose="020F0502020204030204" pitchFamily="34" charset="0"/>
              </a:rPr>
              <a:t>;</a:t>
            </a:r>
            <a:endParaRPr lang="ru-RU" dirty="0">
              <a:latin typeface="Calibri" panose="020F0502020204030204" pitchFamily="34" charset="0"/>
              <a:cs typeface="Calibri" panose="020F0502020204030204" pitchFamily="34" charset="0"/>
            </a:endParaRPr>
          </a:p>
          <a:p>
            <a:pPr lvl="0">
              <a:spcBef>
                <a:spcPts val="600"/>
              </a:spcBef>
              <a:spcAft>
                <a:spcPts val="600"/>
              </a:spcAft>
            </a:pPr>
            <a:r>
              <a:rPr lang="ro-RO" b="1" dirty="0">
                <a:latin typeface="Calibri" panose="020F0502020204030204" pitchFamily="34" charset="0"/>
                <a:cs typeface="Calibri" panose="020F0502020204030204" pitchFamily="34" charset="0"/>
              </a:rPr>
              <a:t>Eşantion:</a:t>
            </a:r>
            <a:r>
              <a:rPr lang="ro-RO" dirty="0">
                <a:latin typeface="Calibri" panose="020F0502020204030204" pitchFamily="34" charset="0"/>
                <a:cs typeface="Calibri" panose="020F0502020204030204" pitchFamily="34" charset="0"/>
              </a:rPr>
              <a:t> stratificat, probabilist, bistadial</a:t>
            </a:r>
            <a:r>
              <a:rPr lang="ro-RO" dirty="0" smtClean="0">
                <a:latin typeface="Calibri" panose="020F0502020204030204" pitchFamily="34" charset="0"/>
                <a:cs typeface="Calibri" panose="020F0502020204030204" pitchFamily="34" charset="0"/>
              </a:rPr>
              <a:t>;</a:t>
            </a:r>
            <a:endParaRPr lang="ru-RU" dirty="0">
              <a:latin typeface="Calibri" panose="020F0502020204030204" pitchFamily="34" charset="0"/>
              <a:cs typeface="Calibri" panose="020F0502020204030204" pitchFamily="34" charset="0"/>
            </a:endParaRPr>
          </a:p>
          <a:p>
            <a:pPr lvl="0">
              <a:spcBef>
                <a:spcPts val="600"/>
              </a:spcBef>
              <a:spcAft>
                <a:spcPts val="600"/>
              </a:spcAft>
            </a:pPr>
            <a:r>
              <a:rPr lang="ro-RO" b="1" dirty="0">
                <a:latin typeface="Calibri" panose="020F0502020204030204" pitchFamily="34" charset="0"/>
                <a:cs typeface="Calibri" panose="020F0502020204030204" pitchFamily="34" charset="0"/>
              </a:rPr>
              <a:t>Metoda:</a:t>
            </a:r>
            <a:r>
              <a:rPr lang="ro-RO" dirty="0">
                <a:latin typeface="Calibri" panose="020F0502020204030204" pitchFamily="34" charset="0"/>
                <a:cs typeface="Calibri" panose="020F0502020204030204" pitchFamily="34" charset="0"/>
              </a:rPr>
              <a:t> mixt (telefonic </a:t>
            </a:r>
            <a:r>
              <a:rPr lang="ro-RO" dirty="0" smtClean="0">
                <a:latin typeface="Calibri" panose="020F0502020204030204" pitchFamily="34" charset="0"/>
                <a:cs typeface="Calibri" panose="020F0502020204030204" pitchFamily="34" charset="0"/>
              </a:rPr>
              <a:t>și </a:t>
            </a:r>
            <a:r>
              <a:rPr lang="ro-RO" dirty="0">
                <a:latin typeface="Calibri" panose="020F0502020204030204" pitchFamily="34" charset="0"/>
                <a:cs typeface="Calibri" panose="020F0502020204030204" pitchFamily="34" charset="0"/>
              </a:rPr>
              <a:t>în </a:t>
            </a:r>
            <a:r>
              <a:rPr lang="ro-RO" dirty="0" smtClean="0">
                <a:latin typeface="Calibri" panose="020F0502020204030204" pitchFamily="34" charset="0"/>
                <a:cs typeface="Calibri" panose="020F0502020204030204" pitchFamily="34" charset="0"/>
              </a:rPr>
              <a:t>teren);</a:t>
            </a:r>
            <a:endParaRPr lang="ru-RU" dirty="0">
              <a:latin typeface="Calibri" panose="020F0502020204030204" pitchFamily="34" charset="0"/>
              <a:cs typeface="Calibri" panose="020F0502020204030204" pitchFamily="34" charset="0"/>
            </a:endParaRPr>
          </a:p>
          <a:p>
            <a:pPr lvl="0">
              <a:spcBef>
                <a:spcPts val="600"/>
              </a:spcBef>
              <a:spcAft>
                <a:spcPts val="600"/>
              </a:spcAft>
            </a:pPr>
            <a:r>
              <a:rPr lang="ro-RO" b="1" dirty="0">
                <a:latin typeface="Calibri" panose="020F0502020204030204" pitchFamily="34" charset="0"/>
                <a:cs typeface="Calibri" panose="020F0502020204030204" pitchFamily="34" charset="0"/>
              </a:rPr>
              <a:t>Reprezentativitate:</a:t>
            </a:r>
            <a:r>
              <a:rPr lang="ro-RO" dirty="0">
                <a:latin typeface="Calibri" panose="020F0502020204030204" pitchFamily="34" charset="0"/>
                <a:cs typeface="Calibri" panose="020F0502020204030204" pitchFamily="34" charset="0"/>
              </a:rPr>
              <a:t> </a:t>
            </a:r>
            <a:r>
              <a:rPr lang="ro-RO" dirty="0" err="1">
                <a:latin typeface="Calibri" panose="020F0502020204030204" pitchFamily="34" charset="0"/>
                <a:cs typeface="Calibri" panose="020F0502020204030204" pitchFamily="34" charset="0"/>
              </a:rPr>
              <a:t>eşantionul</a:t>
            </a:r>
            <a:r>
              <a:rPr lang="ro-RO" dirty="0">
                <a:latin typeface="Calibri" panose="020F0502020204030204" pitchFamily="34" charset="0"/>
                <a:cs typeface="Calibri" panose="020F0502020204030204" pitchFamily="34" charset="0"/>
              </a:rPr>
              <a:t> este reprezentativ pentru </a:t>
            </a:r>
            <a:r>
              <a:rPr lang="ro-RO" dirty="0" err="1">
                <a:latin typeface="Calibri" panose="020F0502020204030204" pitchFamily="34" charset="0"/>
                <a:cs typeface="Calibri" panose="020F0502020204030204" pitchFamily="34" charset="0"/>
              </a:rPr>
              <a:t>populaţia</a:t>
            </a:r>
            <a:r>
              <a:rPr lang="ro-RO" dirty="0">
                <a:latin typeface="Calibri" panose="020F0502020204030204" pitchFamily="34" charset="0"/>
                <a:cs typeface="Calibri" panose="020F0502020204030204" pitchFamily="34" charset="0"/>
              </a:rPr>
              <a:t> adultă a </a:t>
            </a:r>
            <a:r>
              <a:rPr lang="ro-RO" dirty="0" smtClean="0">
                <a:latin typeface="Calibri" panose="020F0502020204030204" pitchFamily="34" charset="0"/>
                <a:cs typeface="Calibri" panose="020F0502020204030204" pitchFamily="34" charset="0"/>
              </a:rPr>
              <a:t>mun. Chișinău, </a:t>
            </a:r>
            <a:r>
              <a:rPr lang="ro-RO" dirty="0">
                <a:latin typeface="Calibri" panose="020F0502020204030204" pitchFamily="34" charset="0"/>
                <a:cs typeface="Calibri" panose="020F0502020204030204" pitchFamily="34" charset="0"/>
              </a:rPr>
              <a:t>cu o eroare </a:t>
            </a:r>
            <a:r>
              <a:rPr lang="ro-RO" dirty="0" smtClean="0">
                <a:latin typeface="Calibri" panose="020F0502020204030204" pitchFamily="34" charset="0"/>
                <a:cs typeface="Calibri" panose="020F0502020204030204" pitchFamily="34" charset="0"/>
              </a:rPr>
              <a:t>maximă </a:t>
            </a:r>
            <a:r>
              <a:rPr lang="ro-RO" dirty="0">
                <a:latin typeface="Calibri" panose="020F0502020204030204" pitchFamily="34" charset="0"/>
                <a:cs typeface="Calibri" panose="020F0502020204030204" pitchFamily="34" charset="0"/>
              </a:rPr>
              <a:t>de </a:t>
            </a:r>
            <a:r>
              <a:rPr lang="ro-RO" u="sng" dirty="0">
                <a:latin typeface="Calibri" panose="020F0502020204030204" pitchFamily="34" charset="0"/>
                <a:cs typeface="Calibri" panose="020F0502020204030204" pitchFamily="34" charset="0"/>
              </a:rPr>
              <a:t>+</a:t>
            </a:r>
            <a:r>
              <a:rPr lang="ro-RO" dirty="0">
                <a:latin typeface="Calibri" panose="020F0502020204030204" pitchFamily="34" charset="0"/>
                <a:cs typeface="Calibri" panose="020F0502020204030204" pitchFamily="34" charset="0"/>
              </a:rPr>
              <a:t>4,4</a:t>
            </a:r>
            <a:r>
              <a:rPr lang="ro-RO" dirty="0" smtClean="0">
                <a:latin typeface="Calibri" panose="020F0502020204030204" pitchFamily="34" charset="0"/>
                <a:cs typeface="Calibri" panose="020F0502020204030204" pitchFamily="34" charset="0"/>
              </a:rPr>
              <a:t>%</a:t>
            </a:r>
            <a:endParaRPr lang="ru-RU" dirty="0">
              <a:latin typeface="Calibri" panose="020F0502020204030204" pitchFamily="34" charset="0"/>
              <a:cs typeface="Calibri" panose="020F0502020204030204" pitchFamily="34" charset="0"/>
            </a:endParaRPr>
          </a:p>
          <a:p>
            <a:pPr lvl="0">
              <a:spcBef>
                <a:spcPts val="600"/>
              </a:spcBef>
              <a:spcAft>
                <a:spcPts val="600"/>
              </a:spcAft>
            </a:pPr>
            <a:r>
              <a:rPr lang="ro-RO" b="1" dirty="0">
                <a:latin typeface="Calibri" panose="020F0502020204030204" pitchFamily="34" charset="0"/>
                <a:cs typeface="Calibri" panose="020F0502020204030204" pitchFamily="34" charset="0"/>
              </a:rPr>
              <a:t>Perioada de culegere a datelor:</a:t>
            </a:r>
            <a:r>
              <a:rPr lang="ro-RO" dirty="0">
                <a:latin typeface="Calibri" panose="020F0502020204030204" pitchFamily="34" charset="0"/>
                <a:cs typeface="Calibri" panose="020F0502020204030204" pitchFamily="34" charset="0"/>
              </a:rPr>
              <a:t>  </a:t>
            </a:r>
            <a:r>
              <a:rPr lang="ro-RO" dirty="0" smtClean="0">
                <a:latin typeface="Calibri" panose="020F0502020204030204" pitchFamily="34" charset="0"/>
                <a:cs typeface="Calibri" panose="020F0502020204030204" pitchFamily="34" charset="0"/>
              </a:rPr>
              <a:t>2</a:t>
            </a:r>
            <a:r>
              <a:rPr lang="en-US" dirty="0" smtClean="0">
                <a:latin typeface="Calibri" panose="020F0502020204030204" pitchFamily="34" charset="0"/>
                <a:cs typeface="Calibri" panose="020F0502020204030204" pitchFamily="34" charset="0"/>
              </a:rPr>
              <a:t>5</a:t>
            </a:r>
            <a:r>
              <a:rPr lang="ro-RO" dirty="0" smtClean="0">
                <a:latin typeface="Calibri" panose="020F0502020204030204" pitchFamily="34" charset="0"/>
                <a:cs typeface="Calibri" panose="020F0502020204030204" pitchFamily="34" charset="0"/>
              </a:rPr>
              <a:t> septembrie</a:t>
            </a:r>
            <a:r>
              <a:rPr lang="en-US" dirty="0" smtClean="0">
                <a:latin typeface="Calibri" panose="020F0502020204030204" pitchFamily="34" charset="0"/>
                <a:cs typeface="Calibri" panose="020F0502020204030204" pitchFamily="34" charset="0"/>
              </a:rPr>
              <a:t> – 4 </a:t>
            </a:r>
            <a:r>
              <a:rPr lang="en-US" dirty="0" err="1" smtClean="0">
                <a:latin typeface="Calibri" panose="020F0502020204030204" pitchFamily="34" charset="0"/>
                <a:cs typeface="Calibri" panose="020F0502020204030204" pitchFamily="34" charset="0"/>
              </a:rPr>
              <a:t>octombrie</a:t>
            </a:r>
            <a:r>
              <a:rPr lang="ro-RO" dirty="0" smtClean="0">
                <a:latin typeface="Calibri" panose="020F0502020204030204" pitchFamily="34" charset="0"/>
                <a:cs typeface="Calibri" panose="020F0502020204030204" pitchFamily="34" charset="0"/>
              </a:rPr>
              <a:t> </a:t>
            </a:r>
            <a:r>
              <a:rPr lang="ro-RO" dirty="0">
                <a:latin typeface="Calibri" panose="020F0502020204030204" pitchFamily="34" charset="0"/>
                <a:cs typeface="Calibri" panose="020F0502020204030204" pitchFamily="34" charset="0"/>
              </a:rPr>
              <a:t>2019. Chestionarul a fost redactat în limbile română şi rusă, oferindu-se respondenţilor posibilitatea de a alege varianta. </a:t>
            </a:r>
            <a:endParaRPr lang="ro-RO" dirty="0" smtClean="0">
              <a:latin typeface="Calibri" panose="020F0502020204030204" pitchFamily="34" charset="0"/>
              <a:cs typeface="Calibri" panose="020F0502020204030204" pitchFamily="34" charset="0"/>
            </a:endParaRPr>
          </a:p>
          <a:p>
            <a:pPr lvl="0">
              <a:spcBef>
                <a:spcPts val="600"/>
              </a:spcBef>
              <a:spcAft>
                <a:spcPts val="600"/>
              </a:spcAft>
            </a:pPr>
            <a:endParaRPr lang="ro-RO" dirty="0" smtClean="0">
              <a:latin typeface="Calibri" panose="020F0502020204030204" pitchFamily="34" charset="0"/>
              <a:cs typeface="Calibri" panose="020F0502020204030204" pitchFamily="34" charset="0"/>
            </a:endParaRPr>
          </a:p>
          <a:p>
            <a:r>
              <a:rPr lang="ro-MD" sz="1600" b="1" i="1" dirty="0" smtClean="0"/>
              <a:t>Notă de limitare a responsabilităţii</a:t>
            </a:r>
            <a:endParaRPr lang="en-US" sz="1600" b="1" dirty="0" smtClean="0"/>
          </a:p>
          <a:p>
            <a:r>
              <a:rPr lang="ro-MD" sz="1600" i="1" dirty="0" smtClean="0"/>
              <a:t>Publicația </a:t>
            </a:r>
            <a:r>
              <a:rPr lang="ro-MD" sz="1600" i="1" dirty="0"/>
              <a:t>a fost finanțată de către National Endowment for Democracy în cadrul programului „Încurajarea dezbaterilor publice pe probleme cheie de politici publice”. Opiniile exprimate în acest document aparţin autorilor şi nu neapărat reprezintă poziţia donatorilor sau a Comunităţii „WatchDog.MD</a:t>
            </a:r>
            <a:r>
              <a:rPr lang="ro-MD" sz="1600" i="1" dirty="0" smtClean="0"/>
              <a:t>”.</a:t>
            </a:r>
            <a:endParaRPr lang="en-US" sz="1600" dirty="0"/>
          </a:p>
        </p:txBody>
      </p:sp>
    </p:spTree>
    <p:extLst>
      <p:ext uri="{BB962C8B-B14F-4D97-AF65-F5344CB8AC3E}">
        <p14:creationId xmlns:p14="http://schemas.microsoft.com/office/powerpoint/2010/main" val="1087263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3409990617"/>
              </p:ext>
            </p:extLst>
          </p:nvPr>
        </p:nvGraphicFramePr>
        <p:xfrm>
          <a:off x="193931" y="1145057"/>
          <a:ext cx="4682870" cy="4722341"/>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533400" y="228600"/>
            <a:ext cx="8229600" cy="762000"/>
          </a:xfrm>
        </p:spPr>
        <p:txBody>
          <a:bodyPr>
            <a:noAutofit/>
          </a:bodyPr>
          <a:lstStyle/>
          <a:p>
            <a:pPr algn="ctr"/>
            <a:r>
              <a:rPr lang="ro-RO" sz="2400" dirty="0" smtClean="0">
                <a:effectLst/>
                <a:latin typeface="Calibri" panose="020F0502020204030204" pitchFamily="34" charset="0"/>
                <a:cs typeface="Calibri" panose="020F0502020204030204" pitchFamily="34" charset="0"/>
              </a:rPr>
              <a:t>LA </a:t>
            </a:r>
            <a:r>
              <a:rPr lang="ro-RO" sz="2400" dirty="0">
                <a:effectLst/>
                <a:latin typeface="Calibri" panose="020F0502020204030204" pitchFamily="34" charset="0"/>
                <a:cs typeface="Calibri" panose="020F0502020204030204" pitchFamily="34" charset="0"/>
              </a:rPr>
              <a:t>DATA DE 20 </a:t>
            </a:r>
            <a:r>
              <a:rPr lang="ro-RO" sz="2400" dirty="0" smtClean="0">
                <a:effectLst/>
                <a:latin typeface="Calibri" panose="020F0502020204030204" pitchFamily="34" charset="0"/>
                <a:cs typeface="Calibri" panose="020F0502020204030204" pitchFamily="34" charset="0"/>
              </a:rPr>
              <a:t>OCTOMBRIE 2019</a:t>
            </a:r>
            <a:r>
              <a:rPr lang="ro-RO" sz="2400" dirty="0">
                <a:effectLst/>
                <a:latin typeface="Calibri" panose="020F0502020204030204" pitchFamily="34" charset="0"/>
                <a:cs typeface="Calibri" panose="020F0502020204030204" pitchFamily="34" charset="0"/>
              </a:rPr>
              <a:t>, VOR AVEA LOC ALEGERILE PRIMARULUI GENERAL AL </a:t>
            </a:r>
            <a:r>
              <a:rPr lang="ro-RO" sz="2400" dirty="0" smtClean="0">
                <a:effectLst/>
                <a:latin typeface="Calibri" panose="020F0502020204030204" pitchFamily="34" charset="0"/>
                <a:cs typeface="Calibri" panose="020F0502020204030204" pitchFamily="34" charset="0"/>
              </a:rPr>
              <a:t>MUN. CHIŞINĂULUI</a:t>
            </a:r>
            <a:r>
              <a:rPr lang="ro-RO" sz="2400" dirty="0">
                <a:effectLst/>
                <a:latin typeface="Calibri" panose="020F0502020204030204" pitchFamily="34" charset="0"/>
                <a:cs typeface="Calibri" panose="020F0502020204030204" pitchFamily="34" charset="0"/>
              </a:rPr>
              <a:t>. CUM PLANIFICAŢI SĂ PROCEDAŢI ÎN ACEASTĂ ZI? </a:t>
            </a:r>
            <a:endParaRPr lang="en-US" sz="2400" dirty="0">
              <a:latin typeface="Calibri" panose="020F0502020204030204" pitchFamily="34" charset="0"/>
              <a:cs typeface="Calibri" panose="020F0502020204030204" pitchFamily="34" charset="0"/>
            </a:endParaRPr>
          </a:p>
        </p:txBody>
      </p:sp>
      <p:sp>
        <p:nvSpPr>
          <p:cNvPr id="2" name="TextBox 1"/>
          <p:cNvSpPr txBox="1"/>
          <p:nvPr/>
        </p:nvSpPr>
        <p:spPr>
          <a:xfrm>
            <a:off x="1565531" y="2362200"/>
            <a:ext cx="914400" cy="261610"/>
          </a:xfrm>
          <a:prstGeom prst="rect">
            <a:avLst/>
          </a:prstGeom>
          <a:noFill/>
        </p:spPr>
        <p:txBody>
          <a:bodyPr wrap="square" rtlCol="0">
            <a:spAutoFit/>
          </a:bodyPr>
          <a:lstStyle/>
          <a:p>
            <a:pPr algn="ctr"/>
            <a:r>
              <a:rPr lang="en-US" sz="1100" b="1" dirty="0" smtClean="0">
                <a:solidFill>
                  <a:schemeClr val="accent1">
                    <a:lumMod val="75000"/>
                  </a:schemeClr>
                </a:solidFill>
              </a:rPr>
              <a:t>7</a:t>
            </a:r>
            <a:r>
              <a:rPr lang="ro-MD" sz="1100" b="1" dirty="0" smtClean="0">
                <a:solidFill>
                  <a:schemeClr val="accent1">
                    <a:lumMod val="75000"/>
                  </a:schemeClr>
                </a:solidFill>
              </a:rPr>
              <a:t>6</a:t>
            </a:r>
            <a:r>
              <a:rPr lang="en-US" sz="1100" b="1" dirty="0" smtClean="0">
                <a:solidFill>
                  <a:schemeClr val="accent1">
                    <a:lumMod val="75000"/>
                  </a:schemeClr>
                </a:solidFill>
              </a:rPr>
              <a:t>,</a:t>
            </a:r>
            <a:r>
              <a:rPr lang="ro-MD" sz="1100" b="1" dirty="0" smtClean="0">
                <a:solidFill>
                  <a:schemeClr val="accent1">
                    <a:lumMod val="75000"/>
                  </a:schemeClr>
                </a:solidFill>
              </a:rPr>
              <a:t>9</a:t>
            </a:r>
            <a:r>
              <a:rPr lang="en-US" sz="1100" b="1" dirty="0" smtClean="0">
                <a:solidFill>
                  <a:schemeClr val="accent1">
                    <a:lumMod val="75000"/>
                  </a:schemeClr>
                </a:solidFill>
              </a:rPr>
              <a:t>%</a:t>
            </a:r>
            <a:endParaRPr lang="ru-RU" sz="1100" b="1" dirty="0">
              <a:solidFill>
                <a:schemeClr val="accent1">
                  <a:lumMod val="75000"/>
                </a:schemeClr>
              </a:solidFill>
            </a:endParaRPr>
          </a:p>
        </p:txBody>
      </p:sp>
      <p:sp>
        <p:nvSpPr>
          <p:cNvPr id="6" name="Oval 5"/>
          <p:cNvSpPr/>
          <p:nvPr/>
        </p:nvSpPr>
        <p:spPr>
          <a:xfrm rot="20684214">
            <a:off x="848278" y="1703943"/>
            <a:ext cx="972504" cy="25068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9" name="Chart 8"/>
          <p:cNvGraphicFramePr>
            <a:graphicFrameLocks/>
          </p:cNvGraphicFramePr>
          <p:nvPr>
            <p:extLst>
              <p:ext uri="{D42A27DB-BD31-4B8C-83A1-F6EECF244321}">
                <p14:modId xmlns:p14="http://schemas.microsoft.com/office/powerpoint/2010/main" val="2015066560"/>
              </p:ext>
            </p:extLst>
          </p:nvPr>
        </p:nvGraphicFramePr>
        <p:xfrm>
          <a:off x="4876801" y="1620148"/>
          <a:ext cx="4257073" cy="4247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612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Graphic spid="9"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8229600" cy="762000"/>
          </a:xfrm>
        </p:spPr>
        <p:txBody>
          <a:bodyPr>
            <a:noAutofit/>
          </a:bodyPr>
          <a:lstStyle/>
          <a:p>
            <a:pPr algn="ctr"/>
            <a:r>
              <a:rPr lang="ro-RO" sz="2400" dirty="0" smtClean="0">
                <a:effectLst/>
                <a:latin typeface="Calibri" panose="020F0502020204030204" pitchFamily="34" charset="0"/>
                <a:cs typeface="Calibri" panose="020F0502020204030204" pitchFamily="34" charset="0"/>
              </a:rPr>
              <a:t>LA </a:t>
            </a:r>
            <a:r>
              <a:rPr lang="ro-RO" sz="2400" dirty="0">
                <a:effectLst/>
                <a:latin typeface="Calibri" panose="020F0502020204030204" pitchFamily="34" charset="0"/>
                <a:cs typeface="Calibri" panose="020F0502020204030204" pitchFamily="34" charset="0"/>
              </a:rPr>
              <a:t>DATA DE 20 </a:t>
            </a:r>
            <a:r>
              <a:rPr lang="ro-RO" sz="2400" dirty="0" smtClean="0">
                <a:effectLst/>
                <a:latin typeface="Calibri" panose="020F0502020204030204" pitchFamily="34" charset="0"/>
                <a:cs typeface="Calibri" panose="020F0502020204030204" pitchFamily="34" charset="0"/>
              </a:rPr>
              <a:t>OCTOMBRIE 2019</a:t>
            </a:r>
            <a:r>
              <a:rPr lang="ro-RO" sz="2400" dirty="0">
                <a:effectLst/>
                <a:latin typeface="Calibri" panose="020F0502020204030204" pitchFamily="34" charset="0"/>
                <a:cs typeface="Calibri" panose="020F0502020204030204" pitchFamily="34" charset="0"/>
              </a:rPr>
              <a:t>, VOR AVEA LOC ALEGERILE PRIMARULUI GENERAL AL </a:t>
            </a:r>
            <a:r>
              <a:rPr lang="ro-RO" sz="2400" dirty="0" smtClean="0">
                <a:effectLst/>
                <a:latin typeface="Calibri" panose="020F0502020204030204" pitchFamily="34" charset="0"/>
                <a:cs typeface="Calibri" panose="020F0502020204030204" pitchFamily="34" charset="0"/>
              </a:rPr>
              <a:t>MUN. CHIŞINĂULUI</a:t>
            </a:r>
            <a:r>
              <a:rPr lang="ro-RO" sz="2400" dirty="0">
                <a:effectLst/>
                <a:latin typeface="Calibri" panose="020F0502020204030204" pitchFamily="34" charset="0"/>
                <a:cs typeface="Calibri" panose="020F0502020204030204" pitchFamily="34" charset="0"/>
              </a:rPr>
              <a:t>. CUM PLANIFICAŢI SĂ PROCEDAŢI ÎN ACEASTĂ ZI? </a:t>
            </a:r>
            <a:endParaRPr lang="en-US" sz="2400" dirty="0">
              <a:latin typeface="Calibri" panose="020F0502020204030204" pitchFamily="34" charset="0"/>
              <a:cs typeface="Calibri" panose="020F050202020403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3703300797"/>
              </p:ext>
            </p:extLst>
          </p:nvPr>
        </p:nvGraphicFramePr>
        <p:xfrm>
          <a:off x="533400" y="1371600"/>
          <a:ext cx="80772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3442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8229600" cy="1143000"/>
          </a:xfrm>
        </p:spPr>
        <p:txBody>
          <a:bodyPr>
            <a:noAutofit/>
          </a:bodyPr>
          <a:lstStyle/>
          <a:p>
            <a:pPr algn="ctr"/>
            <a:r>
              <a:rPr lang="ro-RO" sz="2400" dirty="0" smtClean="0">
                <a:effectLst/>
                <a:latin typeface="Calibri" panose="020F0502020204030204" pitchFamily="34" charset="0"/>
                <a:cs typeface="Calibri" panose="020F0502020204030204" pitchFamily="34" charset="0"/>
              </a:rPr>
              <a:t>CÎT DE PROBABIL ESTE CĂ ÎI VEȚI VOTA PE URMĂTORII CANDIDAȚI </a:t>
            </a:r>
            <a:r>
              <a:rPr lang="ro-RO" sz="2400" dirty="0">
                <a:effectLst/>
                <a:latin typeface="Calibri" panose="020F0502020204030204" pitchFamily="34" charset="0"/>
                <a:cs typeface="Calibri" panose="020F0502020204030204" pitchFamily="34" charset="0"/>
              </a:rPr>
              <a:t>PENTRU POSTUL DE PRIMAR GENERAL AL MUN. CHIŞINĂU?</a:t>
            </a:r>
            <a:endParaRPr lang="en-US" sz="2400" dirty="0">
              <a:latin typeface="Calibri" panose="020F0502020204030204" pitchFamily="34" charset="0"/>
              <a:cs typeface="Calibri" panose="020F050202020403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4123698091"/>
              </p:ext>
            </p:extLst>
          </p:nvPr>
        </p:nvGraphicFramePr>
        <p:xfrm>
          <a:off x="533400" y="1371600"/>
          <a:ext cx="8229599"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0068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8229600" cy="762000"/>
          </a:xfrm>
        </p:spPr>
        <p:txBody>
          <a:bodyPr>
            <a:noAutofit/>
          </a:bodyPr>
          <a:lstStyle/>
          <a:p>
            <a:pPr algn="ctr"/>
            <a:r>
              <a:rPr lang="ro-RO" sz="2400" dirty="0" smtClean="0">
                <a:effectLst/>
                <a:latin typeface="Calibri" panose="020F0502020204030204" pitchFamily="34" charset="0"/>
                <a:cs typeface="Calibri" panose="020F0502020204030204" pitchFamily="34" charset="0"/>
              </a:rPr>
              <a:t>DACĂ </a:t>
            </a:r>
            <a:r>
              <a:rPr lang="ro-RO" sz="2400" dirty="0">
                <a:effectLst/>
                <a:latin typeface="Calibri" panose="020F0502020204030204" pitchFamily="34" charset="0"/>
                <a:cs typeface="Calibri" panose="020F0502020204030204" pitchFamily="34" charset="0"/>
              </a:rPr>
              <a:t>MÎINE AR AVEA LOC ALEGERILE PENTRU PRIMARUL GENERAL DE CHIŞINĂU, CUM AŢI VOTA? </a:t>
            </a:r>
            <a:endParaRPr lang="en-US" sz="2400" dirty="0">
              <a:latin typeface="Calibri" panose="020F0502020204030204" pitchFamily="34" charset="0"/>
              <a:cs typeface="Calibri" panose="020F050202020403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1720110219"/>
              </p:ext>
            </p:extLst>
          </p:nvPr>
        </p:nvGraphicFramePr>
        <p:xfrm>
          <a:off x="5867400" y="1171833"/>
          <a:ext cx="2790824" cy="39335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3214264377"/>
              </p:ext>
            </p:extLst>
          </p:nvPr>
        </p:nvGraphicFramePr>
        <p:xfrm>
          <a:off x="228600" y="1171833"/>
          <a:ext cx="6015038" cy="47717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071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8229600" cy="762000"/>
          </a:xfrm>
        </p:spPr>
        <p:txBody>
          <a:bodyPr>
            <a:noAutofit/>
          </a:bodyPr>
          <a:lstStyle/>
          <a:p>
            <a:pPr algn="ctr"/>
            <a:r>
              <a:rPr lang="ro-RO" sz="2400" dirty="0" smtClean="0">
                <a:effectLst/>
                <a:latin typeface="Calibri" panose="020F0502020204030204" pitchFamily="34" charset="0"/>
                <a:cs typeface="Calibri" panose="020F0502020204030204" pitchFamily="34" charset="0"/>
              </a:rPr>
              <a:t>DACĂ </a:t>
            </a:r>
            <a:r>
              <a:rPr lang="ro-RO" sz="2400" dirty="0">
                <a:effectLst/>
                <a:latin typeface="Calibri" panose="020F0502020204030204" pitchFamily="34" charset="0"/>
                <a:cs typeface="Calibri" panose="020F0502020204030204" pitchFamily="34" charset="0"/>
              </a:rPr>
              <a:t>MÎINE AR AVEA LOC ALEGERILE PENTRU PRIMARUL GENERAL DE CHIŞINĂU, CUM AŢI VOTA? </a:t>
            </a:r>
            <a:endParaRPr lang="en-US" sz="2400" dirty="0">
              <a:latin typeface="Calibri" panose="020F0502020204030204" pitchFamily="34" charset="0"/>
              <a:cs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855189809"/>
              </p:ext>
            </p:extLst>
          </p:nvPr>
        </p:nvGraphicFramePr>
        <p:xfrm>
          <a:off x="7786816" y="1143000"/>
          <a:ext cx="838200" cy="83820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854515894"/>
                    </a:ext>
                  </a:extLst>
                </a:gridCol>
              </a:tblGrid>
              <a:tr h="279400">
                <a:tc>
                  <a:txBody>
                    <a:bodyPr/>
                    <a:lstStyle/>
                    <a:p>
                      <a:pPr algn="ctr"/>
                      <a:r>
                        <a:rPr lang="ro-MD" sz="1200" b="1" dirty="0" smtClean="0">
                          <a:solidFill>
                            <a:schemeClr val="accent1"/>
                          </a:solidFill>
                          <a:latin typeface="Calibri" panose="020F0502020204030204" pitchFamily="34" charset="0"/>
                          <a:cs typeface="Calibri" panose="020F0502020204030204" pitchFamily="34" charset="0"/>
                        </a:rPr>
                        <a:t>+12,1%</a:t>
                      </a:r>
                      <a:endParaRPr lang="ru-RU" sz="1200" b="1" dirty="0">
                        <a:solidFill>
                          <a:schemeClr val="accent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091640"/>
                  </a:ext>
                </a:extLst>
              </a:tr>
              <a:tr h="279400">
                <a:tc>
                  <a:txBody>
                    <a:bodyPr/>
                    <a:lstStyle/>
                    <a:p>
                      <a:pPr algn="ctr"/>
                      <a:r>
                        <a:rPr lang="ro-MD" sz="1200" b="1" dirty="0" smtClean="0">
                          <a:latin typeface="Calibri" panose="020F0502020204030204" pitchFamily="34" charset="0"/>
                          <a:cs typeface="Calibri" panose="020F0502020204030204" pitchFamily="34" charset="0"/>
                        </a:rPr>
                        <a:t>+0,1</a:t>
                      </a:r>
                      <a:endParaRPr lang="ru-RU" sz="1200" b="1" dirty="0">
                        <a:latin typeface="Calibri" panose="020F0502020204030204" pitchFamily="34" charset="0"/>
                        <a:cs typeface="Calibri" panose="020F050202020403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20021919"/>
                  </a:ext>
                </a:extLst>
              </a:tr>
              <a:tr h="279400">
                <a:tc>
                  <a:txBody>
                    <a:bodyPr/>
                    <a:lstStyle/>
                    <a:p>
                      <a:pPr algn="ctr"/>
                      <a:r>
                        <a:rPr lang="ro-MD" sz="1200" b="1" dirty="0" smtClean="0">
                          <a:solidFill>
                            <a:schemeClr val="accent2"/>
                          </a:solidFill>
                          <a:latin typeface="Calibri" panose="020F0502020204030204" pitchFamily="34" charset="0"/>
                          <a:cs typeface="Calibri" panose="020F0502020204030204" pitchFamily="34" charset="0"/>
                        </a:rPr>
                        <a:t>-3,1%</a:t>
                      </a:r>
                      <a:endParaRPr lang="ru-RU" sz="1200" b="1" dirty="0">
                        <a:solidFill>
                          <a:schemeClr val="accent2"/>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52817197"/>
                  </a:ext>
                </a:extLst>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2277362634"/>
              </p:ext>
            </p:extLst>
          </p:nvPr>
        </p:nvGraphicFramePr>
        <p:xfrm>
          <a:off x="859824" y="990600"/>
          <a:ext cx="74676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82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3464533604"/>
              </p:ext>
            </p:extLst>
          </p:nvPr>
        </p:nvGraphicFramePr>
        <p:xfrm>
          <a:off x="533400" y="1011194"/>
          <a:ext cx="7620000" cy="531340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533400" y="228600"/>
            <a:ext cx="8229600" cy="762000"/>
          </a:xfrm>
        </p:spPr>
        <p:txBody>
          <a:bodyPr>
            <a:noAutofit/>
          </a:bodyPr>
          <a:lstStyle/>
          <a:p>
            <a:pPr algn="ctr"/>
            <a:r>
              <a:rPr lang="en-US" sz="2400" dirty="0" smtClean="0">
                <a:effectLst/>
                <a:latin typeface="Calibri" panose="020F0502020204030204" pitchFamily="34" charset="0"/>
                <a:cs typeface="Calibri" panose="020F0502020204030204" pitchFamily="34" charset="0"/>
              </a:rPr>
              <a:t>PROFILUL VOTAN</a:t>
            </a:r>
            <a:r>
              <a:rPr lang="ro-MD" sz="2400" dirty="0" smtClean="0">
                <a:effectLst/>
                <a:latin typeface="Calibri" panose="020F0502020204030204" pitchFamily="34" charset="0"/>
                <a:cs typeface="Calibri" panose="020F0502020204030204" pitchFamily="34" charset="0"/>
              </a:rPr>
              <a:t>Ț</a:t>
            </a:r>
            <a:r>
              <a:rPr lang="en-US" sz="2400" dirty="0" smtClean="0">
                <a:effectLst/>
                <a:latin typeface="Calibri" panose="020F0502020204030204" pitchFamily="34" charset="0"/>
                <a:cs typeface="Calibri" panose="020F0502020204030204" pitchFamily="34" charset="0"/>
              </a:rPr>
              <a:t>ILOR</a:t>
            </a:r>
            <a:endParaRPr lang="en-US" sz="2400" dirty="0">
              <a:latin typeface="Calibri" panose="020F0502020204030204" pitchFamily="34" charset="0"/>
              <a:cs typeface="Calibri" panose="020F0502020204030204" pitchFamily="34" charset="0"/>
            </a:endParaRPr>
          </a:p>
        </p:txBody>
      </p:sp>
      <p:sp>
        <p:nvSpPr>
          <p:cNvPr id="2" name="Oval 1"/>
          <p:cNvSpPr/>
          <p:nvPr/>
        </p:nvSpPr>
        <p:spPr>
          <a:xfrm>
            <a:off x="2871916" y="2527985"/>
            <a:ext cx="533400" cy="3048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Oval 5"/>
          <p:cNvSpPr/>
          <p:nvPr/>
        </p:nvSpPr>
        <p:spPr>
          <a:xfrm>
            <a:off x="2887362" y="3535064"/>
            <a:ext cx="533400" cy="304799"/>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Oval 6"/>
          <p:cNvSpPr/>
          <p:nvPr/>
        </p:nvSpPr>
        <p:spPr>
          <a:xfrm>
            <a:off x="2887362" y="2193322"/>
            <a:ext cx="533400" cy="3048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Oval 7"/>
          <p:cNvSpPr/>
          <p:nvPr/>
        </p:nvSpPr>
        <p:spPr>
          <a:xfrm>
            <a:off x="2848232" y="4886071"/>
            <a:ext cx="533400" cy="3048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Oval 9"/>
          <p:cNvSpPr/>
          <p:nvPr/>
        </p:nvSpPr>
        <p:spPr>
          <a:xfrm>
            <a:off x="5503236" y="3200400"/>
            <a:ext cx="533400" cy="3048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Oval 10"/>
          <p:cNvSpPr/>
          <p:nvPr/>
        </p:nvSpPr>
        <p:spPr>
          <a:xfrm>
            <a:off x="5638800" y="3870755"/>
            <a:ext cx="533400" cy="3048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Oval 13"/>
          <p:cNvSpPr/>
          <p:nvPr/>
        </p:nvSpPr>
        <p:spPr>
          <a:xfrm>
            <a:off x="2971800" y="5584230"/>
            <a:ext cx="533400" cy="3048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Oval 14"/>
          <p:cNvSpPr/>
          <p:nvPr/>
        </p:nvSpPr>
        <p:spPr>
          <a:xfrm>
            <a:off x="4956089" y="4560676"/>
            <a:ext cx="533400" cy="3048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8215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10" grpId="0" animBg="1"/>
      <p:bldP spid="11"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8229600" cy="1143000"/>
          </a:xfrm>
        </p:spPr>
        <p:txBody>
          <a:bodyPr>
            <a:noAutofit/>
          </a:bodyPr>
          <a:lstStyle/>
          <a:p>
            <a:pPr algn="ctr"/>
            <a:r>
              <a:rPr lang="it-IT" sz="2400" dirty="0">
                <a:effectLst/>
                <a:latin typeface="Calibri" panose="020F0502020204030204" pitchFamily="34" charset="0"/>
                <a:cs typeface="Calibri" panose="020F0502020204030204" pitchFamily="34" charset="0"/>
              </a:rPr>
              <a:t>DACA </a:t>
            </a:r>
            <a:r>
              <a:rPr lang="it-IT" sz="2400" dirty="0" smtClean="0">
                <a:effectLst/>
                <a:latin typeface="Calibri" panose="020F0502020204030204" pitchFamily="34" charset="0"/>
                <a:cs typeface="Calibri" panose="020F0502020204030204" pitchFamily="34" charset="0"/>
              </a:rPr>
              <a:t>M</a:t>
            </a:r>
            <a:r>
              <a:rPr lang="ro-MD" sz="2400" dirty="0" smtClean="0">
                <a:effectLst/>
                <a:latin typeface="Calibri" panose="020F0502020204030204" pitchFamily="34" charset="0"/>
                <a:cs typeface="Calibri" panose="020F0502020204030204" pitchFamily="34" charset="0"/>
              </a:rPr>
              <a:t>Â</a:t>
            </a:r>
            <a:r>
              <a:rPr lang="it-IT" sz="2400" dirty="0" smtClean="0">
                <a:effectLst/>
                <a:latin typeface="Calibri" panose="020F0502020204030204" pitchFamily="34" charset="0"/>
                <a:cs typeface="Calibri" panose="020F0502020204030204" pitchFamily="34" charset="0"/>
              </a:rPr>
              <a:t>INE </a:t>
            </a:r>
            <a:r>
              <a:rPr lang="it-IT" sz="2400" dirty="0">
                <a:effectLst/>
                <a:latin typeface="Calibri" panose="020F0502020204030204" pitchFamily="34" charset="0"/>
                <a:cs typeface="Calibri" panose="020F0502020204030204" pitchFamily="34" charset="0"/>
              </a:rPr>
              <a:t>AR AVEA LOC ALEGERILE PENTRU </a:t>
            </a:r>
            <a:r>
              <a:rPr lang="it-IT" sz="2400" dirty="0" smtClean="0">
                <a:effectLst/>
                <a:latin typeface="Calibri" panose="020F0502020204030204" pitchFamily="34" charset="0"/>
                <a:cs typeface="Calibri" panose="020F0502020204030204" pitchFamily="34" charset="0"/>
              </a:rPr>
              <a:t>PRIM</a:t>
            </a:r>
            <a:r>
              <a:rPr lang="ro-MD" sz="2400" dirty="0" smtClean="0">
                <a:effectLst/>
                <a:latin typeface="Calibri" panose="020F0502020204030204" pitchFamily="34" charset="0"/>
                <a:cs typeface="Calibri" panose="020F0502020204030204" pitchFamily="34" charset="0"/>
              </a:rPr>
              <a:t>Ă</a:t>
            </a:r>
            <a:r>
              <a:rPr lang="it-IT" sz="2400" dirty="0" smtClean="0">
                <a:effectLst/>
                <a:latin typeface="Calibri" panose="020F0502020204030204" pitchFamily="34" charset="0"/>
                <a:cs typeface="Calibri" panose="020F0502020204030204" pitchFamily="34" charset="0"/>
              </a:rPr>
              <a:t>RIA </a:t>
            </a:r>
            <a:r>
              <a:rPr lang="it-IT" sz="2400" dirty="0">
                <a:effectLst/>
                <a:latin typeface="Calibri" panose="020F0502020204030204" pitchFamily="34" charset="0"/>
                <a:cs typeface="Calibri" panose="020F0502020204030204" pitchFamily="34" charset="0"/>
              </a:rPr>
              <a:t>MUNICIPIULUI </a:t>
            </a:r>
            <a:r>
              <a:rPr lang="it-IT" sz="2400" dirty="0" smtClean="0">
                <a:effectLst/>
                <a:latin typeface="Calibri" panose="020F0502020204030204" pitchFamily="34" charset="0"/>
                <a:cs typeface="Calibri" panose="020F0502020204030204" pitchFamily="34" charset="0"/>
              </a:rPr>
              <a:t>CHI</a:t>
            </a:r>
            <a:r>
              <a:rPr lang="ro-MD" sz="2400" dirty="0" smtClean="0">
                <a:effectLst/>
                <a:latin typeface="Calibri" panose="020F0502020204030204" pitchFamily="34" charset="0"/>
                <a:cs typeface="Calibri" panose="020F0502020204030204" pitchFamily="34" charset="0"/>
              </a:rPr>
              <a:t>Ș</a:t>
            </a:r>
            <a:r>
              <a:rPr lang="it-IT" sz="2400" dirty="0" smtClean="0">
                <a:effectLst/>
                <a:latin typeface="Calibri" panose="020F0502020204030204" pitchFamily="34" charset="0"/>
                <a:cs typeface="Calibri" panose="020F0502020204030204" pitchFamily="34" charset="0"/>
              </a:rPr>
              <a:t>IN</a:t>
            </a:r>
            <a:r>
              <a:rPr lang="ro-MD" sz="2400" dirty="0" smtClean="0">
                <a:effectLst/>
                <a:latin typeface="Calibri" panose="020F0502020204030204" pitchFamily="34" charset="0"/>
                <a:cs typeface="Calibri" panose="020F0502020204030204" pitchFamily="34" charset="0"/>
              </a:rPr>
              <a:t>Ă</a:t>
            </a:r>
            <a:r>
              <a:rPr lang="it-IT" sz="2400" dirty="0" smtClean="0">
                <a:effectLst/>
                <a:latin typeface="Calibri" panose="020F0502020204030204" pitchFamily="34" charset="0"/>
                <a:cs typeface="Calibri" panose="020F0502020204030204" pitchFamily="34" charset="0"/>
              </a:rPr>
              <a:t>U</a:t>
            </a:r>
            <a:r>
              <a:rPr lang="it-IT" sz="2400" dirty="0">
                <a:effectLst/>
                <a:latin typeface="Calibri" panose="020F0502020204030204" pitchFamily="34" charset="0"/>
                <a:cs typeface="Calibri" panose="020F0502020204030204" pitchFamily="34" charset="0"/>
              </a:rPr>
              <a:t>, PENTRU CARE PARTID </a:t>
            </a:r>
            <a:r>
              <a:rPr lang="it-IT" sz="2400" dirty="0" smtClean="0">
                <a:effectLst/>
                <a:latin typeface="Calibri" panose="020F0502020204030204" pitchFamily="34" charset="0"/>
                <a:cs typeface="Calibri" panose="020F0502020204030204" pitchFamily="34" charset="0"/>
              </a:rPr>
              <a:t>A</a:t>
            </a:r>
            <a:r>
              <a:rPr lang="ro-MD" sz="2400" dirty="0" smtClean="0">
                <a:effectLst/>
                <a:latin typeface="Calibri" panose="020F0502020204030204" pitchFamily="34" charset="0"/>
                <a:cs typeface="Calibri" panose="020F0502020204030204" pitchFamily="34" charset="0"/>
              </a:rPr>
              <a:t>Ț</a:t>
            </a:r>
            <a:r>
              <a:rPr lang="it-IT" sz="2400" dirty="0" smtClean="0">
                <a:effectLst/>
                <a:latin typeface="Calibri" panose="020F0502020204030204" pitchFamily="34" charset="0"/>
                <a:cs typeface="Calibri" panose="020F0502020204030204" pitchFamily="34" charset="0"/>
              </a:rPr>
              <a:t>I </a:t>
            </a:r>
            <a:r>
              <a:rPr lang="it-IT" sz="2400" dirty="0">
                <a:effectLst/>
                <a:latin typeface="Calibri" panose="020F0502020204030204" pitchFamily="34" charset="0"/>
                <a:cs typeface="Calibri" panose="020F0502020204030204" pitchFamily="34" charset="0"/>
              </a:rPr>
              <a:t>VOTA </a:t>
            </a:r>
            <a:r>
              <a:rPr lang="ro-MD" sz="2400" dirty="0" smtClean="0">
                <a:effectLst/>
                <a:latin typeface="Calibri" panose="020F0502020204030204" pitchFamily="34" charset="0"/>
                <a:cs typeface="Calibri" panose="020F0502020204030204" pitchFamily="34" charset="0"/>
              </a:rPr>
              <a:t>Î</a:t>
            </a:r>
            <a:r>
              <a:rPr lang="it-IT" sz="2400" dirty="0" smtClean="0">
                <a:effectLst/>
                <a:latin typeface="Calibri" panose="020F0502020204030204" pitchFamily="34" charset="0"/>
                <a:cs typeface="Calibri" panose="020F0502020204030204" pitchFamily="34" charset="0"/>
              </a:rPr>
              <a:t>N </a:t>
            </a:r>
            <a:r>
              <a:rPr lang="it-IT" sz="2400" dirty="0">
                <a:effectLst/>
                <a:latin typeface="Calibri" panose="020F0502020204030204" pitchFamily="34" charset="0"/>
                <a:cs typeface="Calibri" panose="020F0502020204030204" pitchFamily="34" charset="0"/>
              </a:rPr>
              <a:t>CONSILIUL MUNICIPAL?</a:t>
            </a:r>
            <a:endParaRPr lang="en-US" sz="2400" dirty="0">
              <a:latin typeface="Calibri" panose="020F0502020204030204" pitchFamily="34" charset="0"/>
              <a:cs typeface="Calibri" panose="020F050202020403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104471668"/>
              </p:ext>
            </p:extLst>
          </p:nvPr>
        </p:nvGraphicFramePr>
        <p:xfrm>
          <a:off x="304800" y="1295400"/>
          <a:ext cx="82296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81327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8287</TotalTime>
  <Words>465</Words>
  <Application>Microsoft Office PowerPoint</Application>
  <PresentationFormat>On-screen Show (4:3)</PresentationFormat>
  <Paragraphs>69</Paragraphs>
  <Slides>12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Calibri</vt:lpstr>
      <vt:lpstr>Lucida Sans Unicode</vt:lpstr>
      <vt:lpstr>Palatino Linotype</vt:lpstr>
      <vt:lpstr>Verdana</vt:lpstr>
      <vt:lpstr>Wingdings 2</vt:lpstr>
      <vt:lpstr>Wingdings 3</vt:lpstr>
      <vt:lpstr>Concourse</vt:lpstr>
      <vt:lpstr>OMNIBUS PRE-ELECTORAL  CHIȘINĂU 2019</vt:lpstr>
      <vt:lpstr>Metodologia studiului</vt:lpstr>
      <vt:lpstr>LA DATA DE 20 OCTOMBRIE 2019, VOR AVEA LOC ALEGERILE PRIMARULUI GENERAL AL MUN. CHIŞINĂULUI. CUM PLANIFICAŢI SĂ PROCEDAŢI ÎN ACEASTĂ ZI? </vt:lpstr>
      <vt:lpstr>LA DATA DE 20 OCTOMBRIE 2019, VOR AVEA LOC ALEGERILE PRIMARULUI GENERAL AL MUN. CHIŞINĂULUI. CUM PLANIFICAŢI SĂ PROCEDAŢI ÎN ACEASTĂ ZI? </vt:lpstr>
      <vt:lpstr>CÎT DE PROBABIL ESTE CĂ ÎI VEȚI VOTA PE URMĂTORII CANDIDAȚI PENTRU POSTUL DE PRIMAR GENERAL AL MUN. CHIŞINĂU?</vt:lpstr>
      <vt:lpstr>DACĂ MÎINE AR AVEA LOC ALEGERILE PENTRU PRIMARUL GENERAL DE CHIŞINĂU, CUM AŢI VOTA? </vt:lpstr>
      <vt:lpstr>DACĂ MÎINE AR AVEA LOC ALEGERILE PENTRU PRIMARUL GENERAL DE CHIŞINĂU, CUM AŢI VOTA? </vt:lpstr>
      <vt:lpstr>PROFILUL VOTANȚILOR</vt:lpstr>
      <vt:lpstr>DACA MÂINE AR AVEA LOC ALEGERILE PENTRU PRIMĂRIA MUNICIPIULUI CHIȘINĂU, PENTRU CARE PARTID AȚI VOTA ÎN CONSILIUL MUNICIPAL?</vt:lpstr>
      <vt:lpstr>Cum au votat la alegerile Parlamentare din 24.02.2019 persoanele actualmente indecise </vt:lpstr>
      <vt:lpstr>Pe care din  următoarele domenii considerați  că următorul Primar al Municipiului Chișinău ar trebui să le acorde prioritate? </vt:lpstr>
      <vt:lpstr>VĂ MULȚUMIM!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OMNIBUS CBS-AXA  Vara 2012</dc:title>
  <dc:creator>Cantar</dc:creator>
  <cp:lastModifiedBy>Vasile Cantarji</cp:lastModifiedBy>
  <cp:revision>315</cp:revision>
  <cp:lastPrinted>2017-05-03T13:51:03Z</cp:lastPrinted>
  <dcterms:created xsi:type="dcterms:W3CDTF">2012-07-23T07:14:09Z</dcterms:created>
  <dcterms:modified xsi:type="dcterms:W3CDTF">2019-10-07T06:44:33Z</dcterms:modified>
</cp:coreProperties>
</file>