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handoutMasterIdLst>
    <p:handoutMasterId r:id="rId16"/>
  </p:handoutMasterIdLst>
  <p:sldIdLst>
    <p:sldId id="256" r:id="rId2"/>
    <p:sldId id="257" r:id="rId3"/>
    <p:sldId id="258" r:id="rId4"/>
    <p:sldId id="286" r:id="rId5"/>
    <p:sldId id="275" r:id="rId6"/>
    <p:sldId id="276" r:id="rId7"/>
    <p:sldId id="284" r:id="rId8"/>
    <p:sldId id="277" r:id="rId9"/>
    <p:sldId id="288" r:id="rId10"/>
    <p:sldId id="285" r:id="rId11"/>
    <p:sldId id="283" r:id="rId12"/>
    <p:sldId id="287"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20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_____Microsoft_Excel.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_____Microsoft_Excel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_____Microsoft_Excel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_____Microsoft_Excel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_____Microsoft_Excel12.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_____Microsoft_Excel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_____Microsoft_Excel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_____Microsoft_Excel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_____Microsoft_Excel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_____Microsoft_Excel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_____Microsoft_Excel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_____Microsoft_Excel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____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894453767049611E-2"/>
          <c:y val="6.4211488473259595E-2"/>
          <c:w val="0.86608552055993004"/>
          <c:h val="0.73457466952447625"/>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 2'!$C$25:$H$25</c:f>
              <c:strCache>
                <c:ptCount val="6"/>
                <c:pt idx="0">
                  <c:v>Neapărat voi participa la alegeri </c:v>
                </c:pt>
                <c:pt idx="1">
                  <c:v>Voi participa, dacă nu mă va împiedica nimic </c:v>
                </c:pt>
                <c:pt idx="2">
                  <c:v>Mai degrabă voi participa</c:v>
                </c:pt>
                <c:pt idx="3">
                  <c:v>Mai degrabă nu voi participa</c:v>
                </c:pt>
                <c:pt idx="4">
                  <c:v>Sigur nu voi participa</c:v>
                </c:pt>
                <c:pt idx="5">
                  <c:v>Greu de răspuns</c:v>
                </c:pt>
              </c:strCache>
            </c:strRef>
          </c:cat>
          <c:val>
            <c:numRef>
              <c:f>'VAL 2'!$C$26:$H$26</c:f>
              <c:numCache>
                <c:formatCode>0.0%</c:formatCode>
                <c:ptCount val="6"/>
                <c:pt idx="0">
                  <c:v>0.63300000000000001</c:v>
                </c:pt>
                <c:pt idx="1">
                  <c:v>0.113</c:v>
                </c:pt>
                <c:pt idx="2">
                  <c:v>8.4000000000000005E-2</c:v>
                </c:pt>
                <c:pt idx="3">
                  <c:v>4.2000000000000003E-2</c:v>
                </c:pt>
                <c:pt idx="4">
                  <c:v>9.4E-2</c:v>
                </c:pt>
                <c:pt idx="5">
                  <c:v>3.5000000000000003E-2</c:v>
                </c:pt>
              </c:numCache>
            </c:numRef>
          </c:val>
          <c:extLst>
            <c:ext xmlns:c16="http://schemas.microsoft.com/office/drawing/2014/chart" uri="{C3380CC4-5D6E-409C-BE32-E72D297353CC}">
              <c16:uniqueId val="{00000000-E8E7-4D87-9FAC-990EEBBF8F83}"/>
            </c:ext>
          </c:extLst>
        </c:ser>
        <c:dLbls>
          <c:showLegendKey val="0"/>
          <c:showVal val="0"/>
          <c:showCatName val="0"/>
          <c:showSerName val="0"/>
          <c:showPercent val="0"/>
          <c:showBubbleSize val="0"/>
        </c:dLbls>
        <c:gapWidth val="55"/>
        <c:overlap val="-27"/>
        <c:axId val="637102223"/>
        <c:axId val="517375711"/>
      </c:barChart>
      <c:catAx>
        <c:axId val="637102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517375711"/>
        <c:crosses val="autoZero"/>
        <c:auto val="1"/>
        <c:lblAlgn val="ctr"/>
        <c:lblOffset val="100"/>
        <c:noMultiLvlLbl val="0"/>
      </c:catAx>
      <c:valAx>
        <c:axId val="51737571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637102223"/>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ru-RU"/>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ED7D31">
                  <a:lumMod val="75000"/>
                </a:srgbClr>
              </a:solidFill>
              <a:ln>
                <a:noFill/>
              </a:ln>
              <a:effectLst/>
            </c:spPr>
            <c:extLst>
              <c:ext xmlns:c16="http://schemas.microsoft.com/office/drawing/2014/chart" uri="{C3380CC4-5D6E-409C-BE32-E72D297353CC}">
                <c16:uniqueId val="{00000001-CEDE-4033-93B2-820D3DDBCCB8}"/>
              </c:ext>
            </c:extLst>
          </c:dPt>
          <c:dPt>
            <c:idx val="1"/>
            <c:invertIfNegative val="0"/>
            <c:bubble3D val="0"/>
            <c:spPr>
              <a:solidFill>
                <a:srgbClr val="70AD47"/>
              </a:solidFill>
              <a:ln>
                <a:noFill/>
              </a:ln>
              <a:effectLst/>
            </c:spPr>
            <c:extLst>
              <c:ext xmlns:c16="http://schemas.microsoft.com/office/drawing/2014/chart" uri="{C3380CC4-5D6E-409C-BE32-E72D297353CC}">
                <c16:uniqueId val="{00000003-CEDE-4033-93B2-820D3DDBCCB8}"/>
              </c:ext>
            </c:extLst>
          </c:dPt>
          <c:dPt>
            <c:idx val="2"/>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5-CEDE-4033-93B2-820D3DDBCCB8}"/>
              </c:ext>
            </c:extLst>
          </c:dPt>
          <c:dPt>
            <c:idx val="13"/>
            <c:invertIfNegative val="0"/>
            <c:bubble3D val="0"/>
            <c:spPr>
              <a:pattFill prst="lgCheck">
                <a:fgClr>
                  <a:srgbClr val="ED7D31"/>
                </a:fgClr>
                <a:bgClr>
                  <a:srgbClr val="993300"/>
                </a:bgClr>
              </a:pattFill>
              <a:ln>
                <a:noFill/>
              </a:ln>
              <a:effectLst/>
            </c:spPr>
            <c:extLst>
              <c:ext xmlns:c16="http://schemas.microsoft.com/office/drawing/2014/chart" uri="{C3380CC4-5D6E-409C-BE32-E72D297353CC}">
                <c16:uniqueId val="{00000007-CEDE-4033-93B2-820D3DDBCCB8}"/>
              </c:ext>
            </c:extLst>
          </c:dPt>
          <c:dPt>
            <c:idx val="14"/>
            <c:invertIfNegative val="0"/>
            <c:bubble3D val="0"/>
            <c:spPr>
              <a:solidFill>
                <a:srgbClr val="FF0000"/>
              </a:solidFill>
              <a:ln>
                <a:noFill/>
              </a:ln>
              <a:effectLst/>
            </c:spPr>
            <c:extLst>
              <c:ext xmlns:c16="http://schemas.microsoft.com/office/drawing/2014/chart" uri="{C3380CC4-5D6E-409C-BE32-E72D297353CC}">
                <c16:uniqueId val="{00000009-CEDE-4033-93B2-820D3DDBCCB8}"/>
              </c:ext>
            </c:extLst>
          </c:dPt>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 3'!$A$322:$A$336</c:f>
              <c:strCache>
                <c:ptCount val="15"/>
                <c:pt idx="0">
                  <c:v>Voi participa, știu pentru cine voi vota, însă nu vreau să răspund</c:v>
                </c:pt>
                <c:pt idx="1">
                  <c:v>Voi participa, însă nu știu cu cine voi vota </c:v>
                </c:pt>
                <c:pt idx="2">
                  <c:v>Nu voi participa la alegeri</c:v>
                </c:pt>
                <c:pt idx="3">
                  <c:v>Candidat independent</c:v>
                </c:pt>
                <c:pt idx="4">
                  <c:v>Alt partid</c:v>
                </c:pt>
                <c:pt idx="5">
                  <c:v>Partidul Liberal Democrat</c:v>
                </c:pt>
                <c:pt idx="6">
                  <c:v>Uniunea Salvați Basarabia</c:v>
                </c:pt>
                <c:pt idx="7">
                  <c:v>Partidul Unității Naționale</c:v>
                </c:pt>
                <c:pt idx="8">
                  <c:v>Partidul Popular-European </c:v>
                </c:pt>
                <c:pt idx="9">
                  <c:v>Partidul Comuniștilor din RM</c:v>
                </c:pt>
                <c:pt idx="10">
                  <c:v>Partidul ȘOR</c:v>
                </c:pt>
                <c:pt idx="11">
                  <c:v>Partidul Democrat din Moldova</c:v>
                </c:pt>
                <c:pt idx="12">
                  <c:v>Partidul Liberal</c:v>
                </c:pt>
                <c:pt idx="13">
                  <c:v>Blocul electoral ACUM (PAS+DA)</c:v>
                </c:pt>
                <c:pt idx="14">
                  <c:v>Partidul Socialiștilor din RM </c:v>
                </c:pt>
              </c:strCache>
            </c:strRef>
          </c:cat>
          <c:val>
            <c:numRef>
              <c:f>'VAL 3'!$B$322:$B$336</c:f>
              <c:numCache>
                <c:formatCode>0.0%</c:formatCode>
                <c:ptCount val="15"/>
                <c:pt idx="0">
                  <c:v>0.107</c:v>
                </c:pt>
                <c:pt idx="1">
                  <c:v>0.11</c:v>
                </c:pt>
                <c:pt idx="2">
                  <c:v>0.10299999999999999</c:v>
                </c:pt>
                <c:pt idx="3">
                  <c:v>1.0999999999999999E-2</c:v>
                </c:pt>
                <c:pt idx="4">
                  <c:v>2.1999999999999999E-2</c:v>
                </c:pt>
                <c:pt idx="5">
                  <c:v>1E-3</c:v>
                </c:pt>
                <c:pt idx="6">
                  <c:v>2E-3</c:v>
                </c:pt>
                <c:pt idx="7">
                  <c:v>5.0000000000000001E-3</c:v>
                </c:pt>
                <c:pt idx="8">
                  <c:v>0.01</c:v>
                </c:pt>
                <c:pt idx="9">
                  <c:v>2.3E-2</c:v>
                </c:pt>
                <c:pt idx="10">
                  <c:v>2.4E-2</c:v>
                </c:pt>
                <c:pt idx="11">
                  <c:v>2.5999999999999999E-2</c:v>
                </c:pt>
                <c:pt idx="12">
                  <c:v>0.03</c:v>
                </c:pt>
                <c:pt idx="13">
                  <c:v>0.22700000000000001</c:v>
                </c:pt>
                <c:pt idx="14">
                  <c:v>0.29799999999999999</c:v>
                </c:pt>
              </c:numCache>
            </c:numRef>
          </c:val>
          <c:extLst>
            <c:ext xmlns:c16="http://schemas.microsoft.com/office/drawing/2014/chart" uri="{C3380CC4-5D6E-409C-BE32-E72D297353CC}">
              <c16:uniqueId val="{0000000A-CEDE-4033-93B2-820D3DDBCCB8}"/>
            </c:ext>
          </c:extLst>
        </c:ser>
        <c:dLbls>
          <c:showLegendKey val="0"/>
          <c:showVal val="0"/>
          <c:showCatName val="0"/>
          <c:showSerName val="0"/>
          <c:showPercent val="0"/>
          <c:showBubbleSize val="0"/>
        </c:dLbls>
        <c:gapWidth val="70"/>
        <c:axId val="806611039"/>
        <c:axId val="806612703"/>
      </c:barChart>
      <c:catAx>
        <c:axId val="8066110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ru-RU"/>
          </a:p>
        </c:txPr>
        <c:crossAx val="806612703"/>
        <c:crosses val="autoZero"/>
        <c:auto val="1"/>
        <c:lblAlgn val="ctr"/>
        <c:lblOffset val="100"/>
        <c:noMultiLvlLbl val="0"/>
      </c:catAx>
      <c:valAx>
        <c:axId val="806612703"/>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ru-RU"/>
          </a:p>
        </c:txPr>
        <c:crossAx val="806611039"/>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ysClr val="windowText" lastClr="000000"/>
          </a:solidFill>
        </a:defRPr>
      </a:pPr>
      <a:endParaRPr lang="ru-RU"/>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Ceban vs Năstase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 3'!$B$429:$B$433</c:f>
              <c:strCache>
                <c:ptCount val="5"/>
                <c:pt idx="0">
                  <c:v>Voi vota pentru Ion Ceban</c:v>
                </c:pt>
                <c:pt idx="1">
                  <c:v>Voi vota pentru Andrei Năstase</c:v>
                </c:pt>
                <c:pt idx="2">
                  <c:v>Voi vota împotriva la ambii</c:v>
                </c:pt>
                <c:pt idx="3">
                  <c:v>Nu voi participa la alegeri</c:v>
                </c:pt>
                <c:pt idx="4">
                  <c:v>GR</c:v>
                </c:pt>
              </c:strCache>
            </c:strRef>
          </c:cat>
          <c:val>
            <c:numRef>
              <c:f>'VAL 3'!$C$429:$C$433</c:f>
              <c:numCache>
                <c:formatCode>0.0%</c:formatCode>
                <c:ptCount val="5"/>
                <c:pt idx="0">
                  <c:v>0.35699999999999998</c:v>
                </c:pt>
                <c:pt idx="1">
                  <c:v>0.29399999999999998</c:v>
                </c:pt>
                <c:pt idx="2">
                  <c:v>5.5E-2</c:v>
                </c:pt>
                <c:pt idx="3">
                  <c:v>0.11700000000000001</c:v>
                </c:pt>
                <c:pt idx="4">
                  <c:v>0.17699999999999999</c:v>
                </c:pt>
              </c:numCache>
            </c:numRef>
          </c:val>
          <c:extLst>
            <c:ext xmlns:c16="http://schemas.microsoft.com/office/drawing/2014/chart" uri="{C3380CC4-5D6E-409C-BE32-E72D297353CC}">
              <c16:uniqueId val="{00000000-A924-4A5B-8FB8-A1024D1C3284}"/>
            </c:ext>
          </c:extLst>
        </c:ser>
        <c:dLbls>
          <c:showLegendKey val="0"/>
          <c:showVal val="0"/>
          <c:showCatName val="0"/>
          <c:showSerName val="0"/>
          <c:showPercent val="0"/>
          <c:showBubbleSize val="0"/>
        </c:dLbls>
        <c:gapWidth val="103"/>
        <c:overlap val="-27"/>
        <c:axId val="1963979104"/>
        <c:axId val="1963979936"/>
      </c:barChart>
      <c:catAx>
        <c:axId val="196397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1963979936"/>
        <c:crosses val="autoZero"/>
        <c:auto val="1"/>
        <c:lblAlgn val="ctr"/>
        <c:lblOffset val="100"/>
        <c:noMultiLvlLbl val="0"/>
      </c:catAx>
      <c:valAx>
        <c:axId val="19639799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196397910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ru-RU"/>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Ceban vs </a:t>
            </a:r>
            <a:r>
              <a:rPr lang="ro-MD"/>
              <a:t>Chirtoacă</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 3'!$B$434:$B$438</c:f>
              <c:strCache>
                <c:ptCount val="5"/>
                <c:pt idx="0">
                  <c:v>Voi vota pentru Ion Ceban</c:v>
                </c:pt>
                <c:pt idx="1">
                  <c:v>Voi vota pentru Dorin Chirtoacă</c:v>
                </c:pt>
                <c:pt idx="2">
                  <c:v>Voi vota impotriva la ambii</c:v>
                </c:pt>
                <c:pt idx="3">
                  <c:v>Nu voi participa la alegeri</c:v>
                </c:pt>
                <c:pt idx="4">
                  <c:v>GR</c:v>
                </c:pt>
              </c:strCache>
            </c:strRef>
          </c:cat>
          <c:val>
            <c:numRef>
              <c:f>'VAL 3'!$C$434:$C$438</c:f>
              <c:numCache>
                <c:formatCode>0.0%</c:formatCode>
                <c:ptCount val="5"/>
                <c:pt idx="0">
                  <c:v>0.37</c:v>
                </c:pt>
                <c:pt idx="1">
                  <c:v>0.188</c:v>
                </c:pt>
                <c:pt idx="2">
                  <c:v>0.111</c:v>
                </c:pt>
                <c:pt idx="3">
                  <c:v>0.15</c:v>
                </c:pt>
                <c:pt idx="4">
                  <c:v>0.182</c:v>
                </c:pt>
              </c:numCache>
            </c:numRef>
          </c:val>
          <c:extLst>
            <c:ext xmlns:c16="http://schemas.microsoft.com/office/drawing/2014/chart" uri="{C3380CC4-5D6E-409C-BE32-E72D297353CC}">
              <c16:uniqueId val="{00000000-A100-4961-9D4F-A9B04836D053}"/>
            </c:ext>
          </c:extLst>
        </c:ser>
        <c:dLbls>
          <c:showLegendKey val="0"/>
          <c:showVal val="0"/>
          <c:showCatName val="0"/>
          <c:showSerName val="0"/>
          <c:showPercent val="0"/>
          <c:showBubbleSize val="0"/>
        </c:dLbls>
        <c:gapWidth val="103"/>
        <c:overlap val="-27"/>
        <c:axId val="1963979104"/>
        <c:axId val="1963979936"/>
      </c:barChart>
      <c:catAx>
        <c:axId val="196397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1963979936"/>
        <c:crosses val="autoZero"/>
        <c:auto val="1"/>
        <c:lblAlgn val="ctr"/>
        <c:lblOffset val="100"/>
        <c:noMultiLvlLbl val="0"/>
      </c:catAx>
      <c:valAx>
        <c:axId val="19639799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196397910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ru-RU"/>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ro-MD"/>
              <a:t>Năstase vs Chirtoacă</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 3'!$B$439:$B$443</c:f>
              <c:strCache>
                <c:ptCount val="5"/>
                <c:pt idx="0">
                  <c:v>Voi vota pentru Andrei Năstase</c:v>
                </c:pt>
                <c:pt idx="1">
                  <c:v>Voi vota pentru Dorin Chirtoacă</c:v>
                </c:pt>
                <c:pt idx="2">
                  <c:v>Voi vota împotriva la ambii</c:v>
                </c:pt>
                <c:pt idx="3">
                  <c:v>Nu voi participa la alegeri</c:v>
                </c:pt>
                <c:pt idx="4">
                  <c:v>GR</c:v>
                </c:pt>
              </c:strCache>
            </c:strRef>
          </c:cat>
          <c:val>
            <c:numRef>
              <c:f>'VAL 3'!$C$439:$C$443</c:f>
              <c:numCache>
                <c:formatCode>0.0%</c:formatCode>
                <c:ptCount val="5"/>
                <c:pt idx="0">
                  <c:v>0.32700000000000001</c:v>
                </c:pt>
                <c:pt idx="1">
                  <c:v>0.11899999999999999</c:v>
                </c:pt>
                <c:pt idx="2">
                  <c:v>0.15</c:v>
                </c:pt>
                <c:pt idx="3">
                  <c:v>0.20799999999999999</c:v>
                </c:pt>
                <c:pt idx="4">
                  <c:v>0.19600000000000001</c:v>
                </c:pt>
              </c:numCache>
            </c:numRef>
          </c:val>
          <c:extLst>
            <c:ext xmlns:c16="http://schemas.microsoft.com/office/drawing/2014/chart" uri="{C3380CC4-5D6E-409C-BE32-E72D297353CC}">
              <c16:uniqueId val="{00000000-3F04-4006-A009-3CD9BAB0F2F0}"/>
            </c:ext>
          </c:extLst>
        </c:ser>
        <c:dLbls>
          <c:showLegendKey val="0"/>
          <c:showVal val="0"/>
          <c:showCatName val="0"/>
          <c:showSerName val="0"/>
          <c:showPercent val="0"/>
          <c:showBubbleSize val="0"/>
        </c:dLbls>
        <c:gapWidth val="103"/>
        <c:overlap val="-27"/>
        <c:axId val="1963979104"/>
        <c:axId val="1963979936"/>
      </c:barChart>
      <c:catAx>
        <c:axId val="196397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1963979936"/>
        <c:crosses val="autoZero"/>
        <c:auto val="1"/>
        <c:lblAlgn val="ctr"/>
        <c:lblOffset val="100"/>
        <c:noMultiLvlLbl val="0"/>
      </c:catAx>
      <c:valAx>
        <c:axId val="19639799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196397910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ru-R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'VAL 3'!$C$28</c:f>
              <c:strCache>
                <c:ptCount val="1"/>
                <c:pt idx="0">
                  <c:v>Neapărat voi participa la alegeri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'VAL 3'!$A$29:$B$39</c:f>
              <c:multiLvlStrCache>
                <c:ptCount val="11"/>
                <c:lvl>
                  <c:pt idx="0">
                    <c:v>Superioare</c:v>
                  </c:pt>
                  <c:pt idx="1">
                    <c:v>Medii profesionale</c:v>
                  </c:pt>
                  <c:pt idx="2">
                    <c:v>Medii, incl. incomplete</c:v>
                  </c:pt>
                  <c:pt idx="3">
                    <c:v>Rusa</c:v>
                  </c:pt>
                  <c:pt idx="4">
                    <c:v>Romana</c:v>
                  </c:pt>
                  <c:pt idx="5">
                    <c:v>60+ ani</c:v>
                  </c:pt>
                  <c:pt idx="6">
                    <c:v>45-59 ani</c:v>
                  </c:pt>
                  <c:pt idx="7">
                    <c:v>30-44 ani</c:v>
                  </c:pt>
                  <c:pt idx="8">
                    <c:v>18-29 ani</c:v>
                  </c:pt>
                  <c:pt idx="9">
                    <c:v>Feminin</c:v>
                  </c:pt>
                  <c:pt idx="10">
                    <c:v>Masculin</c:v>
                  </c:pt>
                </c:lvl>
                <c:lvl>
                  <c:pt idx="0">
                    <c:v>Studii</c:v>
                  </c:pt>
                  <c:pt idx="3">
                    <c:v>Limba vorbită</c:v>
                  </c:pt>
                  <c:pt idx="5">
                    <c:v>Vârsta</c:v>
                  </c:pt>
                  <c:pt idx="9">
                    <c:v>Gen</c:v>
                  </c:pt>
                </c:lvl>
              </c:multiLvlStrCache>
            </c:multiLvlStrRef>
          </c:cat>
          <c:val>
            <c:numRef>
              <c:f>'VAL 3'!$C$29:$C$39</c:f>
              <c:numCache>
                <c:formatCode>0.0%</c:formatCode>
                <c:ptCount val="11"/>
                <c:pt idx="0">
                  <c:v>0.66900000000000004</c:v>
                </c:pt>
                <c:pt idx="1">
                  <c:v>0.58299999999999996</c:v>
                </c:pt>
                <c:pt idx="2">
                  <c:v>0.60799999999999998</c:v>
                </c:pt>
                <c:pt idx="3">
                  <c:v>0.57399999999999995</c:v>
                </c:pt>
                <c:pt idx="4">
                  <c:v>0.66200000000000003</c:v>
                </c:pt>
                <c:pt idx="5">
                  <c:v>0.83299999999999996</c:v>
                </c:pt>
                <c:pt idx="6">
                  <c:v>0.73499999999999999</c:v>
                </c:pt>
                <c:pt idx="7">
                  <c:v>0.56599999999999995</c:v>
                </c:pt>
                <c:pt idx="8">
                  <c:v>0.42699999999999999</c:v>
                </c:pt>
                <c:pt idx="9">
                  <c:v>0.65500000000000003</c:v>
                </c:pt>
                <c:pt idx="10">
                  <c:v>0.60599999999999998</c:v>
                </c:pt>
              </c:numCache>
            </c:numRef>
          </c:val>
          <c:extLst>
            <c:ext xmlns:c16="http://schemas.microsoft.com/office/drawing/2014/chart" uri="{C3380CC4-5D6E-409C-BE32-E72D297353CC}">
              <c16:uniqueId val="{00000000-7485-4713-8881-76EB7DB4E6E8}"/>
            </c:ext>
          </c:extLst>
        </c:ser>
        <c:ser>
          <c:idx val="1"/>
          <c:order val="1"/>
          <c:tx>
            <c:strRef>
              <c:f>'VAL 3'!$D$28</c:f>
              <c:strCache>
                <c:ptCount val="1"/>
                <c:pt idx="0">
                  <c:v>Voi participa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'VAL 3'!$A$29:$B$39</c:f>
              <c:multiLvlStrCache>
                <c:ptCount val="11"/>
                <c:lvl>
                  <c:pt idx="0">
                    <c:v>Superioare</c:v>
                  </c:pt>
                  <c:pt idx="1">
                    <c:v>Medii profesionale</c:v>
                  </c:pt>
                  <c:pt idx="2">
                    <c:v>Medii, incl. incomplete</c:v>
                  </c:pt>
                  <c:pt idx="3">
                    <c:v>Rusa</c:v>
                  </c:pt>
                  <c:pt idx="4">
                    <c:v>Romana</c:v>
                  </c:pt>
                  <c:pt idx="5">
                    <c:v>60+ ani</c:v>
                  </c:pt>
                  <c:pt idx="6">
                    <c:v>45-59 ani</c:v>
                  </c:pt>
                  <c:pt idx="7">
                    <c:v>30-44 ani</c:v>
                  </c:pt>
                  <c:pt idx="8">
                    <c:v>18-29 ani</c:v>
                  </c:pt>
                  <c:pt idx="9">
                    <c:v>Feminin</c:v>
                  </c:pt>
                  <c:pt idx="10">
                    <c:v>Masculin</c:v>
                  </c:pt>
                </c:lvl>
                <c:lvl>
                  <c:pt idx="0">
                    <c:v>Studii</c:v>
                  </c:pt>
                  <c:pt idx="3">
                    <c:v>Limba vorbită</c:v>
                  </c:pt>
                  <c:pt idx="5">
                    <c:v>Vârsta</c:v>
                  </c:pt>
                  <c:pt idx="9">
                    <c:v>Gen</c:v>
                  </c:pt>
                </c:lvl>
              </c:multiLvlStrCache>
            </c:multiLvlStrRef>
          </c:cat>
          <c:val>
            <c:numRef>
              <c:f>'VAL 3'!$D$29:$D$39</c:f>
              <c:numCache>
                <c:formatCode>0.0%</c:formatCode>
                <c:ptCount val="11"/>
                <c:pt idx="0">
                  <c:v>0.121</c:v>
                </c:pt>
                <c:pt idx="1">
                  <c:v>0.13300000000000001</c:v>
                </c:pt>
                <c:pt idx="2">
                  <c:v>8.4000000000000005E-2</c:v>
                </c:pt>
                <c:pt idx="3">
                  <c:v>9.8000000000000004E-2</c:v>
                </c:pt>
                <c:pt idx="4">
                  <c:v>0.12</c:v>
                </c:pt>
                <c:pt idx="5">
                  <c:v>4.2000000000000003E-2</c:v>
                </c:pt>
                <c:pt idx="6">
                  <c:v>7.8E-2</c:v>
                </c:pt>
                <c:pt idx="7">
                  <c:v>0.16600000000000001</c:v>
                </c:pt>
                <c:pt idx="8">
                  <c:v>0.13200000000000001</c:v>
                </c:pt>
                <c:pt idx="9">
                  <c:v>0.111</c:v>
                </c:pt>
                <c:pt idx="10">
                  <c:v>0.114</c:v>
                </c:pt>
              </c:numCache>
            </c:numRef>
          </c:val>
          <c:extLst>
            <c:ext xmlns:c16="http://schemas.microsoft.com/office/drawing/2014/chart" uri="{C3380CC4-5D6E-409C-BE32-E72D297353CC}">
              <c16:uniqueId val="{00000001-7485-4713-8881-76EB7DB4E6E8}"/>
            </c:ext>
          </c:extLst>
        </c:ser>
        <c:dLbls>
          <c:showLegendKey val="0"/>
          <c:showVal val="0"/>
          <c:showCatName val="0"/>
          <c:showSerName val="0"/>
          <c:showPercent val="0"/>
          <c:showBubbleSize val="0"/>
        </c:dLbls>
        <c:gapWidth val="60"/>
        <c:overlap val="100"/>
        <c:axId val="716413583"/>
        <c:axId val="716414415"/>
      </c:barChart>
      <c:catAx>
        <c:axId val="716413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716414415"/>
        <c:crosses val="autoZero"/>
        <c:auto val="1"/>
        <c:lblAlgn val="ctr"/>
        <c:lblOffset val="100"/>
        <c:noMultiLvlLbl val="0"/>
      </c:catAx>
      <c:valAx>
        <c:axId val="71641441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71641358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a:noFill/>
    </a:ln>
    <a:effectLst/>
  </c:spPr>
  <c:txPr>
    <a:bodyPr/>
    <a:lstStyle/>
    <a:p>
      <a:pPr>
        <a:defRPr>
          <a:solidFill>
            <a:sysClr val="windowText" lastClr="000000"/>
          </a:solidFill>
        </a:defRPr>
      </a:pPr>
      <a:endParaRPr lang="ru-RU"/>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538526434195721E-2"/>
          <c:y val="3.3663906235858451E-2"/>
          <c:w val="0.91809242594675666"/>
          <c:h val="0.72599375509095843"/>
        </c:manualLayout>
      </c:layout>
      <c:barChart>
        <c:barDir val="col"/>
        <c:grouping val="clustered"/>
        <c:varyColors val="0"/>
        <c:ser>
          <c:idx val="0"/>
          <c:order val="0"/>
          <c:tx>
            <c:strRef>
              <c:f>'VAL 3'!$B$384</c:f>
              <c:strCache>
                <c:ptCount val="1"/>
                <c:pt idx="0">
                  <c:v>09.09-23.09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 3'!$A$385:$A$390</c:f>
              <c:strCache>
                <c:ptCount val="6"/>
                <c:pt idx="0">
                  <c:v>Neapărat voi participa la alegeri </c:v>
                </c:pt>
                <c:pt idx="1">
                  <c:v>Voi participa, dacă nu mă va împiedica nimic </c:v>
                </c:pt>
                <c:pt idx="2">
                  <c:v>Mai degrabă voi participa</c:v>
                </c:pt>
                <c:pt idx="3">
                  <c:v>Mai degrabă nu voi participa</c:v>
                </c:pt>
                <c:pt idx="4">
                  <c:v>Sigur nu voi participa</c:v>
                </c:pt>
                <c:pt idx="5">
                  <c:v>Greu de răspuns</c:v>
                </c:pt>
              </c:strCache>
            </c:strRef>
          </c:cat>
          <c:val>
            <c:numRef>
              <c:f>'VAL 3'!$B$385:$B$390</c:f>
              <c:numCache>
                <c:formatCode>0.0%</c:formatCode>
                <c:ptCount val="6"/>
                <c:pt idx="0">
                  <c:v>0.54600000000000004</c:v>
                </c:pt>
                <c:pt idx="1">
                  <c:v>0.20499999999999999</c:v>
                </c:pt>
                <c:pt idx="2">
                  <c:v>7.4999999999999997E-2</c:v>
                </c:pt>
                <c:pt idx="3">
                  <c:v>6.3E-2</c:v>
                </c:pt>
                <c:pt idx="4">
                  <c:v>7.5999999999999998E-2</c:v>
                </c:pt>
                <c:pt idx="5">
                  <c:v>3.5000000000000003E-2</c:v>
                </c:pt>
              </c:numCache>
            </c:numRef>
          </c:val>
          <c:extLst>
            <c:ext xmlns:c16="http://schemas.microsoft.com/office/drawing/2014/chart" uri="{C3380CC4-5D6E-409C-BE32-E72D297353CC}">
              <c16:uniqueId val="{00000000-F961-41FB-9C35-589372258BEB}"/>
            </c:ext>
          </c:extLst>
        </c:ser>
        <c:ser>
          <c:idx val="1"/>
          <c:order val="1"/>
          <c:tx>
            <c:strRef>
              <c:f>'VAL 3'!$C$384</c:f>
              <c:strCache>
                <c:ptCount val="1"/>
                <c:pt idx="0">
                  <c:v>25.09-04.10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 3'!$A$385:$A$390</c:f>
              <c:strCache>
                <c:ptCount val="6"/>
                <c:pt idx="0">
                  <c:v>Neapărat voi participa la alegeri </c:v>
                </c:pt>
                <c:pt idx="1">
                  <c:v>Voi participa, dacă nu mă va împiedica nimic </c:v>
                </c:pt>
                <c:pt idx="2">
                  <c:v>Mai degrabă voi participa</c:v>
                </c:pt>
                <c:pt idx="3">
                  <c:v>Mai degrabă nu voi participa</c:v>
                </c:pt>
                <c:pt idx="4">
                  <c:v>Sigur nu voi participa</c:v>
                </c:pt>
                <c:pt idx="5">
                  <c:v>Greu de răspuns</c:v>
                </c:pt>
              </c:strCache>
            </c:strRef>
          </c:cat>
          <c:val>
            <c:numRef>
              <c:f>'VAL 3'!$C$385:$C$390</c:f>
              <c:numCache>
                <c:formatCode>0.0%</c:formatCode>
                <c:ptCount val="6"/>
                <c:pt idx="0">
                  <c:v>0.625</c:v>
                </c:pt>
                <c:pt idx="1">
                  <c:v>0.14399999999999999</c:v>
                </c:pt>
                <c:pt idx="2">
                  <c:v>6.6000000000000003E-2</c:v>
                </c:pt>
                <c:pt idx="3">
                  <c:v>6.2E-2</c:v>
                </c:pt>
                <c:pt idx="4">
                  <c:v>5.6000000000000001E-2</c:v>
                </c:pt>
                <c:pt idx="5">
                  <c:v>4.8000000000000001E-2</c:v>
                </c:pt>
              </c:numCache>
            </c:numRef>
          </c:val>
          <c:extLst>
            <c:ext xmlns:c16="http://schemas.microsoft.com/office/drawing/2014/chart" uri="{C3380CC4-5D6E-409C-BE32-E72D297353CC}">
              <c16:uniqueId val="{00000001-F961-41FB-9C35-589372258BEB}"/>
            </c:ext>
          </c:extLst>
        </c:ser>
        <c:ser>
          <c:idx val="2"/>
          <c:order val="2"/>
          <c:tx>
            <c:strRef>
              <c:f>'VAL 3'!$D$384</c:f>
              <c:strCache>
                <c:ptCount val="1"/>
                <c:pt idx="0">
                  <c:v>05.10 - 13.10</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 3'!$A$385:$A$390</c:f>
              <c:strCache>
                <c:ptCount val="6"/>
                <c:pt idx="0">
                  <c:v>Neapărat voi participa la alegeri </c:v>
                </c:pt>
                <c:pt idx="1">
                  <c:v>Voi participa, dacă nu mă va împiedica nimic </c:v>
                </c:pt>
                <c:pt idx="2">
                  <c:v>Mai degrabă voi participa</c:v>
                </c:pt>
                <c:pt idx="3">
                  <c:v>Mai degrabă nu voi participa</c:v>
                </c:pt>
                <c:pt idx="4">
                  <c:v>Sigur nu voi participa</c:v>
                </c:pt>
                <c:pt idx="5">
                  <c:v>Greu de răspuns</c:v>
                </c:pt>
              </c:strCache>
            </c:strRef>
          </c:cat>
          <c:val>
            <c:numRef>
              <c:f>'VAL 3'!$D$385:$D$390</c:f>
              <c:numCache>
                <c:formatCode>0.0%</c:formatCode>
                <c:ptCount val="6"/>
                <c:pt idx="0">
                  <c:v>0.63300000000000001</c:v>
                </c:pt>
                <c:pt idx="1">
                  <c:v>0.113</c:v>
                </c:pt>
                <c:pt idx="2">
                  <c:v>8.4000000000000005E-2</c:v>
                </c:pt>
                <c:pt idx="3">
                  <c:v>4.2000000000000003E-2</c:v>
                </c:pt>
                <c:pt idx="4">
                  <c:v>9.4E-2</c:v>
                </c:pt>
                <c:pt idx="5">
                  <c:v>3.5000000000000003E-2</c:v>
                </c:pt>
              </c:numCache>
            </c:numRef>
          </c:val>
          <c:extLst>
            <c:ext xmlns:c16="http://schemas.microsoft.com/office/drawing/2014/chart" uri="{C3380CC4-5D6E-409C-BE32-E72D297353CC}">
              <c16:uniqueId val="{00000002-F961-41FB-9C35-589372258BEB}"/>
            </c:ext>
          </c:extLst>
        </c:ser>
        <c:dLbls>
          <c:showLegendKey val="0"/>
          <c:showVal val="0"/>
          <c:showCatName val="0"/>
          <c:showSerName val="0"/>
          <c:showPercent val="0"/>
          <c:showBubbleSize val="0"/>
        </c:dLbls>
        <c:gapWidth val="83"/>
        <c:overlap val="-27"/>
        <c:axId val="386187359"/>
        <c:axId val="386180287"/>
      </c:barChart>
      <c:catAx>
        <c:axId val="386187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ru-RU"/>
          </a:p>
        </c:txPr>
        <c:crossAx val="386180287"/>
        <c:crosses val="autoZero"/>
        <c:auto val="1"/>
        <c:lblAlgn val="ctr"/>
        <c:lblOffset val="100"/>
        <c:noMultiLvlLbl val="0"/>
      </c:catAx>
      <c:valAx>
        <c:axId val="38618028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ru-RU"/>
          </a:p>
        </c:txPr>
        <c:crossAx val="386187359"/>
        <c:crosses val="autoZero"/>
        <c:crossBetween val="between"/>
      </c:valAx>
      <c:spPr>
        <a:noFill/>
        <a:ln>
          <a:noFill/>
        </a:ln>
        <a:effectLst/>
      </c:spPr>
    </c:plotArea>
    <c:legend>
      <c:legendPos val="b"/>
      <c:layout>
        <c:manualLayout>
          <c:xMode val="edge"/>
          <c:yMode val="edge"/>
          <c:x val="0.22300568678915136"/>
          <c:y val="0.89409667541557303"/>
          <c:w val="0.51530881940728279"/>
          <c:h val="7.2000491842437078E-2"/>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a:noFill/>
    </a:ln>
    <a:effectLst/>
  </c:spPr>
  <c:txPr>
    <a:bodyPr/>
    <a:lstStyle/>
    <a:p>
      <a:pPr>
        <a:defRPr sz="1100">
          <a:solidFill>
            <a:sysClr val="windowText" lastClr="000000"/>
          </a:solidFill>
        </a:defRPr>
      </a:pPr>
      <a:endParaRPr lang="ru-RU"/>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'VAL 3'!$C$78</c:f>
              <c:strCache>
                <c:ptCount val="1"/>
                <c:pt idx="0">
                  <c:v>Cu siguranţă aş vota pentru el</c:v>
                </c:pt>
              </c:strCache>
            </c:strRef>
          </c:tx>
          <c:spPr>
            <a:solidFill>
              <a:srgbClr val="70AD4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ru-RU"/>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 3'!$B$79:$B$91</c:f>
              <c:strCache>
                <c:ptCount val="13"/>
                <c:pt idx="0">
                  <c:v>Teodor CÂRNAȚ</c:v>
                </c:pt>
                <c:pt idx="1">
                  <c:v>Vlad ȚURCANU</c:v>
                </c:pt>
                <c:pt idx="2">
                  <c:v>Ivan DIACOV</c:v>
                </c:pt>
                <c:pt idx="3">
                  <c:v>Vitalie MARINUȚA</c:v>
                </c:pt>
                <c:pt idx="4">
                  <c:v>Valerii KLIMENCO</c:v>
                </c:pt>
                <c:pt idx="5">
                  <c:v>Valeriu MUNTEANU</c:v>
                </c:pt>
                <c:pt idx="6">
                  <c:v>Octavian ȚÎCU</c:v>
                </c:pt>
                <c:pt idx="7">
                  <c:v>Victor CHIRONDA</c:v>
                </c:pt>
                <c:pt idx="8">
                  <c:v>Vladimir CEBOTARI</c:v>
                </c:pt>
                <c:pt idx="9">
                  <c:v>Ruslan CODREANU</c:v>
                </c:pt>
                <c:pt idx="10">
                  <c:v>Dorin CHIRTOACĂ</c:v>
                </c:pt>
                <c:pt idx="11">
                  <c:v>Andrei NĂSTASE</c:v>
                </c:pt>
                <c:pt idx="12">
                  <c:v>Ion CEBAN</c:v>
                </c:pt>
              </c:strCache>
            </c:strRef>
          </c:cat>
          <c:val>
            <c:numRef>
              <c:f>'VAL 3'!$C$79:$C$91</c:f>
              <c:numCache>
                <c:formatCode>0.0%</c:formatCode>
                <c:ptCount val="13"/>
                <c:pt idx="0">
                  <c:v>1.4E-2</c:v>
                </c:pt>
                <c:pt idx="1">
                  <c:v>1.7000000000000001E-2</c:v>
                </c:pt>
                <c:pt idx="2">
                  <c:v>1.4E-2</c:v>
                </c:pt>
                <c:pt idx="3">
                  <c:v>1.2999999999999999E-2</c:v>
                </c:pt>
                <c:pt idx="4">
                  <c:v>1.6E-2</c:v>
                </c:pt>
                <c:pt idx="5">
                  <c:v>1.4E-2</c:v>
                </c:pt>
                <c:pt idx="6">
                  <c:v>2.1000000000000001E-2</c:v>
                </c:pt>
                <c:pt idx="7">
                  <c:v>0.03</c:v>
                </c:pt>
                <c:pt idx="8">
                  <c:v>2.9000000000000001E-2</c:v>
                </c:pt>
                <c:pt idx="9">
                  <c:v>4.9000000000000002E-2</c:v>
                </c:pt>
                <c:pt idx="10">
                  <c:v>2.9000000000000001E-2</c:v>
                </c:pt>
                <c:pt idx="11">
                  <c:v>0.155</c:v>
                </c:pt>
                <c:pt idx="12">
                  <c:v>0.191</c:v>
                </c:pt>
              </c:numCache>
            </c:numRef>
          </c:val>
          <c:extLst>
            <c:ext xmlns:c16="http://schemas.microsoft.com/office/drawing/2014/chart" uri="{C3380CC4-5D6E-409C-BE32-E72D297353CC}">
              <c16:uniqueId val="{00000002-61BC-4F3E-9732-1D51E129F36A}"/>
            </c:ext>
          </c:extLst>
        </c:ser>
        <c:ser>
          <c:idx val="1"/>
          <c:order val="1"/>
          <c:tx>
            <c:strRef>
              <c:f>'VAL 3'!$D$78</c:f>
              <c:strCache>
                <c:ptCount val="1"/>
                <c:pt idx="0">
                  <c:v>Probabil aş vota </c:v>
                </c:pt>
              </c:strCache>
            </c:strRef>
          </c:tx>
          <c:spPr>
            <a:solidFill>
              <a:srgbClr val="5B9BD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61BC-4F3E-9732-1D51E129F36A}"/>
                </c:ext>
              </c:extLst>
            </c:dLbl>
            <c:dLbl>
              <c:idx val="1"/>
              <c:delete val="1"/>
              <c:extLst>
                <c:ext xmlns:c15="http://schemas.microsoft.com/office/drawing/2012/chart" uri="{CE6537A1-D6FC-4f65-9D91-7224C49458BB}"/>
                <c:ext xmlns:c16="http://schemas.microsoft.com/office/drawing/2014/chart" uri="{C3380CC4-5D6E-409C-BE32-E72D297353CC}">
                  <c16:uniqueId val="{00000004-61BC-4F3E-9732-1D51E129F36A}"/>
                </c:ext>
              </c:extLst>
            </c:dLbl>
            <c:dLbl>
              <c:idx val="2"/>
              <c:delete val="1"/>
              <c:extLst>
                <c:ext xmlns:c15="http://schemas.microsoft.com/office/drawing/2012/chart" uri="{CE6537A1-D6FC-4f65-9D91-7224C49458BB}"/>
                <c:ext xmlns:c16="http://schemas.microsoft.com/office/drawing/2014/chart" uri="{C3380CC4-5D6E-409C-BE32-E72D297353CC}">
                  <c16:uniqueId val="{00000005-61BC-4F3E-9732-1D51E129F36A}"/>
                </c:ext>
              </c:extLst>
            </c:dLbl>
            <c:dLbl>
              <c:idx val="3"/>
              <c:delete val="1"/>
              <c:extLst>
                <c:ext xmlns:c15="http://schemas.microsoft.com/office/drawing/2012/chart" uri="{CE6537A1-D6FC-4f65-9D91-7224C49458BB}"/>
                <c:ext xmlns:c16="http://schemas.microsoft.com/office/drawing/2014/chart" uri="{C3380CC4-5D6E-409C-BE32-E72D297353CC}">
                  <c16:uniqueId val="{00000006-61BC-4F3E-9732-1D51E129F36A}"/>
                </c:ext>
              </c:extLst>
            </c:dLbl>
            <c:dLbl>
              <c:idx val="4"/>
              <c:delete val="1"/>
              <c:extLst>
                <c:ext xmlns:c15="http://schemas.microsoft.com/office/drawing/2012/chart" uri="{CE6537A1-D6FC-4f65-9D91-7224C49458BB}"/>
                <c:ext xmlns:c16="http://schemas.microsoft.com/office/drawing/2014/chart" uri="{C3380CC4-5D6E-409C-BE32-E72D297353CC}">
                  <c16:uniqueId val="{00000007-61BC-4F3E-9732-1D51E129F36A}"/>
                </c:ext>
              </c:extLst>
            </c:dLbl>
            <c:dLbl>
              <c:idx val="5"/>
              <c:delete val="1"/>
              <c:extLst>
                <c:ext xmlns:c15="http://schemas.microsoft.com/office/drawing/2012/chart" uri="{CE6537A1-D6FC-4f65-9D91-7224C49458BB}"/>
                <c:ext xmlns:c16="http://schemas.microsoft.com/office/drawing/2014/chart" uri="{C3380CC4-5D6E-409C-BE32-E72D297353CC}">
                  <c16:uniqueId val="{00000008-61BC-4F3E-9732-1D51E129F36A}"/>
                </c:ext>
              </c:extLst>
            </c:dLbl>
            <c:dLbl>
              <c:idx val="6"/>
              <c:delete val="1"/>
              <c:extLst>
                <c:ext xmlns:c15="http://schemas.microsoft.com/office/drawing/2012/chart" uri="{CE6537A1-D6FC-4f65-9D91-7224C49458BB}">
                  <c15:layout/>
                </c:ext>
                <c:ext xmlns:c16="http://schemas.microsoft.com/office/drawing/2014/chart" uri="{C3380CC4-5D6E-409C-BE32-E72D297353CC}">
                  <c16:uniqueId val="{00000012-61BC-4F3E-9732-1D51E129F36A}"/>
                </c:ext>
              </c:extLst>
            </c:dLbl>
            <c:dLbl>
              <c:idx val="7"/>
              <c:delete val="1"/>
              <c:extLst>
                <c:ext xmlns:c15="http://schemas.microsoft.com/office/drawing/2012/chart" uri="{CE6537A1-D6FC-4f65-9D91-7224C49458BB}">
                  <c15:layout/>
                </c:ext>
                <c:ext xmlns:c16="http://schemas.microsoft.com/office/drawing/2014/chart" uri="{C3380CC4-5D6E-409C-BE32-E72D297353CC}">
                  <c16:uniqueId val="{00000011-61BC-4F3E-9732-1D51E129F36A}"/>
                </c:ext>
              </c:extLst>
            </c:dLbl>
            <c:dLbl>
              <c:idx val="8"/>
              <c:delete val="1"/>
              <c:extLst>
                <c:ext xmlns:c15="http://schemas.microsoft.com/office/drawing/2012/chart" uri="{CE6537A1-D6FC-4f65-9D91-7224C49458BB}">
                  <c15:layout/>
                </c:ext>
                <c:ext xmlns:c16="http://schemas.microsoft.com/office/drawing/2014/chart" uri="{C3380CC4-5D6E-409C-BE32-E72D297353CC}">
                  <c16:uniqueId val="{00000010-61BC-4F3E-9732-1D51E129F36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 3'!$B$79:$B$91</c:f>
              <c:strCache>
                <c:ptCount val="13"/>
                <c:pt idx="0">
                  <c:v>Teodor CÂRNAȚ</c:v>
                </c:pt>
                <c:pt idx="1">
                  <c:v>Vlad ȚURCANU</c:v>
                </c:pt>
                <c:pt idx="2">
                  <c:v>Ivan DIACOV</c:v>
                </c:pt>
                <c:pt idx="3">
                  <c:v>Vitalie MARINUȚA</c:v>
                </c:pt>
                <c:pt idx="4">
                  <c:v>Valerii KLIMENCO</c:v>
                </c:pt>
                <c:pt idx="5">
                  <c:v>Valeriu MUNTEANU</c:v>
                </c:pt>
                <c:pt idx="6">
                  <c:v>Octavian ȚÎCU</c:v>
                </c:pt>
                <c:pt idx="7">
                  <c:v>Victor CHIRONDA</c:v>
                </c:pt>
                <c:pt idx="8">
                  <c:v>Vladimir CEBOTARI</c:v>
                </c:pt>
                <c:pt idx="9">
                  <c:v>Ruslan CODREANU</c:v>
                </c:pt>
                <c:pt idx="10">
                  <c:v>Dorin CHIRTOACĂ</c:v>
                </c:pt>
                <c:pt idx="11">
                  <c:v>Andrei NĂSTASE</c:v>
                </c:pt>
                <c:pt idx="12">
                  <c:v>Ion CEBAN</c:v>
                </c:pt>
              </c:strCache>
            </c:strRef>
          </c:cat>
          <c:val>
            <c:numRef>
              <c:f>'VAL 3'!$D$79:$D$91</c:f>
              <c:numCache>
                <c:formatCode>0.0%</c:formatCode>
                <c:ptCount val="13"/>
                <c:pt idx="0">
                  <c:v>1.7999999999999999E-2</c:v>
                </c:pt>
                <c:pt idx="1">
                  <c:v>1.9E-2</c:v>
                </c:pt>
                <c:pt idx="2">
                  <c:v>2.4E-2</c:v>
                </c:pt>
                <c:pt idx="3">
                  <c:v>2.5999999999999999E-2</c:v>
                </c:pt>
                <c:pt idx="4">
                  <c:v>2.5000000000000001E-2</c:v>
                </c:pt>
                <c:pt idx="5">
                  <c:v>3.2000000000000001E-2</c:v>
                </c:pt>
                <c:pt idx="6">
                  <c:v>2.7E-2</c:v>
                </c:pt>
                <c:pt idx="7">
                  <c:v>0.02</c:v>
                </c:pt>
                <c:pt idx="8">
                  <c:v>2.8000000000000001E-2</c:v>
                </c:pt>
                <c:pt idx="9">
                  <c:v>5.5E-2</c:v>
                </c:pt>
                <c:pt idx="10">
                  <c:v>7.5999999999999998E-2</c:v>
                </c:pt>
                <c:pt idx="11">
                  <c:v>0.155</c:v>
                </c:pt>
                <c:pt idx="12">
                  <c:v>0.16</c:v>
                </c:pt>
              </c:numCache>
            </c:numRef>
          </c:val>
          <c:extLst>
            <c:ext xmlns:c16="http://schemas.microsoft.com/office/drawing/2014/chart" uri="{C3380CC4-5D6E-409C-BE32-E72D297353CC}">
              <c16:uniqueId val="{00000009-61BC-4F3E-9732-1D51E129F36A}"/>
            </c:ext>
          </c:extLst>
        </c:ser>
        <c:ser>
          <c:idx val="2"/>
          <c:order val="2"/>
          <c:tx>
            <c:strRef>
              <c:f>'VAL 3'!$E$78</c:f>
              <c:strCache>
                <c:ptCount val="1"/>
                <c:pt idx="0">
                  <c:v>Puţin probabil aş vota pentru el/ea</c:v>
                </c:pt>
              </c:strCache>
            </c:strRef>
          </c:tx>
          <c:spPr>
            <a:solidFill>
              <a:srgbClr val="ED7D31">
                <a:lumMod val="20000"/>
                <a:lumOff val="80000"/>
              </a:srgbClr>
            </a:solidFill>
            <a:ln>
              <a:noFill/>
            </a:ln>
            <a:effectLst/>
          </c:spPr>
          <c:invertIfNegative val="0"/>
          <c:cat>
            <c:strRef>
              <c:f>'VAL 3'!$B$79:$B$91</c:f>
              <c:strCache>
                <c:ptCount val="13"/>
                <c:pt idx="0">
                  <c:v>Teodor CÂRNAȚ</c:v>
                </c:pt>
                <c:pt idx="1">
                  <c:v>Vlad ȚURCANU</c:v>
                </c:pt>
                <c:pt idx="2">
                  <c:v>Ivan DIACOV</c:v>
                </c:pt>
                <c:pt idx="3">
                  <c:v>Vitalie MARINUȚA</c:v>
                </c:pt>
                <c:pt idx="4">
                  <c:v>Valerii KLIMENCO</c:v>
                </c:pt>
                <c:pt idx="5">
                  <c:v>Valeriu MUNTEANU</c:v>
                </c:pt>
                <c:pt idx="6">
                  <c:v>Octavian ȚÎCU</c:v>
                </c:pt>
                <c:pt idx="7">
                  <c:v>Victor CHIRONDA</c:v>
                </c:pt>
                <c:pt idx="8">
                  <c:v>Vladimir CEBOTARI</c:v>
                </c:pt>
                <c:pt idx="9">
                  <c:v>Ruslan CODREANU</c:v>
                </c:pt>
                <c:pt idx="10">
                  <c:v>Dorin CHIRTOACĂ</c:v>
                </c:pt>
                <c:pt idx="11">
                  <c:v>Andrei NĂSTASE</c:v>
                </c:pt>
                <c:pt idx="12">
                  <c:v>Ion CEBAN</c:v>
                </c:pt>
              </c:strCache>
            </c:strRef>
          </c:cat>
          <c:val>
            <c:numRef>
              <c:f>'VAL 3'!$E$79:$E$91</c:f>
              <c:numCache>
                <c:formatCode>0.0%</c:formatCode>
                <c:ptCount val="13"/>
                <c:pt idx="0">
                  <c:v>6.3E-2</c:v>
                </c:pt>
                <c:pt idx="1">
                  <c:v>8.1000000000000003E-2</c:v>
                </c:pt>
                <c:pt idx="2">
                  <c:v>9.4E-2</c:v>
                </c:pt>
                <c:pt idx="3">
                  <c:v>8.8999999999999996E-2</c:v>
                </c:pt>
                <c:pt idx="4">
                  <c:v>9.1999999999999998E-2</c:v>
                </c:pt>
                <c:pt idx="5">
                  <c:v>0.104</c:v>
                </c:pt>
                <c:pt idx="6">
                  <c:v>8.5000000000000006E-2</c:v>
                </c:pt>
                <c:pt idx="7">
                  <c:v>8.1000000000000003E-2</c:v>
                </c:pt>
                <c:pt idx="8">
                  <c:v>7.1999999999999995E-2</c:v>
                </c:pt>
                <c:pt idx="9">
                  <c:v>0.113</c:v>
                </c:pt>
                <c:pt idx="10">
                  <c:v>0.11700000000000001</c:v>
                </c:pt>
                <c:pt idx="11">
                  <c:v>9.5000000000000001E-2</c:v>
                </c:pt>
                <c:pt idx="12">
                  <c:v>0.108</c:v>
                </c:pt>
              </c:numCache>
            </c:numRef>
          </c:val>
          <c:extLst>
            <c:ext xmlns:c16="http://schemas.microsoft.com/office/drawing/2014/chart" uri="{C3380CC4-5D6E-409C-BE32-E72D297353CC}">
              <c16:uniqueId val="{0000000A-61BC-4F3E-9732-1D51E129F36A}"/>
            </c:ext>
          </c:extLst>
        </c:ser>
        <c:ser>
          <c:idx val="3"/>
          <c:order val="3"/>
          <c:tx>
            <c:strRef>
              <c:f>'VAL 3'!$F$78</c:f>
              <c:strCache>
                <c:ptCount val="1"/>
                <c:pt idx="0">
                  <c:v>Niciodată nu aş vota pentru el/ea</c:v>
                </c:pt>
              </c:strCache>
            </c:strRef>
          </c:tx>
          <c:spPr>
            <a:solidFill>
              <a:srgbClr val="ED7D31">
                <a:lumMod val="60000"/>
                <a:lumOff val="40000"/>
              </a:srgbClr>
            </a:solidFill>
            <a:ln>
              <a:noFill/>
            </a:ln>
            <a:effectLst/>
          </c:spPr>
          <c:invertIfNegative val="0"/>
          <c:cat>
            <c:strRef>
              <c:f>'VAL 3'!$B$79:$B$91</c:f>
              <c:strCache>
                <c:ptCount val="13"/>
                <c:pt idx="0">
                  <c:v>Teodor CÂRNAȚ</c:v>
                </c:pt>
                <c:pt idx="1">
                  <c:v>Vlad ȚURCANU</c:v>
                </c:pt>
                <c:pt idx="2">
                  <c:v>Ivan DIACOV</c:v>
                </c:pt>
                <c:pt idx="3">
                  <c:v>Vitalie MARINUȚA</c:v>
                </c:pt>
                <c:pt idx="4">
                  <c:v>Valerii KLIMENCO</c:v>
                </c:pt>
                <c:pt idx="5">
                  <c:v>Valeriu MUNTEANU</c:v>
                </c:pt>
                <c:pt idx="6">
                  <c:v>Octavian ȚÎCU</c:v>
                </c:pt>
                <c:pt idx="7">
                  <c:v>Victor CHIRONDA</c:v>
                </c:pt>
                <c:pt idx="8">
                  <c:v>Vladimir CEBOTARI</c:v>
                </c:pt>
                <c:pt idx="9">
                  <c:v>Ruslan CODREANU</c:v>
                </c:pt>
                <c:pt idx="10">
                  <c:v>Dorin CHIRTOACĂ</c:v>
                </c:pt>
                <c:pt idx="11">
                  <c:v>Andrei NĂSTASE</c:v>
                </c:pt>
                <c:pt idx="12">
                  <c:v>Ion CEBAN</c:v>
                </c:pt>
              </c:strCache>
            </c:strRef>
          </c:cat>
          <c:val>
            <c:numRef>
              <c:f>'VAL 3'!$F$79:$F$91</c:f>
              <c:numCache>
                <c:formatCode>0.0%</c:formatCode>
                <c:ptCount val="13"/>
                <c:pt idx="0">
                  <c:v>0.41199999999999998</c:v>
                </c:pt>
                <c:pt idx="1">
                  <c:v>0.438</c:v>
                </c:pt>
                <c:pt idx="2">
                  <c:v>0.437</c:v>
                </c:pt>
                <c:pt idx="3">
                  <c:v>0.41499999999999998</c:v>
                </c:pt>
                <c:pt idx="4">
                  <c:v>0.439</c:v>
                </c:pt>
                <c:pt idx="5">
                  <c:v>0.49</c:v>
                </c:pt>
                <c:pt idx="6">
                  <c:v>0.40600000000000003</c:v>
                </c:pt>
                <c:pt idx="7">
                  <c:v>0.42499999999999999</c:v>
                </c:pt>
                <c:pt idx="8">
                  <c:v>0.44700000000000001</c:v>
                </c:pt>
                <c:pt idx="9">
                  <c:v>0.40699999999999997</c:v>
                </c:pt>
                <c:pt idx="10">
                  <c:v>0.52700000000000002</c:v>
                </c:pt>
                <c:pt idx="11">
                  <c:v>0.34799999999999998</c:v>
                </c:pt>
                <c:pt idx="12">
                  <c:v>0.29299999999999998</c:v>
                </c:pt>
              </c:numCache>
            </c:numRef>
          </c:val>
          <c:extLst>
            <c:ext xmlns:c16="http://schemas.microsoft.com/office/drawing/2014/chart" uri="{C3380CC4-5D6E-409C-BE32-E72D297353CC}">
              <c16:uniqueId val="{0000000B-61BC-4F3E-9732-1D51E129F36A}"/>
            </c:ext>
          </c:extLst>
        </c:ser>
        <c:ser>
          <c:idx val="4"/>
          <c:order val="4"/>
          <c:tx>
            <c:strRef>
              <c:f>'VAL 3'!$G$78</c:f>
              <c:strCache>
                <c:ptCount val="1"/>
                <c:pt idx="0">
                  <c:v>Nu-l cunosc</c:v>
                </c:pt>
              </c:strCache>
            </c:strRef>
          </c:tx>
          <c:spPr>
            <a:solidFill>
              <a:srgbClr val="7030A0"/>
            </a:solidFill>
            <a:ln>
              <a:noFill/>
            </a:ln>
            <a:effectLst/>
          </c:spPr>
          <c:invertIfNegative val="0"/>
          <c:cat>
            <c:strRef>
              <c:f>'VAL 3'!$B$79:$B$91</c:f>
              <c:strCache>
                <c:ptCount val="13"/>
                <c:pt idx="0">
                  <c:v>Teodor CÂRNAȚ</c:v>
                </c:pt>
                <c:pt idx="1">
                  <c:v>Vlad ȚURCANU</c:v>
                </c:pt>
                <c:pt idx="2">
                  <c:v>Ivan DIACOV</c:v>
                </c:pt>
                <c:pt idx="3">
                  <c:v>Vitalie MARINUȚA</c:v>
                </c:pt>
                <c:pt idx="4">
                  <c:v>Valerii KLIMENCO</c:v>
                </c:pt>
                <c:pt idx="5">
                  <c:v>Valeriu MUNTEANU</c:v>
                </c:pt>
                <c:pt idx="6">
                  <c:v>Octavian ȚÎCU</c:v>
                </c:pt>
                <c:pt idx="7">
                  <c:v>Victor CHIRONDA</c:v>
                </c:pt>
                <c:pt idx="8">
                  <c:v>Vladimir CEBOTARI</c:v>
                </c:pt>
                <c:pt idx="9">
                  <c:v>Ruslan CODREANU</c:v>
                </c:pt>
                <c:pt idx="10">
                  <c:v>Dorin CHIRTOACĂ</c:v>
                </c:pt>
                <c:pt idx="11">
                  <c:v>Andrei NĂSTASE</c:v>
                </c:pt>
                <c:pt idx="12">
                  <c:v>Ion CEBAN</c:v>
                </c:pt>
              </c:strCache>
            </c:strRef>
          </c:cat>
          <c:val>
            <c:numRef>
              <c:f>'VAL 3'!$G$79:$G$91</c:f>
              <c:numCache>
                <c:formatCode>0.0%</c:formatCode>
                <c:ptCount val="13"/>
                <c:pt idx="0">
                  <c:v>0.309</c:v>
                </c:pt>
                <c:pt idx="1">
                  <c:v>0.25</c:v>
                </c:pt>
                <c:pt idx="2">
                  <c:v>0.23699999999999999</c:v>
                </c:pt>
                <c:pt idx="3">
                  <c:v>0.27400000000000002</c:v>
                </c:pt>
                <c:pt idx="4">
                  <c:v>0.23499999999999999</c:v>
                </c:pt>
                <c:pt idx="5">
                  <c:v>0.16600000000000001</c:v>
                </c:pt>
                <c:pt idx="6">
                  <c:v>0.27400000000000002</c:v>
                </c:pt>
                <c:pt idx="7">
                  <c:v>0.24299999999999999</c:v>
                </c:pt>
                <c:pt idx="8">
                  <c:v>0.23699999999999999</c:v>
                </c:pt>
                <c:pt idx="9">
                  <c:v>0.182</c:v>
                </c:pt>
                <c:pt idx="10">
                  <c:v>5.0999999999999997E-2</c:v>
                </c:pt>
                <c:pt idx="11">
                  <c:v>3.2000000000000001E-2</c:v>
                </c:pt>
                <c:pt idx="12">
                  <c:v>3.1E-2</c:v>
                </c:pt>
              </c:numCache>
            </c:numRef>
          </c:val>
          <c:extLst>
            <c:ext xmlns:c16="http://schemas.microsoft.com/office/drawing/2014/chart" uri="{C3380CC4-5D6E-409C-BE32-E72D297353CC}">
              <c16:uniqueId val="{0000000C-61BC-4F3E-9732-1D51E129F36A}"/>
            </c:ext>
          </c:extLst>
        </c:ser>
        <c:ser>
          <c:idx val="5"/>
          <c:order val="5"/>
          <c:tx>
            <c:strRef>
              <c:f>'VAL 3'!$H$78</c:f>
              <c:strCache>
                <c:ptCount val="1"/>
                <c:pt idx="0">
                  <c:v>Greu de răspuns</c:v>
                </c:pt>
              </c:strCache>
            </c:strRef>
          </c:tx>
          <c:spPr>
            <a:solidFill>
              <a:srgbClr val="E7E6E6">
                <a:lumMod val="75000"/>
              </a:srgbClr>
            </a:solidFill>
            <a:ln>
              <a:noFill/>
            </a:ln>
            <a:effectLst/>
          </c:spPr>
          <c:invertIfNegative val="0"/>
          <c:cat>
            <c:strRef>
              <c:f>'VAL 3'!$B$79:$B$91</c:f>
              <c:strCache>
                <c:ptCount val="13"/>
                <c:pt idx="0">
                  <c:v>Teodor CÂRNAȚ</c:v>
                </c:pt>
                <c:pt idx="1">
                  <c:v>Vlad ȚURCANU</c:v>
                </c:pt>
                <c:pt idx="2">
                  <c:v>Ivan DIACOV</c:v>
                </c:pt>
                <c:pt idx="3">
                  <c:v>Vitalie MARINUȚA</c:v>
                </c:pt>
                <c:pt idx="4">
                  <c:v>Valerii KLIMENCO</c:v>
                </c:pt>
                <c:pt idx="5">
                  <c:v>Valeriu MUNTEANU</c:v>
                </c:pt>
                <c:pt idx="6">
                  <c:v>Octavian ȚÎCU</c:v>
                </c:pt>
                <c:pt idx="7">
                  <c:v>Victor CHIRONDA</c:v>
                </c:pt>
                <c:pt idx="8">
                  <c:v>Vladimir CEBOTARI</c:v>
                </c:pt>
                <c:pt idx="9">
                  <c:v>Ruslan CODREANU</c:v>
                </c:pt>
                <c:pt idx="10">
                  <c:v>Dorin CHIRTOACĂ</c:v>
                </c:pt>
                <c:pt idx="11">
                  <c:v>Andrei NĂSTASE</c:v>
                </c:pt>
                <c:pt idx="12">
                  <c:v>Ion CEBAN</c:v>
                </c:pt>
              </c:strCache>
            </c:strRef>
          </c:cat>
          <c:val>
            <c:numRef>
              <c:f>'VAL 3'!$H$79:$H$91</c:f>
              <c:numCache>
                <c:formatCode>0.0%</c:formatCode>
                <c:ptCount val="13"/>
                <c:pt idx="0">
                  <c:v>0.184</c:v>
                </c:pt>
                <c:pt idx="1">
                  <c:v>0.19500000000000001</c:v>
                </c:pt>
                <c:pt idx="2">
                  <c:v>0.19400000000000001</c:v>
                </c:pt>
                <c:pt idx="3">
                  <c:v>0.184</c:v>
                </c:pt>
                <c:pt idx="4">
                  <c:v>0.193</c:v>
                </c:pt>
                <c:pt idx="5">
                  <c:v>0.19400000000000001</c:v>
                </c:pt>
                <c:pt idx="6">
                  <c:v>0.187</c:v>
                </c:pt>
                <c:pt idx="7">
                  <c:v>0.20100000000000001</c:v>
                </c:pt>
                <c:pt idx="8">
                  <c:v>0.188</c:v>
                </c:pt>
                <c:pt idx="9">
                  <c:v>0.19500000000000001</c:v>
                </c:pt>
                <c:pt idx="10">
                  <c:v>0.2</c:v>
                </c:pt>
                <c:pt idx="11">
                  <c:v>0.215</c:v>
                </c:pt>
                <c:pt idx="12">
                  <c:v>0.217</c:v>
                </c:pt>
              </c:numCache>
            </c:numRef>
          </c:val>
          <c:extLst>
            <c:ext xmlns:c16="http://schemas.microsoft.com/office/drawing/2014/chart" uri="{C3380CC4-5D6E-409C-BE32-E72D297353CC}">
              <c16:uniqueId val="{0000000D-61BC-4F3E-9732-1D51E129F36A}"/>
            </c:ext>
          </c:extLst>
        </c:ser>
        <c:dLbls>
          <c:showLegendKey val="0"/>
          <c:showVal val="0"/>
          <c:showCatName val="0"/>
          <c:showSerName val="0"/>
          <c:showPercent val="0"/>
          <c:showBubbleSize val="0"/>
        </c:dLbls>
        <c:gapWidth val="53"/>
        <c:overlap val="100"/>
        <c:axId val="713379919"/>
        <c:axId val="713380335"/>
      </c:barChart>
      <c:catAx>
        <c:axId val="7133799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713380335"/>
        <c:crosses val="autoZero"/>
        <c:auto val="1"/>
        <c:lblAlgn val="ctr"/>
        <c:lblOffset val="100"/>
        <c:noMultiLvlLbl val="0"/>
      </c:catAx>
      <c:valAx>
        <c:axId val="71338033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713379919"/>
        <c:crosses val="autoZero"/>
        <c:crossBetween val="between"/>
      </c:valAx>
      <c:spPr>
        <a:noFill/>
        <a:ln>
          <a:noFill/>
        </a:ln>
        <a:effectLst/>
      </c:spPr>
    </c:plotArea>
    <c:legend>
      <c:legendPos val="b"/>
      <c:layout>
        <c:manualLayout>
          <c:xMode val="edge"/>
          <c:yMode val="edge"/>
          <c:x val="9.2238809715753725E-3"/>
          <c:y val="0.88314417594352435"/>
          <c:w val="0.99032416889121067"/>
          <c:h val="9.9614444746130876E-2"/>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a:noFill/>
    </a:ln>
    <a:effectLst/>
  </c:spPr>
  <c:txPr>
    <a:bodyPr/>
    <a:lstStyle/>
    <a:p>
      <a:pPr>
        <a:defRPr>
          <a:solidFill>
            <a:sysClr val="windowText" lastClr="000000"/>
          </a:solidFill>
        </a:defRPr>
      </a:pPr>
      <a:endParaRPr lang="ru-RU"/>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solidFill>
                <a:schemeClr val="accent1"/>
              </a:solidFill>
            </a:ln>
            <a:effectLst/>
          </c:spPr>
          <c:invertIfNegative val="0"/>
          <c:dPt>
            <c:idx val="0"/>
            <c:invertIfNegative val="0"/>
            <c:bubble3D val="0"/>
            <c:spPr>
              <a:solidFill>
                <a:schemeClr val="bg2">
                  <a:lumMod val="25000"/>
                </a:schemeClr>
              </a:solidFill>
              <a:ln>
                <a:solidFill>
                  <a:schemeClr val="accent1"/>
                </a:solidFill>
              </a:ln>
              <a:effectLst/>
            </c:spPr>
            <c:extLst>
              <c:ext xmlns:c16="http://schemas.microsoft.com/office/drawing/2014/chart" uri="{C3380CC4-5D6E-409C-BE32-E72D297353CC}">
                <c16:uniqueId val="{00000001-DB3C-463E-BE0A-40D45F60B9A5}"/>
              </c:ext>
            </c:extLst>
          </c:dPt>
          <c:dPt>
            <c:idx val="1"/>
            <c:invertIfNegative val="0"/>
            <c:bubble3D val="0"/>
            <c:spPr>
              <a:solidFill>
                <a:schemeClr val="accent6"/>
              </a:solidFill>
              <a:ln>
                <a:solidFill>
                  <a:schemeClr val="accent1"/>
                </a:solidFill>
              </a:ln>
              <a:effectLst/>
            </c:spPr>
            <c:extLst>
              <c:ext xmlns:c16="http://schemas.microsoft.com/office/drawing/2014/chart" uri="{C3380CC4-5D6E-409C-BE32-E72D297353CC}">
                <c16:uniqueId val="{00000003-DB3C-463E-BE0A-40D45F60B9A5}"/>
              </c:ext>
            </c:extLst>
          </c:dPt>
          <c:dPt>
            <c:idx val="2"/>
            <c:invertIfNegative val="0"/>
            <c:bubble3D val="0"/>
            <c:spPr>
              <a:solidFill>
                <a:schemeClr val="bg1">
                  <a:lumMod val="50000"/>
                </a:schemeClr>
              </a:solidFill>
              <a:ln>
                <a:solidFill>
                  <a:schemeClr val="accent1"/>
                </a:solidFill>
              </a:ln>
              <a:effectLst/>
            </c:spPr>
            <c:extLst>
              <c:ext xmlns:c16="http://schemas.microsoft.com/office/drawing/2014/chart" uri="{C3380CC4-5D6E-409C-BE32-E72D297353CC}">
                <c16:uniqueId val="{00000005-DB3C-463E-BE0A-40D45F60B9A5}"/>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7-DB3C-463E-BE0A-40D45F60B9A5}"/>
              </c:ext>
            </c:extLst>
          </c:dPt>
          <c:dPt>
            <c:idx val="10"/>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9-DB3C-463E-BE0A-40D45F60B9A5}"/>
              </c:ext>
            </c:extLst>
          </c:dPt>
          <c:dPt>
            <c:idx val="11"/>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B-DB3C-463E-BE0A-40D45F60B9A5}"/>
              </c:ext>
            </c:extLst>
          </c:dPt>
          <c:dPt>
            <c:idx val="12"/>
            <c:invertIfNegative val="0"/>
            <c:bubble3D val="0"/>
            <c:spPr>
              <a:pattFill prst="lgCheck">
                <a:fgClr>
                  <a:schemeClr val="accent4"/>
                </a:fgClr>
                <a:bgClr>
                  <a:srgbClr val="990033"/>
                </a:bgClr>
              </a:pattFill>
              <a:ln>
                <a:solidFill>
                  <a:schemeClr val="accent1"/>
                </a:solidFill>
              </a:ln>
              <a:effectLst/>
            </c:spPr>
            <c:extLst>
              <c:ext xmlns:c16="http://schemas.microsoft.com/office/drawing/2014/chart" uri="{C3380CC4-5D6E-409C-BE32-E72D297353CC}">
                <c16:uniqueId val="{0000000D-DB3C-463E-BE0A-40D45F60B9A5}"/>
              </c:ext>
            </c:extLst>
          </c:dPt>
          <c:dPt>
            <c:idx val="13"/>
            <c:invertIfNegative val="0"/>
            <c:bubble3D val="0"/>
            <c:spPr>
              <a:solidFill>
                <a:srgbClr val="FF0000"/>
              </a:solidFill>
              <a:ln>
                <a:solidFill>
                  <a:schemeClr val="accent1"/>
                </a:solidFill>
              </a:ln>
              <a:effectLst/>
            </c:spPr>
            <c:extLst>
              <c:ext xmlns:c16="http://schemas.microsoft.com/office/drawing/2014/chart" uri="{C3380CC4-5D6E-409C-BE32-E72D297353CC}">
                <c16:uniqueId val="{0000000F-DB3C-463E-BE0A-40D45F60B9A5}"/>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 3'!$C$133:$C$146</c:f>
              <c:strCache>
                <c:ptCount val="14"/>
                <c:pt idx="0">
                  <c:v>Voi vota, știu cu cine, dar nu doresc să spun</c:v>
                </c:pt>
                <c:pt idx="1">
                  <c:v>Voi vota, dar nu sunt hotărât, pentru cine</c:v>
                </c:pt>
                <c:pt idx="2">
                  <c:v>Nu voi participa la alegeri</c:v>
                </c:pt>
                <c:pt idx="3">
                  <c:v>Alt candidat</c:v>
                </c:pt>
                <c:pt idx="4">
                  <c:v>Victor CHIRONDA</c:v>
                </c:pt>
                <c:pt idx="5">
                  <c:v>Octavian ȚÎCU</c:v>
                </c:pt>
                <c:pt idx="6">
                  <c:v>Vitalie MARINUȚA</c:v>
                </c:pt>
                <c:pt idx="7">
                  <c:v>Vlad ȚURCANU</c:v>
                </c:pt>
                <c:pt idx="8">
                  <c:v>Valerii KLIMENCO</c:v>
                </c:pt>
                <c:pt idx="9">
                  <c:v>Vladimir CEBOTARI</c:v>
                </c:pt>
                <c:pt idx="10">
                  <c:v>Ruslan CODREANU</c:v>
                </c:pt>
                <c:pt idx="11">
                  <c:v>Dorin CHIRTOACă</c:v>
                </c:pt>
                <c:pt idx="12">
                  <c:v>Andrei NĂSTASE</c:v>
                </c:pt>
                <c:pt idx="13">
                  <c:v>Ion CEBAN</c:v>
                </c:pt>
              </c:strCache>
            </c:strRef>
          </c:cat>
          <c:val>
            <c:numRef>
              <c:f>'VAL 3'!$D$133:$D$146</c:f>
              <c:numCache>
                <c:formatCode>0.0%</c:formatCode>
                <c:ptCount val="14"/>
                <c:pt idx="0">
                  <c:v>0.10100000000000001</c:v>
                </c:pt>
                <c:pt idx="1">
                  <c:v>0.17599999999999999</c:v>
                </c:pt>
                <c:pt idx="2">
                  <c:v>8.6999999999999994E-2</c:v>
                </c:pt>
                <c:pt idx="3">
                  <c:v>1.2E-2</c:v>
                </c:pt>
                <c:pt idx="4">
                  <c:v>2E-3</c:v>
                </c:pt>
                <c:pt idx="5">
                  <c:v>4.0000000000000001E-3</c:v>
                </c:pt>
                <c:pt idx="6">
                  <c:v>5.0000000000000001E-3</c:v>
                </c:pt>
                <c:pt idx="7">
                  <c:v>6.0000000000000001E-3</c:v>
                </c:pt>
                <c:pt idx="8">
                  <c:v>1.0999999999999999E-2</c:v>
                </c:pt>
                <c:pt idx="9">
                  <c:v>2.1999999999999999E-2</c:v>
                </c:pt>
                <c:pt idx="10">
                  <c:v>4.1000000000000002E-2</c:v>
                </c:pt>
                <c:pt idx="11">
                  <c:v>5.1999999999999998E-2</c:v>
                </c:pt>
                <c:pt idx="12">
                  <c:v>0.214</c:v>
                </c:pt>
                <c:pt idx="13">
                  <c:v>0.26500000000000001</c:v>
                </c:pt>
              </c:numCache>
            </c:numRef>
          </c:val>
          <c:extLst>
            <c:ext xmlns:c16="http://schemas.microsoft.com/office/drawing/2014/chart" uri="{C3380CC4-5D6E-409C-BE32-E72D297353CC}">
              <c16:uniqueId val="{00000010-DB3C-463E-BE0A-40D45F60B9A5}"/>
            </c:ext>
          </c:extLst>
        </c:ser>
        <c:dLbls>
          <c:showLegendKey val="0"/>
          <c:showVal val="0"/>
          <c:showCatName val="0"/>
          <c:showSerName val="0"/>
          <c:showPercent val="0"/>
          <c:showBubbleSize val="0"/>
        </c:dLbls>
        <c:gapWidth val="70"/>
        <c:axId val="806611039"/>
        <c:axId val="806612703"/>
      </c:barChart>
      <c:catAx>
        <c:axId val="8066110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ru-RU"/>
          </a:p>
        </c:txPr>
        <c:crossAx val="806612703"/>
        <c:crosses val="autoZero"/>
        <c:auto val="1"/>
        <c:lblAlgn val="ctr"/>
        <c:lblOffset val="100"/>
        <c:noMultiLvlLbl val="0"/>
      </c:catAx>
      <c:valAx>
        <c:axId val="806612703"/>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806611039"/>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ru-RU"/>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5B9BD5"/>
            </a:solidFill>
            <a:ln>
              <a:noFill/>
            </a:ln>
            <a:effectLst/>
          </c:spPr>
          <c:invertIfNegative val="0"/>
          <c:dPt>
            <c:idx val="7"/>
            <c:invertIfNegative val="0"/>
            <c:bubble3D val="0"/>
            <c:spPr>
              <a:solidFill>
                <a:srgbClr val="5B9BD5"/>
              </a:solidFill>
              <a:ln>
                <a:noFill/>
              </a:ln>
              <a:effectLst/>
            </c:spPr>
            <c:extLst>
              <c:ext xmlns:c16="http://schemas.microsoft.com/office/drawing/2014/chart" uri="{C3380CC4-5D6E-409C-BE32-E72D297353CC}">
                <c16:uniqueId val="{00000001-CEF5-4A24-8A10-A5C422C8B366}"/>
              </c:ext>
            </c:extLst>
          </c:dPt>
          <c:dPt>
            <c:idx val="8"/>
            <c:invertIfNegative val="0"/>
            <c:bubble3D val="0"/>
            <c:spPr>
              <a:solidFill>
                <a:srgbClr val="5B9BD5"/>
              </a:solidFill>
              <a:ln>
                <a:noFill/>
              </a:ln>
              <a:effectLst/>
            </c:spPr>
            <c:extLst>
              <c:ext xmlns:c16="http://schemas.microsoft.com/office/drawing/2014/chart" uri="{C3380CC4-5D6E-409C-BE32-E72D297353CC}">
                <c16:uniqueId val="{00000003-CEF5-4A24-8A10-A5C422C8B366}"/>
              </c:ext>
            </c:extLst>
          </c:dPt>
          <c:dPt>
            <c:idx val="9"/>
            <c:invertIfNegative val="0"/>
            <c:bubble3D val="0"/>
            <c:spPr>
              <a:pattFill prst="lgCheck">
                <a:fgClr>
                  <a:srgbClr val="FFC000"/>
                </a:fgClr>
                <a:bgClr>
                  <a:srgbClr val="990033"/>
                </a:bgClr>
              </a:pattFill>
              <a:ln>
                <a:noFill/>
              </a:ln>
              <a:effectLst/>
            </c:spPr>
            <c:extLst>
              <c:ext xmlns:c16="http://schemas.microsoft.com/office/drawing/2014/chart" uri="{C3380CC4-5D6E-409C-BE32-E72D297353CC}">
                <c16:uniqueId val="{00000005-CEF5-4A24-8A10-A5C422C8B366}"/>
              </c:ext>
            </c:extLst>
          </c:dPt>
          <c:dPt>
            <c:idx val="10"/>
            <c:invertIfNegative val="0"/>
            <c:bubble3D val="0"/>
            <c:spPr>
              <a:solidFill>
                <a:srgbClr val="FF0000"/>
              </a:solidFill>
              <a:ln>
                <a:noFill/>
              </a:ln>
              <a:effectLst/>
            </c:spPr>
            <c:extLst>
              <c:ext xmlns:c16="http://schemas.microsoft.com/office/drawing/2014/chart" uri="{C3380CC4-5D6E-409C-BE32-E72D297353CC}">
                <c16:uniqueId val="{00000007-CEF5-4A24-8A10-A5C422C8B366}"/>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 3'!$E$136:$E$146</c:f>
              <c:strCache>
                <c:ptCount val="11"/>
                <c:pt idx="0">
                  <c:v>Alt candidat</c:v>
                </c:pt>
                <c:pt idx="1">
                  <c:v>Victor CHIRONDA</c:v>
                </c:pt>
                <c:pt idx="2">
                  <c:v>Octavian ȚÎCU</c:v>
                </c:pt>
                <c:pt idx="3">
                  <c:v>Vitalie MARINUȚA</c:v>
                </c:pt>
                <c:pt idx="4">
                  <c:v>Vlad ȚURCANU</c:v>
                </c:pt>
                <c:pt idx="5">
                  <c:v>Valerii KLIMENCO</c:v>
                </c:pt>
                <c:pt idx="6">
                  <c:v>Vladimir CEBOTARI</c:v>
                </c:pt>
                <c:pt idx="7">
                  <c:v>Ruslan CODREANU</c:v>
                </c:pt>
                <c:pt idx="8">
                  <c:v>Dorin CHIRTOACă</c:v>
                </c:pt>
                <c:pt idx="9">
                  <c:v>Andrei NĂSTASE</c:v>
                </c:pt>
                <c:pt idx="10">
                  <c:v>Ion CEBAN</c:v>
                </c:pt>
              </c:strCache>
            </c:strRef>
          </c:cat>
          <c:val>
            <c:numRef>
              <c:f>'VAL 3'!$F$136:$F$146</c:f>
              <c:numCache>
                <c:formatCode>0.0%</c:formatCode>
                <c:ptCount val="11"/>
                <c:pt idx="0">
                  <c:v>1.8927444794952682E-2</c:v>
                </c:pt>
                <c:pt idx="1">
                  <c:v>3.1545741324921139E-3</c:v>
                </c:pt>
                <c:pt idx="2">
                  <c:v>6.3091482649842278E-3</c:v>
                </c:pt>
                <c:pt idx="3">
                  <c:v>7.8864353312302835E-3</c:v>
                </c:pt>
                <c:pt idx="4">
                  <c:v>9.4637223974763408E-3</c:v>
                </c:pt>
                <c:pt idx="5">
                  <c:v>1.7350157728706624E-2</c:v>
                </c:pt>
                <c:pt idx="6">
                  <c:v>3.4700315457413249E-2</c:v>
                </c:pt>
                <c:pt idx="7">
                  <c:v>6.4668769716088342E-2</c:v>
                </c:pt>
                <c:pt idx="8">
                  <c:v>8.2018927444794956E-2</c:v>
                </c:pt>
                <c:pt idx="9">
                  <c:v>0.33753943217665616</c:v>
                </c:pt>
                <c:pt idx="10">
                  <c:v>0.41798107255520506</c:v>
                </c:pt>
              </c:numCache>
            </c:numRef>
          </c:val>
          <c:extLst>
            <c:ext xmlns:c16="http://schemas.microsoft.com/office/drawing/2014/chart" uri="{C3380CC4-5D6E-409C-BE32-E72D297353CC}">
              <c16:uniqueId val="{00000008-CEF5-4A24-8A10-A5C422C8B366}"/>
            </c:ext>
          </c:extLst>
        </c:ser>
        <c:dLbls>
          <c:showLegendKey val="0"/>
          <c:showVal val="0"/>
          <c:showCatName val="0"/>
          <c:showSerName val="0"/>
          <c:showPercent val="0"/>
          <c:showBubbleSize val="0"/>
        </c:dLbls>
        <c:gapWidth val="70"/>
        <c:axId val="806611039"/>
        <c:axId val="806612703"/>
      </c:barChart>
      <c:catAx>
        <c:axId val="806611039"/>
        <c:scaling>
          <c:orientation val="minMax"/>
        </c:scaling>
        <c:delete val="1"/>
        <c:axPos val="l"/>
        <c:numFmt formatCode="General" sourceLinked="1"/>
        <c:majorTickMark val="none"/>
        <c:minorTickMark val="none"/>
        <c:tickLblPos val="nextTo"/>
        <c:crossAx val="806612703"/>
        <c:crosses val="autoZero"/>
        <c:auto val="1"/>
        <c:lblAlgn val="ctr"/>
        <c:lblOffset val="100"/>
        <c:noMultiLvlLbl val="0"/>
      </c:catAx>
      <c:valAx>
        <c:axId val="806612703"/>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806611039"/>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ru-RU"/>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'VAL 3'!$B$270</c:f>
              <c:strCache>
                <c:ptCount val="1"/>
                <c:pt idx="0">
                  <c:v>09.09-23.09</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ru-RU"/>
                </a:p>
              </c:txPr>
              <c:dLblPos val="inBase"/>
              <c:showLegendKey val="0"/>
              <c:showVal val="1"/>
              <c:showCatName val="0"/>
              <c:showSerName val="0"/>
              <c:showPercent val="0"/>
              <c:showBubbleSize val="0"/>
              <c:extLst>
                <c:ext xmlns:c16="http://schemas.microsoft.com/office/drawing/2014/chart" uri="{C3380CC4-5D6E-409C-BE32-E72D297353CC}">
                  <c16:uniqueId val="{00000000-5815-4A7A-AA3D-E204A6B093E0}"/>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ru-RU"/>
                </a:p>
              </c:txPr>
              <c:dLblPos val="inBase"/>
              <c:showLegendKey val="0"/>
              <c:showVal val="1"/>
              <c:showCatName val="0"/>
              <c:showSerName val="0"/>
              <c:showPercent val="0"/>
              <c:showBubbleSize val="0"/>
              <c:extLst>
                <c:ext xmlns:c16="http://schemas.microsoft.com/office/drawing/2014/chart" uri="{C3380CC4-5D6E-409C-BE32-E72D297353CC}">
                  <c16:uniqueId val="{00000001-5815-4A7A-AA3D-E204A6B093E0}"/>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ru-RU"/>
                </a:p>
              </c:txPr>
              <c:dLblPos val="inBase"/>
              <c:showLegendKey val="0"/>
              <c:showVal val="1"/>
              <c:showCatName val="0"/>
              <c:showSerName val="0"/>
              <c:showPercent val="0"/>
              <c:showBubbleSize val="0"/>
              <c:extLst>
                <c:ext xmlns:c16="http://schemas.microsoft.com/office/drawing/2014/chart" uri="{C3380CC4-5D6E-409C-BE32-E72D297353CC}">
                  <c16:uniqueId val="{00000002-5815-4A7A-AA3D-E204A6B093E0}"/>
                </c:ext>
              </c:extLst>
            </c:dLbl>
            <c:dLbl>
              <c:idx val="1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ru-RU"/>
                </a:p>
              </c:txPr>
              <c:dLblPos val="inBase"/>
              <c:showLegendKey val="0"/>
              <c:showVal val="1"/>
              <c:showCatName val="0"/>
              <c:showSerName val="0"/>
              <c:showPercent val="0"/>
              <c:showBubbleSize val="0"/>
              <c:extLst>
                <c:ext xmlns:c16="http://schemas.microsoft.com/office/drawing/2014/chart" uri="{C3380CC4-5D6E-409C-BE32-E72D297353CC}">
                  <c16:uniqueId val="{00000003-5815-4A7A-AA3D-E204A6B093E0}"/>
                </c:ext>
              </c:extLst>
            </c:dLbl>
            <c:dLbl>
              <c:idx val="1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ru-RU"/>
                </a:p>
              </c:txPr>
              <c:dLblPos val="inBase"/>
              <c:showLegendKey val="0"/>
              <c:showVal val="1"/>
              <c:showCatName val="0"/>
              <c:showSerName val="0"/>
              <c:showPercent val="0"/>
              <c:showBubbleSize val="0"/>
              <c:extLst>
                <c:ext xmlns:c16="http://schemas.microsoft.com/office/drawing/2014/chart" uri="{C3380CC4-5D6E-409C-BE32-E72D297353CC}">
                  <c16:uniqueId val="{00000004-5815-4A7A-AA3D-E204A6B093E0}"/>
                </c:ext>
              </c:extLst>
            </c:dLbl>
            <c:dLbl>
              <c:idx val="1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ru-RU"/>
                </a:p>
              </c:txPr>
              <c:dLblPos val="inBase"/>
              <c:showLegendKey val="0"/>
              <c:showVal val="1"/>
              <c:showCatName val="0"/>
              <c:showSerName val="0"/>
              <c:showPercent val="0"/>
              <c:showBubbleSize val="0"/>
              <c:extLst>
                <c:ext xmlns:c16="http://schemas.microsoft.com/office/drawing/2014/chart" uri="{C3380CC4-5D6E-409C-BE32-E72D297353CC}">
                  <c16:uniqueId val="{00000005-5815-4A7A-AA3D-E204A6B093E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ru-RU"/>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 3'!$A$271:$A$284</c:f>
              <c:strCache>
                <c:ptCount val="14"/>
                <c:pt idx="0">
                  <c:v>Nu voi participa la alegeri</c:v>
                </c:pt>
                <c:pt idx="1">
                  <c:v>Voi vota, stiu cu cine, dar nu doresc sa va spun</c:v>
                </c:pt>
                <c:pt idx="2">
                  <c:v>Voi vota, dar nu sunt hotarat, pentru cine</c:v>
                </c:pt>
                <c:pt idx="3">
                  <c:v>Alt candidat</c:v>
                </c:pt>
                <c:pt idx="4">
                  <c:v>Ruslan CODREANU</c:v>
                </c:pt>
                <c:pt idx="5">
                  <c:v>Vitalie MARINUȚA</c:v>
                </c:pt>
                <c:pt idx="6">
                  <c:v>Vlad ȚURCANU </c:v>
                </c:pt>
                <c:pt idx="7">
                  <c:v>Victor CHIRONDA</c:v>
                </c:pt>
                <c:pt idx="8">
                  <c:v>Valerii KLIMENCO</c:v>
                </c:pt>
                <c:pt idx="9">
                  <c:v>Octavian ȚÎCU</c:v>
                </c:pt>
                <c:pt idx="10">
                  <c:v>Vladimir CEBOTARI </c:v>
                </c:pt>
                <c:pt idx="11">
                  <c:v>Dorin CHIRTOACĂ</c:v>
                </c:pt>
                <c:pt idx="12">
                  <c:v>Andrei NĂSTASE </c:v>
                </c:pt>
                <c:pt idx="13">
                  <c:v>Ion CEBAN </c:v>
                </c:pt>
              </c:strCache>
            </c:strRef>
          </c:cat>
          <c:val>
            <c:numRef>
              <c:f>'VAL 3'!$B$271:$B$284</c:f>
              <c:numCache>
                <c:formatCode>0.0%</c:formatCode>
                <c:ptCount val="14"/>
                <c:pt idx="0">
                  <c:v>0.09</c:v>
                </c:pt>
                <c:pt idx="1">
                  <c:v>0.115</c:v>
                </c:pt>
                <c:pt idx="2">
                  <c:v>0.24099999999999999</c:v>
                </c:pt>
                <c:pt idx="3">
                  <c:v>6.3E-2</c:v>
                </c:pt>
                <c:pt idx="4">
                  <c:v>5.8999999999999997E-2</c:v>
                </c:pt>
                <c:pt idx="5">
                  <c:v>3.0000000000000001E-3</c:v>
                </c:pt>
                <c:pt idx="7">
                  <c:v>8.0000000000000002E-3</c:v>
                </c:pt>
                <c:pt idx="8">
                  <c:v>8.0000000000000002E-3</c:v>
                </c:pt>
                <c:pt idx="11">
                  <c:v>8.2000000000000003E-2</c:v>
                </c:pt>
                <c:pt idx="12">
                  <c:v>0.189</c:v>
                </c:pt>
                <c:pt idx="13">
                  <c:v>0.13600000000000001</c:v>
                </c:pt>
              </c:numCache>
            </c:numRef>
          </c:val>
          <c:extLst>
            <c:ext xmlns:c16="http://schemas.microsoft.com/office/drawing/2014/chart" uri="{C3380CC4-5D6E-409C-BE32-E72D297353CC}">
              <c16:uniqueId val="{00000006-5815-4A7A-AA3D-E204A6B093E0}"/>
            </c:ext>
          </c:extLst>
        </c:ser>
        <c:ser>
          <c:idx val="1"/>
          <c:order val="1"/>
          <c:tx>
            <c:strRef>
              <c:f>'VAL 3'!$C$270</c:f>
              <c:strCache>
                <c:ptCount val="1"/>
              </c:strCache>
            </c:strRef>
          </c:tx>
          <c:spPr>
            <a:noFill/>
            <a:ln>
              <a:noFill/>
            </a:ln>
            <a:effectLst/>
          </c:spPr>
          <c:invertIfNegative val="0"/>
          <c:cat>
            <c:strRef>
              <c:f>'VAL 3'!$A$271:$A$284</c:f>
              <c:strCache>
                <c:ptCount val="14"/>
                <c:pt idx="0">
                  <c:v>Nu voi participa la alegeri</c:v>
                </c:pt>
                <c:pt idx="1">
                  <c:v>Voi vota, stiu cu cine, dar nu doresc sa va spun</c:v>
                </c:pt>
                <c:pt idx="2">
                  <c:v>Voi vota, dar nu sunt hotarat, pentru cine</c:v>
                </c:pt>
                <c:pt idx="3">
                  <c:v>Alt candidat</c:v>
                </c:pt>
                <c:pt idx="4">
                  <c:v>Ruslan CODREANU</c:v>
                </c:pt>
                <c:pt idx="5">
                  <c:v>Vitalie MARINUȚA</c:v>
                </c:pt>
                <c:pt idx="6">
                  <c:v>Vlad ȚURCANU </c:v>
                </c:pt>
                <c:pt idx="7">
                  <c:v>Victor CHIRONDA</c:v>
                </c:pt>
                <c:pt idx="8">
                  <c:v>Valerii KLIMENCO</c:v>
                </c:pt>
                <c:pt idx="9">
                  <c:v>Octavian ȚÎCU</c:v>
                </c:pt>
                <c:pt idx="10">
                  <c:v>Vladimir CEBOTARI </c:v>
                </c:pt>
                <c:pt idx="11">
                  <c:v>Dorin CHIRTOACĂ</c:v>
                </c:pt>
                <c:pt idx="12">
                  <c:v>Andrei NĂSTASE </c:v>
                </c:pt>
                <c:pt idx="13">
                  <c:v>Ion CEBAN </c:v>
                </c:pt>
              </c:strCache>
            </c:strRef>
          </c:cat>
          <c:val>
            <c:numRef>
              <c:f>'VAL 3'!$C$271:$C$284</c:f>
              <c:numCache>
                <c:formatCode>0.0%</c:formatCode>
                <c:ptCount val="14"/>
                <c:pt idx="0">
                  <c:v>0.16</c:v>
                </c:pt>
                <c:pt idx="1">
                  <c:v>0.13500000000000001</c:v>
                </c:pt>
                <c:pt idx="2">
                  <c:v>9.000000000000008E-3</c:v>
                </c:pt>
                <c:pt idx="3">
                  <c:v>0.187</c:v>
                </c:pt>
                <c:pt idx="4">
                  <c:v>0.191</c:v>
                </c:pt>
                <c:pt idx="5">
                  <c:v>0.247</c:v>
                </c:pt>
                <c:pt idx="6">
                  <c:v>0.25</c:v>
                </c:pt>
                <c:pt idx="7">
                  <c:v>0.24199999999999999</c:v>
                </c:pt>
                <c:pt idx="8">
                  <c:v>0.24199999999999999</c:v>
                </c:pt>
                <c:pt idx="9">
                  <c:v>0.25</c:v>
                </c:pt>
                <c:pt idx="10">
                  <c:v>0.25</c:v>
                </c:pt>
                <c:pt idx="11">
                  <c:v>0.16799999999999998</c:v>
                </c:pt>
                <c:pt idx="12">
                  <c:v>6.0999999999999999E-2</c:v>
                </c:pt>
                <c:pt idx="13">
                  <c:v>0.11399999999999999</c:v>
                </c:pt>
              </c:numCache>
            </c:numRef>
          </c:val>
          <c:extLst>
            <c:ext xmlns:c16="http://schemas.microsoft.com/office/drawing/2014/chart" uri="{C3380CC4-5D6E-409C-BE32-E72D297353CC}">
              <c16:uniqueId val="{00000007-5815-4A7A-AA3D-E204A6B093E0}"/>
            </c:ext>
          </c:extLst>
        </c:ser>
        <c:ser>
          <c:idx val="2"/>
          <c:order val="2"/>
          <c:tx>
            <c:strRef>
              <c:f>'VAL 3'!$D$270</c:f>
              <c:strCache>
                <c:ptCount val="1"/>
                <c:pt idx="0">
                  <c:v>25.09-04.10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ru-RU"/>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 3'!$A$271:$A$284</c:f>
              <c:strCache>
                <c:ptCount val="14"/>
                <c:pt idx="0">
                  <c:v>Nu voi participa la alegeri</c:v>
                </c:pt>
                <c:pt idx="1">
                  <c:v>Voi vota, stiu cu cine, dar nu doresc sa va spun</c:v>
                </c:pt>
                <c:pt idx="2">
                  <c:v>Voi vota, dar nu sunt hotarat, pentru cine</c:v>
                </c:pt>
                <c:pt idx="3">
                  <c:v>Alt candidat</c:v>
                </c:pt>
                <c:pt idx="4">
                  <c:v>Ruslan CODREANU</c:v>
                </c:pt>
                <c:pt idx="5">
                  <c:v>Vitalie MARINUȚA</c:v>
                </c:pt>
                <c:pt idx="6">
                  <c:v>Vlad ȚURCANU </c:v>
                </c:pt>
                <c:pt idx="7">
                  <c:v>Victor CHIRONDA</c:v>
                </c:pt>
                <c:pt idx="8">
                  <c:v>Valerii KLIMENCO</c:v>
                </c:pt>
                <c:pt idx="9">
                  <c:v>Octavian ȚÎCU</c:v>
                </c:pt>
                <c:pt idx="10">
                  <c:v>Vladimir CEBOTARI </c:v>
                </c:pt>
                <c:pt idx="11">
                  <c:v>Dorin CHIRTOACĂ</c:v>
                </c:pt>
                <c:pt idx="12">
                  <c:v>Andrei NĂSTASE </c:v>
                </c:pt>
                <c:pt idx="13">
                  <c:v>Ion CEBAN </c:v>
                </c:pt>
              </c:strCache>
            </c:strRef>
          </c:cat>
          <c:val>
            <c:numRef>
              <c:f>'VAL 3'!$D$271:$D$284</c:f>
              <c:numCache>
                <c:formatCode>0.0%</c:formatCode>
                <c:ptCount val="14"/>
                <c:pt idx="0">
                  <c:v>7.0999999999999994E-2</c:v>
                </c:pt>
                <c:pt idx="1">
                  <c:v>9.6000000000000002E-2</c:v>
                </c:pt>
                <c:pt idx="2">
                  <c:v>0.215</c:v>
                </c:pt>
                <c:pt idx="3">
                  <c:v>3.9E-2</c:v>
                </c:pt>
                <c:pt idx="4">
                  <c:v>2E-3</c:v>
                </c:pt>
                <c:pt idx="5">
                  <c:v>3.0000000000000001E-3</c:v>
                </c:pt>
                <c:pt idx="6">
                  <c:v>4.0000000000000001E-3</c:v>
                </c:pt>
                <c:pt idx="7">
                  <c:v>1.0999999999999999E-2</c:v>
                </c:pt>
                <c:pt idx="8">
                  <c:v>1.4999999999999999E-2</c:v>
                </c:pt>
                <c:pt idx="9">
                  <c:v>0.02</c:v>
                </c:pt>
                <c:pt idx="10">
                  <c:v>2.5000000000000001E-2</c:v>
                </c:pt>
                <c:pt idx="11">
                  <c:v>5.0999999999999997E-2</c:v>
                </c:pt>
                <c:pt idx="12">
                  <c:v>0.19</c:v>
                </c:pt>
                <c:pt idx="13">
                  <c:v>0.25700000000000001</c:v>
                </c:pt>
              </c:numCache>
            </c:numRef>
          </c:val>
          <c:extLst>
            <c:ext xmlns:c16="http://schemas.microsoft.com/office/drawing/2014/chart" uri="{C3380CC4-5D6E-409C-BE32-E72D297353CC}">
              <c16:uniqueId val="{00000008-5815-4A7A-AA3D-E204A6B093E0}"/>
            </c:ext>
          </c:extLst>
        </c:ser>
        <c:ser>
          <c:idx val="3"/>
          <c:order val="3"/>
          <c:tx>
            <c:strRef>
              <c:f>'VAL 3'!$E$270</c:f>
              <c:strCache>
                <c:ptCount val="1"/>
              </c:strCache>
            </c:strRef>
          </c:tx>
          <c:spPr>
            <a:noFill/>
            <a:ln>
              <a:noFill/>
            </a:ln>
            <a:effectLst/>
          </c:spPr>
          <c:invertIfNegative val="0"/>
          <c:cat>
            <c:strRef>
              <c:f>'VAL 3'!$A$271:$A$284</c:f>
              <c:strCache>
                <c:ptCount val="14"/>
                <c:pt idx="0">
                  <c:v>Nu voi participa la alegeri</c:v>
                </c:pt>
                <c:pt idx="1">
                  <c:v>Voi vota, stiu cu cine, dar nu doresc sa va spun</c:v>
                </c:pt>
                <c:pt idx="2">
                  <c:v>Voi vota, dar nu sunt hotarat, pentru cine</c:v>
                </c:pt>
                <c:pt idx="3">
                  <c:v>Alt candidat</c:v>
                </c:pt>
                <c:pt idx="4">
                  <c:v>Ruslan CODREANU</c:v>
                </c:pt>
                <c:pt idx="5">
                  <c:v>Vitalie MARINUȚA</c:v>
                </c:pt>
                <c:pt idx="6">
                  <c:v>Vlad ȚURCANU </c:v>
                </c:pt>
                <c:pt idx="7">
                  <c:v>Victor CHIRONDA</c:v>
                </c:pt>
                <c:pt idx="8">
                  <c:v>Valerii KLIMENCO</c:v>
                </c:pt>
                <c:pt idx="9">
                  <c:v>Octavian ȚÎCU</c:v>
                </c:pt>
                <c:pt idx="10">
                  <c:v>Vladimir CEBOTARI </c:v>
                </c:pt>
                <c:pt idx="11">
                  <c:v>Dorin CHIRTOACĂ</c:v>
                </c:pt>
                <c:pt idx="12">
                  <c:v>Andrei NĂSTASE </c:v>
                </c:pt>
                <c:pt idx="13">
                  <c:v>Ion CEBAN </c:v>
                </c:pt>
              </c:strCache>
            </c:strRef>
          </c:cat>
          <c:val>
            <c:numRef>
              <c:f>'VAL 3'!$E$271:$E$284</c:f>
              <c:numCache>
                <c:formatCode>0.0%</c:formatCode>
                <c:ptCount val="14"/>
                <c:pt idx="0">
                  <c:v>0.22900000000000004</c:v>
                </c:pt>
                <c:pt idx="1">
                  <c:v>0.20400000000000007</c:v>
                </c:pt>
                <c:pt idx="2">
                  <c:v>8.5000000000000075E-2</c:v>
                </c:pt>
                <c:pt idx="3">
                  <c:v>0.26100000000000007</c:v>
                </c:pt>
                <c:pt idx="4">
                  <c:v>0.29800000000000004</c:v>
                </c:pt>
                <c:pt idx="5">
                  <c:v>0.29700000000000004</c:v>
                </c:pt>
                <c:pt idx="6">
                  <c:v>0.29600000000000004</c:v>
                </c:pt>
                <c:pt idx="7">
                  <c:v>0.28900000000000003</c:v>
                </c:pt>
                <c:pt idx="8">
                  <c:v>0.28500000000000003</c:v>
                </c:pt>
                <c:pt idx="9">
                  <c:v>0.28000000000000003</c:v>
                </c:pt>
                <c:pt idx="10">
                  <c:v>0.27500000000000002</c:v>
                </c:pt>
                <c:pt idx="11">
                  <c:v>0.24900000000000005</c:v>
                </c:pt>
                <c:pt idx="12">
                  <c:v>0.11000000000000004</c:v>
                </c:pt>
                <c:pt idx="13">
                  <c:v>4.3000000000000038E-2</c:v>
                </c:pt>
              </c:numCache>
            </c:numRef>
          </c:val>
          <c:extLst>
            <c:ext xmlns:c16="http://schemas.microsoft.com/office/drawing/2014/chart" uri="{C3380CC4-5D6E-409C-BE32-E72D297353CC}">
              <c16:uniqueId val="{00000009-5815-4A7A-AA3D-E204A6B093E0}"/>
            </c:ext>
          </c:extLst>
        </c:ser>
        <c:ser>
          <c:idx val="4"/>
          <c:order val="4"/>
          <c:tx>
            <c:strRef>
              <c:f>'VAL 3'!$F$270</c:f>
              <c:strCache>
                <c:ptCount val="1"/>
                <c:pt idx="0">
                  <c:v>05.10-13.10</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ru-RU"/>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 3'!$A$271:$A$284</c:f>
              <c:strCache>
                <c:ptCount val="14"/>
                <c:pt idx="0">
                  <c:v>Nu voi participa la alegeri</c:v>
                </c:pt>
                <c:pt idx="1">
                  <c:v>Voi vota, stiu cu cine, dar nu doresc sa va spun</c:v>
                </c:pt>
                <c:pt idx="2">
                  <c:v>Voi vota, dar nu sunt hotarat, pentru cine</c:v>
                </c:pt>
                <c:pt idx="3">
                  <c:v>Alt candidat</c:v>
                </c:pt>
                <c:pt idx="4">
                  <c:v>Ruslan CODREANU</c:v>
                </c:pt>
                <c:pt idx="5">
                  <c:v>Vitalie MARINUȚA</c:v>
                </c:pt>
                <c:pt idx="6">
                  <c:v>Vlad ȚURCANU </c:v>
                </c:pt>
                <c:pt idx="7">
                  <c:v>Victor CHIRONDA</c:v>
                </c:pt>
                <c:pt idx="8">
                  <c:v>Valerii KLIMENCO</c:v>
                </c:pt>
                <c:pt idx="9">
                  <c:v>Octavian ȚÎCU</c:v>
                </c:pt>
                <c:pt idx="10">
                  <c:v>Vladimir CEBOTARI </c:v>
                </c:pt>
                <c:pt idx="11">
                  <c:v>Dorin CHIRTOACĂ</c:v>
                </c:pt>
                <c:pt idx="12">
                  <c:v>Andrei NĂSTASE </c:v>
                </c:pt>
                <c:pt idx="13">
                  <c:v>Ion CEBAN </c:v>
                </c:pt>
              </c:strCache>
            </c:strRef>
          </c:cat>
          <c:val>
            <c:numRef>
              <c:f>'VAL 3'!$F$271:$F$284</c:f>
              <c:numCache>
                <c:formatCode>0.0%</c:formatCode>
                <c:ptCount val="14"/>
                <c:pt idx="0">
                  <c:v>8.6999999999999994E-2</c:v>
                </c:pt>
                <c:pt idx="1">
                  <c:v>8.6999999999999994E-2</c:v>
                </c:pt>
                <c:pt idx="2">
                  <c:v>0.17599999999999999</c:v>
                </c:pt>
                <c:pt idx="3">
                  <c:v>1.2E-2</c:v>
                </c:pt>
                <c:pt idx="4">
                  <c:v>4.1000000000000002E-2</c:v>
                </c:pt>
                <c:pt idx="5">
                  <c:v>5.0000000000000001E-3</c:v>
                </c:pt>
                <c:pt idx="6">
                  <c:v>6.0000000000000001E-3</c:v>
                </c:pt>
                <c:pt idx="7">
                  <c:v>2E-3</c:v>
                </c:pt>
                <c:pt idx="8">
                  <c:v>1.0999999999999999E-2</c:v>
                </c:pt>
                <c:pt idx="9">
                  <c:v>4.0000000000000001E-3</c:v>
                </c:pt>
                <c:pt idx="10">
                  <c:v>2.1999999999999999E-2</c:v>
                </c:pt>
                <c:pt idx="11">
                  <c:v>5.1999999999999998E-2</c:v>
                </c:pt>
                <c:pt idx="12">
                  <c:v>0.214</c:v>
                </c:pt>
                <c:pt idx="13">
                  <c:v>0.26500000000000001</c:v>
                </c:pt>
              </c:numCache>
            </c:numRef>
          </c:val>
          <c:extLst>
            <c:ext xmlns:c16="http://schemas.microsoft.com/office/drawing/2014/chart" uri="{C3380CC4-5D6E-409C-BE32-E72D297353CC}">
              <c16:uniqueId val="{0000000A-5815-4A7A-AA3D-E204A6B093E0}"/>
            </c:ext>
          </c:extLst>
        </c:ser>
        <c:dLbls>
          <c:showLegendKey val="0"/>
          <c:showVal val="0"/>
          <c:showCatName val="0"/>
          <c:showSerName val="0"/>
          <c:showPercent val="0"/>
          <c:showBubbleSize val="0"/>
        </c:dLbls>
        <c:gapWidth val="54"/>
        <c:overlap val="100"/>
        <c:axId val="360867695"/>
        <c:axId val="360859791"/>
      </c:barChart>
      <c:catAx>
        <c:axId val="3608676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360859791"/>
        <c:crosses val="autoZero"/>
        <c:auto val="1"/>
        <c:lblAlgn val="ctr"/>
        <c:lblOffset val="100"/>
        <c:noMultiLvlLbl val="0"/>
      </c:catAx>
      <c:valAx>
        <c:axId val="360859791"/>
        <c:scaling>
          <c:orientation val="minMax"/>
        </c:scaling>
        <c:delete val="1"/>
        <c:axPos val="b"/>
        <c:numFmt formatCode="0.0%" sourceLinked="1"/>
        <c:majorTickMark val="none"/>
        <c:minorTickMark val="none"/>
        <c:tickLblPos val="nextTo"/>
        <c:crossAx val="360867695"/>
        <c:crosses val="autoZero"/>
        <c:crossBetween val="between"/>
      </c:valAx>
      <c:spPr>
        <a:noFill/>
        <a:ln>
          <a:noFill/>
        </a:ln>
        <a:effectLst/>
      </c:spPr>
    </c:plotArea>
    <c:legend>
      <c:legendPos val="b"/>
      <c:layout>
        <c:manualLayout>
          <c:xMode val="edge"/>
          <c:yMode val="edge"/>
          <c:x val="0.44110562450880081"/>
          <c:y val="0.92059803610533286"/>
          <c:w val="0.54709748852014972"/>
          <c:h val="5.1784015562701811E-2"/>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a:noFill/>
    </a:ln>
    <a:effectLst/>
  </c:spPr>
  <c:txPr>
    <a:bodyPr/>
    <a:lstStyle/>
    <a:p>
      <a:pPr>
        <a:defRPr>
          <a:solidFill>
            <a:sysClr val="windowText" lastClr="000000"/>
          </a:solidFill>
        </a:defRPr>
      </a:pPr>
      <a:endParaRPr lang="ru-RU"/>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'VAL 3'!$D$153</c:f>
              <c:strCache>
                <c:ptCount val="1"/>
                <c:pt idx="0">
                  <c:v>Andrei NĂSTASE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'VAL 3'!$B$154:$C$167</c:f>
              <c:multiLvlStrCache>
                <c:ptCount val="14"/>
                <c:lvl>
                  <c:pt idx="0">
                    <c:v>suburbii</c:v>
                  </c:pt>
                  <c:pt idx="1">
                    <c:v>or. Chișinău</c:v>
                  </c:pt>
                  <c:pt idx="2">
                    <c:v>Superioare</c:v>
                  </c:pt>
                  <c:pt idx="3">
                    <c:v>Medii profesionale</c:v>
                  </c:pt>
                  <c:pt idx="4">
                    <c:v>Medii, incl. incomplete</c:v>
                  </c:pt>
                  <c:pt idx="5">
                    <c:v>Rusa</c:v>
                  </c:pt>
                  <c:pt idx="6">
                    <c:v>Româna</c:v>
                  </c:pt>
                  <c:pt idx="7">
                    <c:v>60+ ani</c:v>
                  </c:pt>
                  <c:pt idx="8">
                    <c:v>45-59 ani</c:v>
                  </c:pt>
                  <c:pt idx="9">
                    <c:v>30-44 ani</c:v>
                  </c:pt>
                  <c:pt idx="10">
                    <c:v>18-29 ani</c:v>
                  </c:pt>
                  <c:pt idx="11">
                    <c:v>Feminin</c:v>
                  </c:pt>
                  <c:pt idx="12">
                    <c:v>Masculin</c:v>
                  </c:pt>
                </c:lvl>
                <c:lvl>
                  <c:pt idx="0">
                    <c:v>Localitate</c:v>
                  </c:pt>
                  <c:pt idx="2">
                    <c:v>Studii</c:v>
                  </c:pt>
                  <c:pt idx="5">
                    <c:v>Limba vorbită</c:v>
                  </c:pt>
                  <c:pt idx="7">
                    <c:v>Vârsta</c:v>
                  </c:pt>
                  <c:pt idx="11">
                    <c:v>Gen</c:v>
                  </c:pt>
                  <c:pt idx="13">
                    <c:v>Total</c:v>
                  </c:pt>
                </c:lvl>
              </c:multiLvlStrCache>
            </c:multiLvlStrRef>
          </c:cat>
          <c:val>
            <c:numRef>
              <c:f>'VAL 3'!$D$154:$D$167</c:f>
              <c:numCache>
                <c:formatCode>0.0%</c:formatCode>
                <c:ptCount val="14"/>
                <c:pt idx="0">
                  <c:v>0.17599999999999999</c:v>
                </c:pt>
                <c:pt idx="1">
                  <c:v>0.221</c:v>
                </c:pt>
                <c:pt idx="2">
                  <c:v>0.249</c:v>
                </c:pt>
                <c:pt idx="3">
                  <c:v>0.20799999999999999</c:v>
                </c:pt>
                <c:pt idx="4">
                  <c:v>0.16</c:v>
                </c:pt>
                <c:pt idx="5">
                  <c:v>9.8000000000000004E-2</c:v>
                </c:pt>
                <c:pt idx="6">
                  <c:v>0.27100000000000002</c:v>
                </c:pt>
                <c:pt idx="7">
                  <c:v>0.16600000000000001</c:v>
                </c:pt>
                <c:pt idx="8">
                  <c:v>0.14199999999999999</c:v>
                </c:pt>
                <c:pt idx="9">
                  <c:v>0.28100000000000003</c:v>
                </c:pt>
                <c:pt idx="10">
                  <c:v>0.23300000000000001</c:v>
                </c:pt>
                <c:pt idx="11">
                  <c:v>0.17699999999999999</c:v>
                </c:pt>
                <c:pt idx="12">
                  <c:v>0.26</c:v>
                </c:pt>
                <c:pt idx="13">
                  <c:v>0.214</c:v>
                </c:pt>
              </c:numCache>
            </c:numRef>
          </c:val>
          <c:extLst>
            <c:ext xmlns:c16="http://schemas.microsoft.com/office/drawing/2014/chart" uri="{C3380CC4-5D6E-409C-BE32-E72D297353CC}">
              <c16:uniqueId val="{00000000-DBB8-4272-8997-C20CF9BD1311}"/>
            </c:ext>
          </c:extLst>
        </c:ser>
        <c:ser>
          <c:idx val="1"/>
          <c:order val="1"/>
          <c:tx>
            <c:strRef>
              <c:f>'VAL 3'!$E$153</c:f>
              <c:strCache>
                <c:ptCount val="1"/>
              </c:strCache>
            </c:strRef>
          </c:tx>
          <c:spPr>
            <a:noFill/>
            <a:ln>
              <a:noFill/>
            </a:ln>
            <a:effectLst/>
          </c:spPr>
          <c:invertIfNegative val="0"/>
          <c:cat>
            <c:multiLvlStrRef>
              <c:f>'VAL 3'!$B$154:$C$167</c:f>
              <c:multiLvlStrCache>
                <c:ptCount val="14"/>
                <c:lvl>
                  <c:pt idx="0">
                    <c:v>suburbii</c:v>
                  </c:pt>
                  <c:pt idx="1">
                    <c:v>or. Chișinău</c:v>
                  </c:pt>
                  <c:pt idx="2">
                    <c:v>Superioare</c:v>
                  </c:pt>
                  <c:pt idx="3">
                    <c:v>Medii profesionale</c:v>
                  </c:pt>
                  <c:pt idx="4">
                    <c:v>Medii, incl. incomplete</c:v>
                  </c:pt>
                  <c:pt idx="5">
                    <c:v>Rusa</c:v>
                  </c:pt>
                  <c:pt idx="6">
                    <c:v>Româna</c:v>
                  </c:pt>
                  <c:pt idx="7">
                    <c:v>60+ ani</c:v>
                  </c:pt>
                  <c:pt idx="8">
                    <c:v>45-59 ani</c:v>
                  </c:pt>
                  <c:pt idx="9">
                    <c:v>30-44 ani</c:v>
                  </c:pt>
                  <c:pt idx="10">
                    <c:v>18-29 ani</c:v>
                  </c:pt>
                  <c:pt idx="11">
                    <c:v>Feminin</c:v>
                  </c:pt>
                  <c:pt idx="12">
                    <c:v>Masculin</c:v>
                  </c:pt>
                </c:lvl>
                <c:lvl>
                  <c:pt idx="0">
                    <c:v>Localitate</c:v>
                  </c:pt>
                  <c:pt idx="2">
                    <c:v>Studii</c:v>
                  </c:pt>
                  <c:pt idx="5">
                    <c:v>Limba vorbită</c:v>
                  </c:pt>
                  <c:pt idx="7">
                    <c:v>Vârsta</c:v>
                  </c:pt>
                  <c:pt idx="11">
                    <c:v>Gen</c:v>
                  </c:pt>
                  <c:pt idx="13">
                    <c:v>Total</c:v>
                  </c:pt>
                </c:lvl>
              </c:multiLvlStrCache>
            </c:multiLvlStrRef>
          </c:cat>
          <c:val>
            <c:numRef>
              <c:f>'VAL 3'!$E$154:$E$167</c:f>
              <c:numCache>
                <c:formatCode>0.0%</c:formatCode>
                <c:ptCount val="14"/>
                <c:pt idx="0">
                  <c:v>0.124</c:v>
                </c:pt>
                <c:pt idx="1">
                  <c:v>7.8999999999999987E-2</c:v>
                </c:pt>
                <c:pt idx="2">
                  <c:v>5.099999999999999E-2</c:v>
                </c:pt>
                <c:pt idx="3">
                  <c:v>9.1999999999999998E-2</c:v>
                </c:pt>
                <c:pt idx="4">
                  <c:v>0.13999999999999999</c:v>
                </c:pt>
                <c:pt idx="5">
                  <c:v>0.20199999999999999</c:v>
                </c:pt>
                <c:pt idx="6">
                  <c:v>2.899999999999997E-2</c:v>
                </c:pt>
                <c:pt idx="7">
                  <c:v>0.13399999999999998</c:v>
                </c:pt>
                <c:pt idx="8">
                  <c:v>0.158</c:v>
                </c:pt>
                <c:pt idx="9">
                  <c:v>1.8999999999999961E-2</c:v>
                </c:pt>
                <c:pt idx="10">
                  <c:v>6.6999999999999976E-2</c:v>
                </c:pt>
                <c:pt idx="11">
                  <c:v>0.123</c:v>
                </c:pt>
                <c:pt idx="12">
                  <c:v>3.999999999999998E-2</c:v>
                </c:pt>
                <c:pt idx="13">
                  <c:v>8.5999999999999993E-2</c:v>
                </c:pt>
              </c:numCache>
            </c:numRef>
          </c:val>
          <c:extLst>
            <c:ext xmlns:c16="http://schemas.microsoft.com/office/drawing/2014/chart" uri="{C3380CC4-5D6E-409C-BE32-E72D297353CC}">
              <c16:uniqueId val="{00000001-DBB8-4272-8997-C20CF9BD1311}"/>
            </c:ext>
          </c:extLst>
        </c:ser>
        <c:ser>
          <c:idx val="2"/>
          <c:order val="2"/>
          <c:tx>
            <c:strRef>
              <c:f>'VAL 3'!$F$153</c:f>
              <c:strCache>
                <c:ptCount val="1"/>
                <c:pt idx="0">
                  <c:v>Ion CEBAN</c:v>
                </c:pt>
              </c:strCache>
            </c:strRef>
          </c:tx>
          <c:spPr>
            <a:solidFill>
              <a:srgbClr val="ED7D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'VAL 3'!$B$154:$C$167</c:f>
              <c:multiLvlStrCache>
                <c:ptCount val="14"/>
                <c:lvl>
                  <c:pt idx="0">
                    <c:v>suburbii</c:v>
                  </c:pt>
                  <c:pt idx="1">
                    <c:v>or. Chișinău</c:v>
                  </c:pt>
                  <c:pt idx="2">
                    <c:v>Superioare</c:v>
                  </c:pt>
                  <c:pt idx="3">
                    <c:v>Medii profesionale</c:v>
                  </c:pt>
                  <c:pt idx="4">
                    <c:v>Medii, incl. incomplete</c:v>
                  </c:pt>
                  <c:pt idx="5">
                    <c:v>Rusa</c:v>
                  </c:pt>
                  <c:pt idx="6">
                    <c:v>Româna</c:v>
                  </c:pt>
                  <c:pt idx="7">
                    <c:v>60+ ani</c:v>
                  </c:pt>
                  <c:pt idx="8">
                    <c:v>45-59 ani</c:v>
                  </c:pt>
                  <c:pt idx="9">
                    <c:v>30-44 ani</c:v>
                  </c:pt>
                  <c:pt idx="10">
                    <c:v>18-29 ani</c:v>
                  </c:pt>
                  <c:pt idx="11">
                    <c:v>Feminin</c:v>
                  </c:pt>
                  <c:pt idx="12">
                    <c:v>Masculin</c:v>
                  </c:pt>
                </c:lvl>
                <c:lvl>
                  <c:pt idx="0">
                    <c:v>Localitate</c:v>
                  </c:pt>
                  <c:pt idx="2">
                    <c:v>Studii</c:v>
                  </c:pt>
                  <c:pt idx="5">
                    <c:v>Limba vorbită</c:v>
                  </c:pt>
                  <c:pt idx="7">
                    <c:v>Vârsta</c:v>
                  </c:pt>
                  <c:pt idx="11">
                    <c:v>Gen</c:v>
                  </c:pt>
                  <c:pt idx="13">
                    <c:v>Total</c:v>
                  </c:pt>
                </c:lvl>
              </c:multiLvlStrCache>
            </c:multiLvlStrRef>
          </c:cat>
          <c:val>
            <c:numRef>
              <c:f>'VAL 3'!$F$154:$F$167</c:f>
              <c:numCache>
                <c:formatCode>0.0%</c:formatCode>
                <c:ptCount val="14"/>
                <c:pt idx="0">
                  <c:v>0.156</c:v>
                </c:pt>
                <c:pt idx="1">
                  <c:v>0.28599999999999998</c:v>
                </c:pt>
                <c:pt idx="2">
                  <c:v>0.215</c:v>
                </c:pt>
                <c:pt idx="3">
                  <c:v>0.35099999999999998</c:v>
                </c:pt>
                <c:pt idx="4">
                  <c:v>0.28899999999999998</c:v>
                </c:pt>
                <c:pt idx="5">
                  <c:v>0.45400000000000001</c:v>
                </c:pt>
                <c:pt idx="6">
                  <c:v>0.17299999999999999</c:v>
                </c:pt>
                <c:pt idx="7">
                  <c:v>0.46100000000000002</c:v>
                </c:pt>
                <c:pt idx="8">
                  <c:v>0.254</c:v>
                </c:pt>
                <c:pt idx="9">
                  <c:v>0.25600000000000001</c:v>
                </c:pt>
                <c:pt idx="10">
                  <c:v>0.1</c:v>
                </c:pt>
                <c:pt idx="11">
                  <c:v>0.27</c:v>
                </c:pt>
                <c:pt idx="12">
                  <c:v>0.26</c:v>
                </c:pt>
                <c:pt idx="13">
                  <c:v>0.26500000000000001</c:v>
                </c:pt>
              </c:numCache>
            </c:numRef>
          </c:val>
          <c:extLst>
            <c:ext xmlns:c16="http://schemas.microsoft.com/office/drawing/2014/chart" uri="{C3380CC4-5D6E-409C-BE32-E72D297353CC}">
              <c16:uniqueId val="{00000002-DBB8-4272-8997-C20CF9BD1311}"/>
            </c:ext>
          </c:extLst>
        </c:ser>
        <c:dLbls>
          <c:showLegendKey val="0"/>
          <c:showVal val="0"/>
          <c:showCatName val="0"/>
          <c:showSerName val="0"/>
          <c:showPercent val="0"/>
          <c:showBubbleSize val="0"/>
        </c:dLbls>
        <c:gapWidth val="60"/>
        <c:overlap val="100"/>
        <c:axId val="716413583"/>
        <c:axId val="716414415"/>
      </c:barChart>
      <c:catAx>
        <c:axId val="716413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716414415"/>
        <c:crosses val="autoZero"/>
        <c:auto val="1"/>
        <c:lblAlgn val="ctr"/>
        <c:lblOffset val="100"/>
        <c:noMultiLvlLbl val="0"/>
      </c:catAx>
      <c:valAx>
        <c:axId val="71641441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716413583"/>
        <c:crosses val="autoZero"/>
        <c:crossBetween val="between"/>
      </c:valAx>
      <c:spPr>
        <a:noFill/>
        <a:ln>
          <a:noFill/>
        </a:ln>
        <a:effectLst/>
      </c:spPr>
    </c:plotArea>
    <c:legend>
      <c:legendPos val="b"/>
      <c:layout>
        <c:manualLayout>
          <c:xMode val="edge"/>
          <c:yMode val="edge"/>
          <c:x val="0.2309104848736013"/>
          <c:y val="0.94309672111881537"/>
          <c:w val="0.40660008288437627"/>
          <c:h val="4.1977905746856267E-2"/>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a:noFill/>
    </a:ln>
    <a:effectLst/>
  </c:spPr>
  <c:txPr>
    <a:bodyPr/>
    <a:lstStyle/>
    <a:p>
      <a:pPr>
        <a:defRPr>
          <a:solidFill>
            <a:sysClr val="windowText" lastClr="000000"/>
          </a:solidFill>
        </a:defRPr>
      </a:pPr>
      <a:endParaRPr lang="ru-RU"/>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'VAL 3'!$A$474:$A$486</c:f>
              <c:strCache>
                <c:ptCount val="13"/>
                <c:pt idx="0">
                  <c:v>Octavian ȚÎCU</c:v>
                </c:pt>
                <c:pt idx="1">
                  <c:v>Ruslan CODREANU</c:v>
                </c:pt>
                <c:pt idx="2">
                  <c:v>Teodor CÂRNAȚ</c:v>
                </c:pt>
                <c:pt idx="3">
                  <c:v>Victor CHIRONDA</c:v>
                </c:pt>
                <c:pt idx="4">
                  <c:v>Vlad ȚURCANU</c:v>
                </c:pt>
                <c:pt idx="5">
                  <c:v>Valeriu MUNTEANU</c:v>
                </c:pt>
                <c:pt idx="6">
                  <c:v>Ivan DIACOV</c:v>
                </c:pt>
                <c:pt idx="7">
                  <c:v>Vitalie MARINUȚA</c:v>
                </c:pt>
                <c:pt idx="8">
                  <c:v>Vladimir CEBOTARI</c:v>
                </c:pt>
                <c:pt idx="9">
                  <c:v>Valerii KLIMENCO</c:v>
                </c:pt>
                <c:pt idx="10">
                  <c:v>Ion CEBAN</c:v>
                </c:pt>
                <c:pt idx="11">
                  <c:v>Andrei NĂSTASE</c:v>
                </c:pt>
                <c:pt idx="12">
                  <c:v>Dorin CHIRTOACă</c:v>
                </c:pt>
              </c:strCache>
            </c:strRef>
          </c:cat>
          <c:val>
            <c:numRef>
              <c:f>'VAL 3'!$B$474:$B$486</c:f>
              <c:numCache>
                <c:formatCode>0.0%</c:formatCode>
                <c:ptCount val="13"/>
                <c:pt idx="0">
                  <c:v>2.5999999999999999E-2</c:v>
                </c:pt>
                <c:pt idx="1">
                  <c:v>3.5000000000000003E-2</c:v>
                </c:pt>
                <c:pt idx="2">
                  <c:v>4.5999999999999999E-2</c:v>
                </c:pt>
                <c:pt idx="3">
                  <c:v>5.1999999999999998E-2</c:v>
                </c:pt>
                <c:pt idx="4">
                  <c:v>6.5000000000000002E-2</c:v>
                </c:pt>
                <c:pt idx="5">
                  <c:v>8.2000000000000003E-2</c:v>
                </c:pt>
                <c:pt idx="6">
                  <c:v>8.5000000000000006E-2</c:v>
                </c:pt>
                <c:pt idx="7">
                  <c:v>8.7999999999999995E-2</c:v>
                </c:pt>
                <c:pt idx="8">
                  <c:v>0.13100000000000001</c:v>
                </c:pt>
                <c:pt idx="9">
                  <c:v>0.13900000000000001</c:v>
                </c:pt>
                <c:pt idx="10">
                  <c:v>0.187</c:v>
                </c:pt>
                <c:pt idx="11">
                  <c:v>0.19500000000000001</c:v>
                </c:pt>
                <c:pt idx="12">
                  <c:v>0.254</c:v>
                </c:pt>
              </c:numCache>
            </c:numRef>
          </c:val>
          <c:extLst>
            <c:ext xmlns:c16="http://schemas.microsoft.com/office/drawing/2014/chart" uri="{C3380CC4-5D6E-409C-BE32-E72D297353CC}">
              <c16:uniqueId val="{00000000-0DEA-47AB-A14B-2352A9CF358C}"/>
            </c:ext>
          </c:extLst>
        </c:ser>
        <c:dLbls>
          <c:showLegendKey val="0"/>
          <c:showVal val="0"/>
          <c:showCatName val="0"/>
          <c:showSerName val="0"/>
          <c:showPercent val="0"/>
          <c:showBubbleSize val="0"/>
        </c:dLbls>
        <c:gapWidth val="94"/>
        <c:axId val="2000250432"/>
        <c:axId val="2000232544"/>
      </c:barChart>
      <c:catAx>
        <c:axId val="2000250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ru-RU"/>
          </a:p>
        </c:txPr>
        <c:crossAx val="2000232544"/>
        <c:crosses val="autoZero"/>
        <c:auto val="1"/>
        <c:lblAlgn val="ctr"/>
        <c:lblOffset val="100"/>
        <c:noMultiLvlLbl val="0"/>
      </c:catAx>
      <c:valAx>
        <c:axId val="20002325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ru-RU"/>
          </a:p>
        </c:txPr>
        <c:crossAx val="2000250432"/>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ysClr val="windowText" lastClr="000000"/>
          </a:solidFill>
        </a:defRPr>
      </a:pPr>
      <a:endParaRPr lang="ru-R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60AABD-88D6-48A1-A43F-C8A809EE1533}" type="datetimeFigureOut">
              <a:rPr lang="en-US" smtClean="0"/>
              <a:t>10/14/2019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2183B1-3176-40C4-984B-A0A2E7EA0CEC}" type="slidenum">
              <a:rPr lang="en-US" smtClean="0"/>
              <a:t>‹#›</a:t>
            </a:fld>
            <a:endParaRPr lang="en-US"/>
          </a:p>
        </p:txBody>
      </p:sp>
    </p:spTree>
    <p:extLst>
      <p:ext uri="{BB962C8B-B14F-4D97-AF65-F5344CB8AC3E}">
        <p14:creationId xmlns:p14="http://schemas.microsoft.com/office/powerpoint/2010/main" val="2125788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F6592C-9ECD-4909-8D38-EB551F0F6F26}" type="datetimeFigureOut">
              <a:rPr lang="en-US" smtClean="0"/>
              <a:t>10/14/2019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A084AD-85C6-44BB-8BD2-1A8DFA93D6D9}" type="slidenum">
              <a:rPr lang="en-US" smtClean="0"/>
              <a:t>‹#›</a:t>
            </a:fld>
            <a:endParaRPr lang="en-US"/>
          </a:p>
        </p:txBody>
      </p:sp>
    </p:spTree>
    <p:extLst>
      <p:ext uri="{BB962C8B-B14F-4D97-AF65-F5344CB8AC3E}">
        <p14:creationId xmlns:p14="http://schemas.microsoft.com/office/powerpoint/2010/main" val="94307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21A084AD-85C6-44BB-8BD2-1A8DFA93D6D9}" type="slidenum">
              <a:rPr lang="en-US" smtClean="0"/>
              <a:t>2</a:t>
            </a:fld>
            <a:endParaRPr lang="en-US"/>
          </a:p>
        </p:txBody>
      </p:sp>
    </p:spTree>
    <p:extLst>
      <p:ext uri="{BB962C8B-B14F-4D97-AF65-F5344CB8AC3E}">
        <p14:creationId xmlns:p14="http://schemas.microsoft.com/office/powerpoint/2010/main" val="2255759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21A084AD-85C6-44BB-8BD2-1A8DFA93D6D9}" type="slidenum">
              <a:rPr lang="en-US" smtClean="0"/>
              <a:t>11</a:t>
            </a:fld>
            <a:endParaRPr lang="en-US"/>
          </a:p>
        </p:txBody>
      </p:sp>
    </p:spTree>
    <p:extLst>
      <p:ext uri="{BB962C8B-B14F-4D97-AF65-F5344CB8AC3E}">
        <p14:creationId xmlns:p14="http://schemas.microsoft.com/office/powerpoint/2010/main" val="3854727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19561" y="5995333"/>
            <a:ext cx="1752600" cy="914400"/>
          </a:xfrm>
          <a:prstGeom prst="rect">
            <a:avLst/>
          </a:prstGeom>
          <a:noFill/>
          <a:ln>
            <a:noFill/>
          </a:ln>
        </p:spPr>
      </p:pic>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43E3D7D-5CFF-410E-9992-4AED66DEA099}" type="datetimeFigureOut">
              <a:rPr lang="en-US" smtClean="0"/>
              <a:t>10/14/2019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AE9E774-F5EC-4DC5-AFB3-24197C6A0336}" type="slidenum">
              <a:rPr lang="en-US" smtClean="0"/>
              <a:t>‹#›</a:t>
            </a:fld>
            <a:endParaRPr lang="en-US"/>
          </a:p>
        </p:txBody>
      </p:sp>
      <p:pic>
        <p:nvPicPr>
          <p:cNvPr id="2050" name="Picture 2" descr="C:\Users\Cantar\Desktop\CBS_AXA.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53400" y="5867400"/>
            <a:ext cx="955246" cy="9552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5443" y="5832644"/>
            <a:ext cx="987613" cy="9946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3E3D7D-5CFF-410E-9992-4AED66DEA099}"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9E774-F5EC-4DC5-AFB3-24197C6A0336}" type="slidenum">
              <a:rPr lang="en-US" smtClean="0"/>
              <a:t>‹#›</a:t>
            </a:fld>
            <a:endParaRPr lang="en-US"/>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3400" y="5867400"/>
            <a:ext cx="9509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837" y="5945887"/>
            <a:ext cx="890587" cy="896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3E3D7D-5CFF-410E-9992-4AED66DEA099}"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9E774-F5EC-4DC5-AFB3-24197C6A0336}" type="slidenum">
              <a:rPr lang="en-US" smtClean="0"/>
              <a:t>‹#›</a:t>
            </a:fld>
            <a:endParaRPr lang="en-US"/>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3400" y="5867400"/>
            <a:ext cx="9509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906" y="5959475"/>
            <a:ext cx="890587" cy="896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3E3D7D-5CFF-410E-9992-4AED66DEA099}"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9E774-F5EC-4DC5-AFB3-24197C6A0336}"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3400" y="5867400"/>
            <a:ext cx="9509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687" y="5925814"/>
            <a:ext cx="890587" cy="896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43E3D7D-5CFF-410E-9992-4AED66DEA099}"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9E774-F5EC-4DC5-AFB3-24197C6A0336}"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3400" y="5867400"/>
            <a:ext cx="9509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 y="5937388"/>
            <a:ext cx="890587" cy="896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43E3D7D-5CFF-410E-9992-4AED66DEA099}"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9E774-F5EC-4DC5-AFB3-24197C6A0336}"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3400" y="5867400"/>
            <a:ext cx="9509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906" y="5959475"/>
            <a:ext cx="890587" cy="896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43E3D7D-5CFF-410E-9992-4AED66DEA099}" type="datetimeFigureOut">
              <a:rPr lang="en-US" smtClean="0"/>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E9E774-F5EC-4DC5-AFB3-24197C6A0336}" type="slidenum">
              <a:rPr lang="en-US" smtClean="0"/>
              <a:t>‹#›</a:t>
            </a:fld>
            <a:endParaRPr lang="en-US"/>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3400" y="5867400"/>
            <a:ext cx="9509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688" y="5942567"/>
            <a:ext cx="890587" cy="896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43E3D7D-5CFF-410E-9992-4AED66DEA099}" type="datetimeFigureOut">
              <a:rPr lang="en-US" smtClean="0"/>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E9E774-F5EC-4DC5-AFB3-24197C6A0336}"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3400" y="5867400"/>
            <a:ext cx="9509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906" y="5959475"/>
            <a:ext cx="890587" cy="896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E3D7D-5CFF-410E-9992-4AED66DEA099}" type="datetimeFigureOut">
              <a:rPr lang="en-US" smtClean="0"/>
              <a:t>10/14/2019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E9E774-F5EC-4DC5-AFB3-24197C6A0336}" type="slidenum">
              <a:rPr lang="en-US" smtClean="0"/>
              <a:t>‹#›</a:t>
            </a:fld>
            <a:endParaRPr lang="en-US"/>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3400" y="5867400"/>
            <a:ext cx="9509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317" y="5961062"/>
            <a:ext cx="890587" cy="896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243E3D7D-5CFF-410E-9992-4AED66DEA099}"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9E774-F5EC-4DC5-AFB3-24197C6A0336}" type="slidenum">
              <a:rPr lang="en-US" smtClean="0"/>
              <a:t>‹#›</a:t>
            </a:fld>
            <a:endParaRPr lang="en-US"/>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3400" y="5867400"/>
            <a:ext cx="9509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813" y="5938391"/>
            <a:ext cx="890587" cy="896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43E3D7D-5CFF-410E-9992-4AED66DEA099}" type="datetimeFigureOut">
              <a:rPr lang="en-US" smtClean="0"/>
              <a:t>10/14/2019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AE9E774-F5EC-4DC5-AFB3-24197C6A0336}"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pic>
        <p:nvPicPr>
          <p:cNvPr id="1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3400" y="5867400"/>
            <a:ext cx="9509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8558" y="5961062"/>
            <a:ext cx="890587" cy="896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43E3D7D-5CFF-410E-9992-4AED66DEA099}" type="datetimeFigureOut">
              <a:rPr lang="en-US" smtClean="0"/>
              <a:t>10/14/2019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AE9E774-F5EC-4DC5-AFB3-24197C6A03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8458200" cy="2820361"/>
          </a:xfrm>
        </p:spPr>
        <p:txBody>
          <a:bodyPr>
            <a:normAutofit fontScale="90000"/>
          </a:bodyPr>
          <a:lstStyle/>
          <a:p>
            <a:pPr algn="ctr"/>
            <a:r>
              <a:rPr lang="en-US" sz="6000" dirty="0" smtClean="0">
                <a:latin typeface="Palatino Linotype" panose="02040502050505030304" pitchFamily="18" charset="0"/>
              </a:rPr>
              <a:t>OMNIBUS PRE</a:t>
            </a:r>
            <a:r>
              <a:rPr lang="ro-RO" sz="6000" dirty="0" smtClean="0">
                <a:latin typeface="Palatino Linotype" panose="02040502050505030304" pitchFamily="18" charset="0"/>
              </a:rPr>
              <a:t>-</a:t>
            </a:r>
            <a:r>
              <a:rPr lang="en-US" sz="6000" dirty="0" smtClean="0">
                <a:latin typeface="Palatino Linotype" panose="02040502050505030304" pitchFamily="18" charset="0"/>
              </a:rPr>
              <a:t>ELECTORAL</a:t>
            </a:r>
            <a:r>
              <a:rPr lang="ro-RO" sz="6000" dirty="0" smtClean="0">
                <a:latin typeface="Palatino Linotype" panose="02040502050505030304" pitchFamily="18" charset="0"/>
              </a:rPr>
              <a:t> </a:t>
            </a:r>
            <a:br>
              <a:rPr lang="ro-RO" sz="6000" dirty="0" smtClean="0">
                <a:latin typeface="Palatino Linotype" panose="02040502050505030304" pitchFamily="18" charset="0"/>
              </a:rPr>
            </a:br>
            <a:r>
              <a:rPr lang="ro-RO" sz="6000" dirty="0" smtClean="0">
                <a:latin typeface="Palatino Linotype" panose="02040502050505030304" pitchFamily="18" charset="0"/>
              </a:rPr>
              <a:t>CHIȘINĂU 2019</a:t>
            </a:r>
            <a:endParaRPr lang="en-US" dirty="0">
              <a:latin typeface="Palatino Linotype" panose="02040502050505030304" pitchFamily="18" charset="0"/>
            </a:endParaRPr>
          </a:p>
        </p:txBody>
      </p:sp>
      <p:sp>
        <p:nvSpPr>
          <p:cNvPr id="3" name="Subtitle 2"/>
          <p:cNvSpPr>
            <a:spLocks noGrp="1"/>
          </p:cNvSpPr>
          <p:nvPr>
            <p:ph type="subTitle" idx="1"/>
          </p:nvPr>
        </p:nvSpPr>
        <p:spPr>
          <a:xfrm>
            <a:off x="5867400" y="4419601"/>
            <a:ext cx="3251200" cy="609599"/>
          </a:xfrm>
        </p:spPr>
        <p:txBody>
          <a:bodyPr>
            <a:noAutofit/>
          </a:bodyPr>
          <a:lstStyle/>
          <a:p>
            <a:r>
              <a:rPr lang="ro-MD" sz="2400" dirty="0" smtClean="0">
                <a:latin typeface="Palatino Linotype" panose="02040502050505030304" pitchFamily="18" charset="0"/>
              </a:rPr>
              <a:t>07</a:t>
            </a:r>
            <a:r>
              <a:rPr lang="en-US" sz="2400" dirty="0" smtClean="0">
                <a:latin typeface="Palatino Linotype" panose="02040502050505030304" pitchFamily="18" charset="0"/>
              </a:rPr>
              <a:t>.</a:t>
            </a:r>
            <a:r>
              <a:rPr lang="ro-MD" sz="2400" dirty="0" smtClean="0">
                <a:latin typeface="Palatino Linotype" panose="02040502050505030304" pitchFamily="18" charset="0"/>
              </a:rPr>
              <a:t>10</a:t>
            </a:r>
            <a:r>
              <a:rPr lang="en-US" sz="2400" dirty="0" smtClean="0">
                <a:latin typeface="Palatino Linotype" panose="02040502050505030304" pitchFamily="18" charset="0"/>
              </a:rPr>
              <a:t>.2019</a:t>
            </a:r>
            <a:endParaRPr lang="en-US" sz="2400" dirty="0">
              <a:latin typeface="Palatino Linotype" panose="02040502050505030304" pitchFamily="18" charset="0"/>
            </a:endParaRPr>
          </a:p>
        </p:txBody>
      </p:sp>
    </p:spTree>
    <p:extLst>
      <p:ext uri="{BB962C8B-B14F-4D97-AF65-F5344CB8AC3E}">
        <p14:creationId xmlns:p14="http://schemas.microsoft.com/office/powerpoint/2010/main" val="3979721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1143000"/>
          </a:xfrm>
        </p:spPr>
        <p:txBody>
          <a:bodyPr>
            <a:noAutofit/>
          </a:bodyPr>
          <a:lstStyle/>
          <a:p>
            <a:pPr algn="ctr"/>
            <a:r>
              <a:rPr lang="it-IT" sz="2400" dirty="0" smtClean="0">
                <a:effectLst/>
                <a:latin typeface="Calibri" panose="020F0502020204030204" pitchFamily="34" charset="0"/>
                <a:cs typeface="Calibri" panose="020F0502020204030204" pitchFamily="34" charset="0"/>
              </a:rPr>
              <a:t>DAC</a:t>
            </a:r>
            <a:r>
              <a:rPr lang="ro-MD" sz="2400" dirty="0" smtClean="0">
                <a:effectLst/>
                <a:latin typeface="Calibri" panose="020F0502020204030204" pitchFamily="34" charset="0"/>
                <a:cs typeface="Calibri" panose="020F0502020204030204" pitchFamily="34" charset="0"/>
              </a:rPr>
              <a:t>Ă</a:t>
            </a:r>
            <a:r>
              <a:rPr lang="it-IT" sz="2400" dirty="0" smtClean="0">
                <a:effectLst/>
                <a:latin typeface="Calibri" panose="020F0502020204030204" pitchFamily="34" charset="0"/>
                <a:cs typeface="Calibri" panose="020F0502020204030204" pitchFamily="34" charset="0"/>
              </a:rPr>
              <a:t> </a:t>
            </a:r>
            <a:r>
              <a:rPr lang="it-IT" sz="2400" dirty="0" smtClean="0">
                <a:effectLst/>
                <a:latin typeface="Calibri" panose="020F0502020204030204" pitchFamily="34" charset="0"/>
                <a:cs typeface="Calibri" panose="020F0502020204030204" pitchFamily="34" charset="0"/>
              </a:rPr>
              <a:t>M</a:t>
            </a:r>
            <a:r>
              <a:rPr lang="ro-MD" sz="2400" dirty="0" smtClean="0">
                <a:effectLst/>
                <a:latin typeface="Calibri" panose="020F0502020204030204" pitchFamily="34" charset="0"/>
                <a:cs typeface="Calibri" panose="020F0502020204030204" pitchFamily="34" charset="0"/>
              </a:rPr>
              <a:t>Â</a:t>
            </a:r>
            <a:r>
              <a:rPr lang="it-IT" sz="2400" dirty="0" smtClean="0">
                <a:effectLst/>
                <a:latin typeface="Calibri" panose="020F0502020204030204" pitchFamily="34" charset="0"/>
                <a:cs typeface="Calibri" panose="020F0502020204030204" pitchFamily="34" charset="0"/>
              </a:rPr>
              <a:t>INE </a:t>
            </a:r>
            <a:r>
              <a:rPr lang="it-IT" sz="2400" dirty="0">
                <a:effectLst/>
                <a:latin typeface="Calibri" panose="020F0502020204030204" pitchFamily="34" charset="0"/>
                <a:cs typeface="Calibri" panose="020F0502020204030204" pitchFamily="34" charset="0"/>
              </a:rPr>
              <a:t>AR AVEA LOC ALEGERILE PENTRU </a:t>
            </a:r>
            <a:r>
              <a:rPr lang="it-IT" sz="2400" dirty="0" smtClean="0">
                <a:effectLst/>
                <a:latin typeface="Calibri" panose="020F0502020204030204" pitchFamily="34" charset="0"/>
                <a:cs typeface="Calibri" panose="020F0502020204030204" pitchFamily="34" charset="0"/>
              </a:rPr>
              <a:t>PRIM</a:t>
            </a:r>
            <a:r>
              <a:rPr lang="ro-MD" sz="2400" dirty="0" smtClean="0">
                <a:effectLst/>
                <a:latin typeface="Calibri" panose="020F0502020204030204" pitchFamily="34" charset="0"/>
                <a:cs typeface="Calibri" panose="020F0502020204030204" pitchFamily="34" charset="0"/>
              </a:rPr>
              <a:t>Ă</a:t>
            </a:r>
            <a:r>
              <a:rPr lang="it-IT" sz="2400" dirty="0" smtClean="0">
                <a:effectLst/>
                <a:latin typeface="Calibri" panose="020F0502020204030204" pitchFamily="34" charset="0"/>
                <a:cs typeface="Calibri" panose="020F0502020204030204" pitchFamily="34" charset="0"/>
              </a:rPr>
              <a:t>RIA </a:t>
            </a:r>
            <a:r>
              <a:rPr lang="it-IT" sz="2400" dirty="0">
                <a:effectLst/>
                <a:latin typeface="Calibri" panose="020F0502020204030204" pitchFamily="34" charset="0"/>
                <a:cs typeface="Calibri" panose="020F0502020204030204" pitchFamily="34" charset="0"/>
              </a:rPr>
              <a:t>MUNICIPIULUI </a:t>
            </a:r>
            <a:r>
              <a:rPr lang="it-IT" sz="2400" dirty="0" smtClean="0">
                <a:effectLst/>
                <a:latin typeface="Calibri" panose="020F0502020204030204" pitchFamily="34" charset="0"/>
                <a:cs typeface="Calibri" panose="020F0502020204030204" pitchFamily="34" charset="0"/>
              </a:rPr>
              <a:t>CHI</a:t>
            </a:r>
            <a:r>
              <a:rPr lang="ro-MD" sz="2400" dirty="0" smtClean="0">
                <a:effectLst/>
                <a:latin typeface="Calibri" panose="020F0502020204030204" pitchFamily="34" charset="0"/>
                <a:cs typeface="Calibri" panose="020F0502020204030204" pitchFamily="34" charset="0"/>
              </a:rPr>
              <a:t>Ș</a:t>
            </a:r>
            <a:r>
              <a:rPr lang="it-IT" sz="2400" dirty="0" smtClean="0">
                <a:effectLst/>
                <a:latin typeface="Calibri" panose="020F0502020204030204" pitchFamily="34" charset="0"/>
                <a:cs typeface="Calibri" panose="020F0502020204030204" pitchFamily="34" charset="0"/>
              </a:rPr>
              <a:t>IN</a:t>
            </a:r>
            <a:r>
              <a:rPr lang="ro-MD" sz="2400" dirty="0" smtClean="0">
                <a:effectLst/>
                <a:latin typeface="Calibri" panose="020F0502020204030204" pitchFamily="34" charset="0"/>
                <a:cs typeface="Calibri" panose="020F0502020204030204" pitchFamily="34" charset="0"/>
              </a:rPr>
              <a:t>Ă</a:t>
            </a:r>
            <a:r>
              <a:rPr lang="it-IT" sz="2400" dirty="0" smtClean="0">
                <a:effectLst/>
                <a:latin typeface="Calibri" panose="020F0502020204030204" pitchFamily="34" charset="0"/>
                <a:cs typeface="Calibri" panose="020F0502020204030204" pitchFamily="34" charset="0"/>
              </a:rPr>
              <a:t>U</a:t>
            </a:r>
            <a:r>
              <a:rPr lang="it-IT" sz="2400" dirty="0">
                <a:effectLst/>
                <a:latin typeface="Calibri" panose="020F0502020204030204" pitchFamily="34" charset="0"/>
                <a:cs typeface="Calibri" panose="020F0502020204030204" pitchFamily="34" charset="0"/>
              </a:rPr>
              <a:t>, PENTRU CARE PARTID </a:t>
            </a:r>
            <a:r>
              <a:rPr lang="it-IT" sz="2400" dirty="0" smtClean="0">
                <a:effectLst/>
                <a:latin typeface="Calibri" panose="020F0502020204030204" pitchFamily="34" charset="0"/>
                <a:cs typeface="Calibri" panose="020F0502020204030204" pitchFamily="34" charset="0"/>
              </a:rPr>
              <a:t>A</a:t>
            </a:r>
            <a:r>
              <a:rPr lang="ro-MD" sz="2400" dirty="0" smtClean="0">
                <a:effectLst/>
                <a:latin typeface="Calibri" panose="020F0502020204030204" pitchFamily="34" charset="0"/>
                <a:cs typeface="Calibri" panose="020F0502020204030204" pitchFamily="34" charset="0"/>
              </a:rPr>
              <a:t>Ț</a:t>
            </a:r>
            <a:r>
              <a:rPr lang="it-IT" sz="2400" dirty="0" smtClean="0">
                <a:effectLst/>
                <a:latin typeface="Calibri" panose="020F0502020204030204" pitchFamily="34" charset="0"/>
                <a:cs typeface="Calibri" panose="020F0502020204030204" pitchFamily="34" charset="0"/>
              </a:rPr>
              <a:t>I </a:t>
            </a:r>
            <a:r>
              <a:rPr lang="it-IT" sz="2400" dirty="0">
                <a:effectLst/>
                <a:latin typeface="Calibri" panose="020F0502020204030204" pitchFamily="34" charset="0"/>
                <a:cs typeface="Calibri" panose="020F0502020204030204" pitchFamily="34" charset="0"/>
              </a:rPr>
              <a:t>VOTA </a:t>
            </a:r>
            <a:r>
              <a:rPr lang="ro-MD" sz="2400" dirty="0" smtClean="0">
                <a:effectLst/>
                <a:latin typeface="Calibri" panose="020F0502020204030204" pitchFamily="34" charset="0"/>
                <a:cs typeface="Calibri" panose="020F0502020204030204" pitchFamily="34" charset="0"/>
              </a:rPr>
              <a:t>Î</a:t>
            </a:r>
            <a:r>
              <a:rPr lang="it-IT" sz="2400" dirty="0" smtClean="0">
                <a:effectLst/>
                <a:latin typeface="Calibri" panose="020F0502020204030204" pitchFamily="34" charset="0"/>
                <a:cs typeface="Calibri" panose="020F0502020204030204" pitchFamily="34" charset="0"/>
              </a:rPr>
              <a:t>N </a:t>
            </a:r>
            <a:r>
              <a:rPr lang="it-IT" sz="2400" dirty="0">
                <a:effectLst/>
                <a:latin typeface="Calibri" panose="020F0502020204030204" pitchFamily="34" charset="0"/>
                <a:cs typeface="Calibri" panose="020F0502020204030204" pitchFamily="34" charset="0"/>
              </a:rPr>
              <a:t>CONSILIUL MUNICIPAL?</a:t>
            </a:r>
            <a:endParaRPr lang="en-US" sz="2400" dirty="0">
              <a:latin typeface="Calibri" panose="020F0502020204030204" pitchFamily="34" charset="0"/>
              <a:cs typeface="Calibri" panose="020F050202020403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4260394556"/>
              </p:ext>
            </p:extLst>
          </p:nvPr>
        </p:nvGraphicFramePr>
        <p:xfrm>
          <a:off x="533400" y="1295400"/>
          <a:ext cx="80772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8132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399" y="30910"/>
            <a:ext cx="8229600" cy="762000"/>
          </a:xfrm>
        </p:spPr>
        <p:txBody>
          <a:bodyPr>
            <a:noAutofit/>
          </a:bodyPr>
          <a:lstStyle/>
          <a:p>
            <a:pPr algn="ctr"/>
            <a:r>
              <a:rPr lang="ro-MD" sz="2400" dirty="0" smtClean="0">
                <a:effectLst/>
                <a:latin typeface="Calibri" panose="020F0502020204030204" pitchFamily="34" charset="0"/>
                <a:cs typeface="Calibri" panose="020F0502020204030204" pitchFamily="34" charset="0"/>
              </a:rPr>
              <a:t>Cum au votat la alegerile Parlamentare </a:t>
            </a:r>
            <a:r>
              <a:rPr lang="ro-MD" sz="2400" dirty="0">
                <a:effectLst/>
                <a:latin typeface="Calibri" panose="020F0502020204030204" pitchFamily="34" charset="0"/>
                <a:cs typeface="Calibri" panose="020F0502020204030204" pitchFamily="34" charset="0"/>
              </a:rPr>
              <a:t>din </a:t>
            </a:r>
            <a:r>
              <a:rPr lang="ro-MD" sz="2400" dirty="0" smtClean="0">
                <a:effectLst/>
                <a:latin typeface="Calibri" panose="020F0502020204030204" pitchFamily="34" charset="0"/>
                <a:cs typeface="Calibri" panose="020F0502020204030204" pitchFamily="34" charset="0"/>
              </a:rPr>
              <a:t>24.02.2019 persoanele </a:t>
            </a:r>
            <a:r>
              <a:rPr lang="ro-MD" sz="2400" dirty="0" smtClean="0">
                <a:effectLst/>
                <a:latin typeface="Calibri" panose="020F0502020204030204" pitchFamily="34" charset="0"/>
                <a:cs typeface="Calibri" panose="020F0502020204030204" pitchFamily="34" charset="0"/>
              </a:rPr>
              <a:t>indecise </a:t>
            </a:r>
            <a:endParaRPr lang="en-US" sz="2400" dirty="0">
              <a:latin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60890965"/>
              </p:ext>
            </p:extLst>
          </p:nvPr>
        </p:nvGraphicFramePr>
        <p:xfrm>
          <a:off x="228601" y="3048000"/>
          <a:ext cx="4000500" cy="2779877"/>
        </p:xfrm>
        <a:graphic>
          <a:graphicData uri="http://schemas.openxmlformats.org/drawingml/2006/table">
            <a:tbl>
              <a:tblPr/>
              <a:tblGrid>
                <a:gridCol w="2209799">
                  <a:extLst>
                    <a:ext uri="{9D8B030D-6E8A-4147-A177-3AD203B41FA5}">
                      <a16:colId xmlns:a16="http://schemas.microsoft.com/office/drawing/2014/main" val="922086221"/>
                    </a:ext>
                  </a:extLst>
                </a:gridCol>
                <a:gridCol w="1790701">
                  <a:extLst>
                    <a:ext uri="{9D8B030D-6E8A-4147-A177-3AD203B41FA5}">
                      <a16:colId xmlns:a16="http://schemas.microsoft.com/office/drawing/2014/main" val="4193094044"/>
                    </a:ext>
                  </a:extLst>
                </a:gridCol>
              </a:tblGrid>
              <a:tr h="381001">
                <a:tc>
                  <a:txBody>
                    <a:bodyPr/>
                    <a:lstStyle/>
                    <a:p>
                      <a:pPr algn="ctr" fontAlgn="b"/>
                      <a:r>
                        <a:rPr lang="ru-RU"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ro-RO" sz="1600" b="0" i="0" u="none" strike="noStrike" dirty="0">
                          <a:solidFill>
                            <a:srgbClr val="000000"/>
                          </a:solidFill>
                          <a:effectLst/>
                          <a:latin typeface="Calibri" panose="020F0502020204030204" pitchFamily="34" charset="0"/>
                        </a:rPr>
                        <a:t>Nu voi participa la alegeri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73246071"/>
                  </a:ext>
                </a:extLst>
              </a:tr>
              <a:tr h="326096">
                <a:tc>
                  <a:txBody>
                    <a:bodyPr/>
                    <a:lstStyle/>
                    <a:p>
                      <a:pPr algn="l" fontAlgn="b"/>
                      <a:r>
                        <a:rPr lang="ro-RO" sz="1600" b="0" i="0" u="none" strike="noStrike" dirty="0">
                          <a:solidFill>
                            <a:srgbClr val="000000"/>
                          </a:solidFill>
                          <a:effectLst/>
                          <a:latin typeface="Calibri" panose="020F0502020204030204" pitchFamily="34" charset="0"/>
                        </a:rPr>
                        <a:t>BE ACUM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59775944"/>
                  </a:ext>
                </a:extLst>
              </a:tr>
              <a:tr h="326096">
                <a:tc>
                  <a:txBody>
                    <a:bodyPr/>
                    <a:lstStyle/>
                    <a:p>
                      <a:pPr algn="l" fontAlgn="b"/>
                      <a:r>
                        <a:rPr lang="ro-RO" sz="1600" b="0" i="0" u="none" strike="noStrike" dirty="0">
                          <a:solidFill>
                            <a:srgbClr val="000000"/>
                          </a:solidFill>
                          <a:effectLst/>
                          <a:latin typeface="Calibri" panose="020F0502020204030204" pitchFamily="34" charset="0"/>
                        </a:rPr>
                        <a:t>PDM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9665855"/>
                  </a:ext>
                </a:extLst>
              </a:tr>
              <a:tr h="326096">
                <a:tc>
                  <a:txBody>
                    <a:bodyPr/>
                    <a:lstStyle/>
                    <a:p>
                      <a:pPr algn="l" fontAlgn="b"/>
                      <a:r>
                        <a:rPr lang="ro-RO" sz="1600" b="0" i="0" u="none" strike="noStrike" dirty="0">
                          <a:solidFill>
                            <a:srgbClr val="000000"/>
                          </a:solidFill>
                          <a:effectLst/>
                          <a:latin typeface="Calibri" panose="020F0502020204030204" pitchFamily="34" charset="0"/>
                        </a:rPr>
                        <a:t>PP </a:t>
                      </a:r>
                      <a:r>
                        <a:rPr lang="ro-MD" sz="1600" b="0" i="0" u="none" strike="noStrike" dirty="0" smtClean="0">
                          <a:solidFill>
                            <a:srgbClr val="000000"/>
                          </a:solidFill>
                          <a:effectLst/>
                          <a:latin typeface="Calibri" panose="020F0502020204030204" pitchFamily="34" charset="0"/>
                        </a:rPr>
                        <a:t>Ș</a:t>
                      </a:r>
                      <a:r>
                        <a:rPr lang="ro-RO" sz="1600" b="0" i="0" u="none" strike="noStrike" dirty="0" smtClean="0">
                          <a:solidFill>
                            <a:srgbClr val="000000"/>
                          </a:solidFill>
                          <a:effectLst/>
                          <a:latin typeface="Calibri" panose="020F0502020204030204" pitchFamily="34" charset="0"/>
                        </a:rPr>
                        <a:t>or</a:t>
                      </a:r>
                      <a:endParaRPr lang="ro-RO"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46109202"/>
                  </a:ext>
                </a:extLst>
              </a:tr>
              <a:tr h="326096">
                <a:tc>
                  <a:txBody>
                    <a:bodyPr/>
                    <a:lstStyle/>
                    <a:p>
                      <a:pPr algn="l" fontAlgn="b"/>
                      <a:r>
                        <a:rPr lang="ro-RO" sz="1600" b="0" i="0" u="none" strike="noStrike" dirty="0">
                          <a:solidFill>
                            <a:srgbClr val="000000"/>
                          </a:solidFill>
                          <a:effectLst/>
                          <a:latin typeface="Calibri" panose="020F0502020204030204" pitchFamily="34" charset="0"/>
                        </a:rPr>
                        <a:t>PSRM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15,6%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74555"/>
                  </a:ext>
                </a:extLst>
              </a:tr>
              <a:tr h="326096">
                <a:tc>
                  <a:txBody>
                    <a:bodyPr/>
                    <a:lstStyle/>
                    <a:p>
                      <a:pPr algn="l" fontAlgn="b"/>
                      <a:r>
                        <a:rPr lang="ro-RO" sz="1600" b="0" i="0" u="none" strike="noStrike">
                          <a:solidFill>
                            <a:srgbClr val="000000"/>
                          </a:solidFill>
                          <a:effectLst/>
                          <a:latin typeface="Calibri" panose="020F0502020204030204" pitchFamily="34" charset="0"/>
                        </a:rPr>
                        <a:t>Alt partid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3229668"/>
                  </a:ext>
                </a:extLst>
              </a:tr>
              <a:tr h="326096">
                <a:tc>
                  <a:txBody>
                    <a:bodyPr/>
                    <a:lstStyle/>
                    <a:p>
                      <a:pPr algn="l" fontAlgn="b"/>
                      <a:r>
                        <a:rPr lang="fr-FR" sz="1600" b="0" i="0" u="none" strike="noStrike">
                          <a:solidFill>
                            <a:srgbClr val="000000"/>
                          </a:solidFill>
                          <a:effectLst/>
                          <a:latin typeface="Calibri" panose="020F0502020204030204" pitchFamily="34" charset="0"/>
                        </a:rPr>
                        <a:t>Nu au participat la alegeri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61,2%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68482486"/>
                  </a:ext>
                </a:extLst>
              </a:tr>
              <a:tr h="326096">
                <a:tc>
                  <a:txBody>
                    <a:bodyPr/>
                    <a:lstStyle/>
                    <a:p>
                      <a:pPr algn="l" fontAlgn="b"/>
                      <a:r>
                        <a:rPr lang="ro-RO" sz="1600" b="0" i="0" u="none" strike="noStrike">
                          <a:solidFill>
                            <a:srgbClr val="000000"/>
                          </a:solidFill>
                          <a:effectLst/>
                          <a:latin typeface="Calibri" panose="020F0502020204030204" pitchFamily="34" charset="0"/>
                        </a:rPr>
                        <a:t>Refuz de a răspunde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97894336"/>
                  </a:ext>
                </a:extLst>
              </a:tr>
            </a:tbl>
          </a:graphicData>
        </a:graphic>
      </p:graphicFrame>
      <p:sp>
        <p:nvSpPr>
          <p:cNvPr id="4" name="Rectangle 3"/>
          <p:cNvSpPr/>
          <p:nvPr/>
        </p:nvSpPr>
        <p:spPr>
          <a:xfrm>
            <a:off x="2590800" y="1455710"/>
            <a:ext cx="1752600" cy="923330"/>
          </a:xfrm>
          <a:prstGeom prst="rect">
            <a:avLst/>
          </a:prstGeom>
        </p:spPr>
        <p:txBody>
          <a:bodyPr wrap="square">
            <a:spAutoFit/>
          </a:bodyPr>
          <a:lstStyle/>
          <a:p>
            <a:pPr algn="ctr" fontAlgn="b"/>
            <a:r>
              <a:rPr lang="ro-RO" b="1" dirty="0">
                <a:solidFill>
                  <a:srgbClr val="000000"/>
                </a:solidFill>
                <a:latin typeface="Calibri" panose="020F0502020204030204" pitchFamily="34" charset="0"/>
              </a:rPr>
              <a:t>Nu voi participa la </a:t>
            </a:r>
            <a:r>
              <a:rPr lang="ro-RO" b="1" dirty="0" smtClean="0">
                <a:solidFill>
                  <a:srgbClr val="000000"/>
                </a:solidFill>
                <a:latin typeface="Calibri" panose="020F0502020204030204" pitchFamily="34" charset="0"/>
              </a:rPr>
              <a:t>alegeri</a:t>
            </a:r>
            <a:r>
              <a:rPr lang="en-US" b="1" dirty="0" smtClean="0">
                <a:solidFill>
                  <a:srgbClr val="000000"/>
                </a:solidFill>
                <a:latin typeface="Calibri" panose="020F0502020204030204" pitchFamily="34" charset="0"/>
              </a:rPr>
              <a:t>:</a:t>
            </a:r>
          </a:p>
          <a:p>
            <a:pPr algn="ctr" fontAlgn="b"/>
            <a:r>
              <a:rPr lang="en-US" b="1" dirty="0" smtClean="0">
                <a:solidFill>
                  <a:schemeClr val="accent1">
                    <a:lumMod val="75000"/>
                  </a:schemeClr>
                </a:solidFill>
                <a:latin typeface="Calibri" panose="020F0502020204030204" pitchFamily="34" charset="0"/>
              </a:rPr>
              <a:t>8,7%</a:t>
            </a:r>
            <a:endParaRPr lang="ro-RO" b="1" dirty="0">
              <a:solidFill>
                <a:schemeClr val="accent1">
                  <a:lumMod val="75000"/>
                </a:schemeClr>
              </a:solidFill>
              <a:latin typeface="Calibri" panose="020F0502020204030204" pitchFamily="34" charset="0"/>
            </a:endParaRPr>
          </a:p>
        </p:txBody>
      </p:sp>
      <p:sp>
        <p:nvSpPr>
          <p:cNvPr id="5" name="Down Arrow 4"/>
          <p:cNvSpPr/>
          <p:nvPr/>
        </p:nvSpPr>
        <p:spPr>
          <a:xfrm>
            <a:off x="3162300" y="2379040"/>
            <a:ext cx="609600" cy="592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ectangle 5"/>
          <p:cNvSpPr/>
          <p:nvPr/>
        </p:nvSpPr>
        <p:spPr>
          <a:xfrm>
            <a:off x="4267200" y="1209602"/>
            <a:ext cx="2057400" cy="1200329"/>
          </a:xfrm>
          <a:prstGeom prst="rect">
            <a:avLst/>
          </a:prstGeom>
        </p:spPr>
        <p:txBody>
          <a:bodyPr wrap="square">
            <a:spAutoFit/>
          </a:bodyPr>
          <a:lstStyle/>
          <a:p>
            <a:pPr algn="ctr" fontAlgn="b"/>
            <a:r>
              <a:rPr lang="ro-RO" b="1" dirty="0">
                <a:solidFill>
                  <a:srgbClr val="000000"/>
                </a:solidFill>
                <a:latin typeface="Calibri" panose="020F0502020204030204" pitchFamily="34" charset="0"/>
              </a:rPr>
              <a:t>Voi vota, dar nu sunt hotărât pentru </a:t>
            </a:r>
            <a:r>
              <a:rPr lang="ro-RO" b="1" dirty="0" smtClean="0">
                <a:solidFill>
                  <a:srgbClr val="000000"/>
                </a:solidFill>
                <a:latin typeface="Calibri" panose="020F0502020204030204" pitchFamily="34" charset="0"/>
              </a:rPr>
              <a:t>cine</a:t>
            </a:r>
            <a:r>
              <a:rPr lang="en-US" b="1" dirty="0" smtClean="0">
                <a:solidFill>
                  <a:srgbClr val="000000"/>
                </a:solidFill>
                <a:latin typeface="Calibri" panose="020F0502020204030204" pitchFamily="34" charset="0"/>
              </a:rPr>
              <a:t>:</a:t>
            </a:r>
          </a:p>
          <a:p>
            <a:pPr algn="ctr" fontAlgn="b"/>
            <a:r>
              <a:rPr lang="en-US" b="1" dirty="0" smtClean="0">
                <a:solidFill>
                  <a:schemeClr val="accent1">
                    <a:lumMod val="75000"/>
                  </a:schemeClr>
                </a:solidFill>
                <a:latin typeface="Calibri" panose="020F0502020204030204" pitchFamily="34" charset="0"/>
              </a:rPr>
              <a:t>17,6%</a:t>
            </a:r>
            <a:endParaRPr lang="ro-RO" b="1" dirty="0">
              <a:solidFill>
                <a:schemeClr val="accent1">
                  <a:lumMod val="75000"/>
                </a:schemeClr>
              </a:solidFill>
              <a:latin typeface="Calibri" panose="020F0502020204030204" pitchFamily="34" charset="0"/>
            </a:endParaRPr>
          </a:p>
        </p:txBody>
      </p:sp>
      <p:sp>
        <p:nvSpPr>
          <p:cNvPr id="7" name="Down Arrow 6"/>
          <p:cNvSpPr/>
          <p:nvPr/>
        </p:nvSpPr>
        <p:spPr>
          <a:xfrm>
            <a:off x="4991100" y="2379040"/>
            <a:ext cx="609600" cy="592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ectangle 7"/>
          <p:cNvSpPr/>
          <p:nvPr/>
        </p:nvSpPr>
        <p:spPr>
          <a:xfrm>
            <a:off x="6781800" y="914400"/>
            <a:ext cx="1752600" cy="1477328"/>
          </a:xfrm>
          <a:prstGeom prst="rect">
            <a:avLst/>
          </a:prstGeom>
        </p:spPr>
        <p:txBody>
          <a:bodyPr wrap="square">
            <a:spAutoFit/>
          </a:bodyPr>
          <a:lstStyle/>
          <a:p>
            <a:pPr algn="ctr" fontAlgn="b"/>
            <a:r>
              <a:rPr lang="ro-RO" b="1" dirty="0">
                <a:solidFill>
                  <a:srgbClr val="000000"/>
                </a:solidFill>
                <a:latin typeface="Calibri" panose="020F0502020204030204" pitchFamily="34" charset="0"/>
              </a:rPr>
              <a:t>Voi vota, știu cu cine, dar nu doresc să Vă </a:t>
            </a:r>
            <a:r>
              <a:rPr lang="ro-RO" b="1" dirty="0" smtClean="0">
                <a:solidFill>
                  <a:srgbClr val="000000"/>
                </a:solidFill>
                <a:latin typeface="Calibri" panose="020F0502020204030204" pitchFamily="34" charset="0"/>
              </a:rPr>
              <a:t>spun</a:t>
            </a:r>
            <a:r>
              <a:rPr lang="en-US" b="1" dirty="0" smtClean="0">
                <a:solidFill>
                  <a:srgbClr val="000000"/>
                </a:solidFill>
                <a:latin typeface="Calibri" panose="020F0502020204030204" pitchFamily="34" charset="0"/>
              </a:rPr>
              <a:t>:</a:t>
            </a:r>
          </a:p>
          <a:p>
            <a:pPr algn="ctr" fontAlgn="b"/>
            <a:r>
              <a:rPr lang="en-US" b="1" dirty="0" smtClean="0">
                <a:solidFill>
                  <a:schemeClr val="accent1">
                    <a:lumMod val="75000"/>
                  </a:schemeClr>
                </a:solidFill>
                <a:latin typeface="Calibri" panose="020F0502020204030204" pitchFamily="34" charset="0"/>
              </a:rPr>
              <a:t>10,1%</a:t>
            </a:r>
            <a:endParaRPr lang="ro-RO" b="1" dirty="0">
              <a:solidFill>
                <a:schemeClr val="accent1">
                  <a:lumMod val="75000"/>
                </a:schemeClr>
              </a:solidFill>
              <a:latin typeface="Calibri" panose="020F0502020204030204" pitchFamily="34" charset="0"/>
            </a:endParaRPr>
          </a:p>
        </p:txBody>
      </p:sp>
      <p:sp>
        <p:nvSpPr>
          <p:cNvPr id="9" name="Down Arrow 8"/>
          <p:cNvSpPr/>
          <p:nvPr/>
        </p:nvSpPr>
        <p:spPr>
          <a:xfrm>
            <a:off x="7353300" y="2379004"/>
            <a:ext cx="609600" cy="592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0" name="Table 9"/>
          <p:cNvGraphicFramePr>
            <a:graphicFrameLocks noGrp="1"/>
          </p:cNvGraphicFramePr>
          <p:nvPr>
            <p:extLst>
              <p:ext uri="{D42A27DB-BD31-4B8C-83A1-F6EECF244321}">
                <p14:modId xmlns:p14="http://schemas.microsoft.com/office/powerpoint/2010/main" val="665811172"/>
              </p:ext>
            </p:extLst>
          </p:nvPr>
        </p:nvGraphicFramePr>
        <p:xfrm>
          <a:off x="4305055" y="3048000"/>
          <a:ext cx="1943345" cy="2779877"/>
        </p:xfrm>
        <a:graphic>
          <a:graphicData uri="http://schemas.openxmlformats.org/drawingml/2006/table">
            <a:tbl>
              <a:tblPr/>
              <a:tblGrid>
                <a:gridCol w="1943345">
                  <a:extLst>
                    <a:ext uri="{9D8B030D-6E8A-4147-A177-3AD203B41FA5}">
                      <a16:colId xmlns:a16="http://schemas.microsoft.com/office/drawing/2014/main" val="2552205276"/>
                    </a:ext>
                  </a:extLst>
                </a:gridCol>
              </a:tblGrid>
              <a:tr h="381001">
                <a:tc>
                  <a:txBody>
                    <a:bodyPr/>
                    <a:lstStyle/>
                    <a:p>
                      <a:pPr algn="ctr" fontAlgn="b"/>
                      <a:r>
                        <a:rPr lang="ro-RO" sz="1600" b="0" i="0" u="none" strike="noStrike" dirty="0">
                          <a:solidFill>
                            <a:srgbClr val="000000"/>
                          </a:solidFill>
                          <a:effectLst/>
                          <a:latin typeface="Calibri" panose="020F0502020204030204" pitchFamily="34" charset="0"/>
                        </a:rPr>
                        <a:t>Voi vota, dar nu sunt hotărât pentru cine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35926857"/>
                  </a:ext>
                </a:extLst>
              </a:tr>
              <a:tr h="326096">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29,0%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63472208"/>
                  </a:ext>
                </a:extLst>
              </a:tr>
              <a:tr h="326096">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90053275"/>
                  </a:ext>
                </a:extLst>
              </a:tr>
              <a:tr h="326096">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85445628"/>
                  </a:ext>
                </a:extLst>
              </a:tr>
              <a:tr h="326096">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48092467"/>
                  </a:ext>
                </a:extLst>
              </a:tr>
              <a:tr h="326096">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0747915"/>
                  </a:ext>
                </a:extLst>
              </a:tr>
              <a:tr h="326096">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49544166"/>
                  </a:ext>
                </a:extLst>
              </a:tr>
              <a:tr h="326096">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2848035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889945005"/>
              </p:ext>
            </p:extLst>
          </p:nvPr>
        </p:nvGraphicFramePr>
        <p:xfrm>
          <a:off x="6313029" y="3048000"/>
          <a:ext cx="2678571" cy="2779877"/>
        </p:xfrm>
        <a:graphic>
          <a:graphicData uri="http://schemas.openxmlformats.org/drawingml/2006/table">
            <a:tbl>
              <a:tblPr/>
              <a:tblGrid>
                <a:gridCol w="2678571">
                  <a:extLst>
                    <a:ext uri="{9D8B030D-6E8A-4147-A177-3AD203B41FA5}">
                      <a16:colId xmlns:a16="http://schemas.microsoft.com/office/drawing/2014/main" val="4150675660"/>
                    </a:ext>
                  </a:extLst>
                </a:gridCol>
              </a:tblGrid>
              <a:tr h="381001">
                <a:tc>
                  <a:txBody>
                    <a:bodyPr/>
                    <a:lstStyle/>
                    <a:p>
                      <a:pPr algn="ctr" fontAlgn="b"/>
                      <a:r>
                        <a:rPr lang="ro-RO" sz="1600" b="0" i="0" u="none" strike="noStrike" dirty="0">
                          <a:solidFill>
                            <a:srgbClr val="000000"/>
                          </a:solidFill>
                          <a:effectLst/>
                          <a:latin typeface="Calibri" panose="020F0502020204030204" pitchFamily="34" charset="0"/>
                        </a:rPr>
                        <a:t>Voi vota, știu cu cine, dar nu doresc să Vă spun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35765849"/>
                  </a:ext>
                </a:extLst>
              </a:tr>
              <a:tr h="326096">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95269068"/>
                  </a:ext>
                </a:extLst>
              </a:tr>
              <a:tr h="326096">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09686212"/>
                  </a:ext>
                </a:extLst>
              </a:tr>
              <a:tr h="326096">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49853505"/>
                  </a:ext>
                </a:extLst>
              </a:tr>
              <a:tr h="326096">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37134090"/>
                  </a:ext>
                </a:extLst>
              </a:tr>
              <a:tr h="326096">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23614155"/>
                  </a:ext>
                </a:extLst>
              </a:tr>
              <a:tr h="326096">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24,3%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84021012"/>
                  </a:ext>
                </a:extLst>
              </a:tr>
              <a:tr h="326096">
                <a:tc>
                  <a:txBody>
                    <a:bodyPr/>
                    <a:lstStyle/>
                    <a:p>
                      <a:pPr algn="r" fontAlgn="b"/>
                      <a:r>
                        <a:rPr kumimoji="0" lang="ru-RU" sz="1600" b="0" i="0" u="none" strike="noStrike" kern="1200" dirty="0">
                          <a:solidFill>
                            <a:srgbClr val="000000"/>
                          </a:solidFill>
                          <a:effectLst/>
                          <a:latin typeface="Calibri" panose="020F0502020204030204" pitchFamily="34" charset="0"/>
                          <a:ea typeface="+mn-ea"/>
                          <a:cs typeface="+mn-cs"/>
                        </a:rPr>
                        <a:t>66,7%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23323200"/>
                  </a:ext>
                </a:extLst>
              </a:tr>
            </a:tbl>
          </a:graphicData>
        </a:graphic>
      </p:graphicFrame>
    </p:spTree>
    <p:extLst>
      <p:ext uri="{BB962C8B-B14F-4D97-AF65-F5344CB8AC3E}">
        <p14:creationId xmlns:p14="http://schemas.microsoft.com/office/powerpoint/2010/main" val="207915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par>
                                <p:cTn id="22" presetID="22" presetClass="entr" presetSubtype="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229600" cy="1143000"/>
          </a:xfrm>
        </p:spPr>
        <p:txBody>
          <a:bodyPr>
            <a:noAutofit/>
          </a:bodyPr>
          <a:lstStyle/>
          <a:p>
            <a:pPr algn="ctr"/>
            <a:r>
              <a:rPr lang="it-IT" sz="2400" dirty="0" smtClean="0">
                <a:effectLst/>
                <a:latin typeface="Calibri" panose="020F0502020204030204" pitchFamily="34" charset="0"/>
                <a:cs typeface="Calibri" panose="020F0502020204030204" pitchFamily="34" charset="0"/>
              </a:rPr>
              <a:t>CUM </a:t>
            </a:r>
            <a:r>
              <a:rPr lang="it-IT" sz="2400" dirty="0">
                <a:effectLst/>
                <a:latin typeface="Calibri" panose="020F0502020204030204" pitchFamily="34" charset="0"/>
                <a:cs typeface="Calibri" panose="020F0502020204030204" pitchFamily="34" charset="0"/>
              </a:rPr>
              <a:t>VEȚI PROCEDA, DACĂ ÎN TURUL DOI AL ALEGERILOR PRIMARULUI GENERAL DE CHIȘINĂU AR IEȘI URMĂTOARELE PERECHI DE CANDIDAȚI? </a:t>
            </a:r>
            <a:endParaRPr lang="en-US" sz="2400" dirty="0">
              <a:latin typeface="Calibri" panose="020F0502020204030204" pitchFamily="34" charset="0"/>
              <a:cs typeface="Calibri" panose="020F050202020403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398200328"/>
              </p:ext>
            </p:extLst>
          </p:nvPr>
        </p:nvGraphicFramePr>
        <p:xfrm>
          <a:off x="228600" y="1320800"/>
          <a:ext cx="4267200" cy="2717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818238593"/>
              </p:ext>
            </p:extLst>
          </p:nvPr>
        </p:nvGraphicFramePr>
        <p:xfrm>
          <a:off x="4524829" y="1320800"/>
          <a:ext cx="4572000" cy="2717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542158533"/>
              </p:ext>
            </p:extLst>
          </p:nvPr>
        </p:nvGraphicFramePr>
        <p:xfrm>
          <a:off x="3352800" y="4027714"/>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093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8200" y="1676400"/>
            <a:ext cx="7772400" cy="1142999"/>
          </a:xfrm>
        </p:spPr>
        <p:txBody>
          <a:bodyPr>
            <a:noAutofit/>
          </a:bodyPr>
          <a:lstStyle/>
          <a:p>
            <a:pPr algn="ctr"/>
            <a:r>
              <a:rPr lang="ro-RO" sz="5400" dirty="0">
                <a:latin typeface="Palatino Linotype" panose="02040502050505030304" pitchFamily="18" charset="0"/>
              </a:rPr>
              <a:t>VĂ MULȚUMIM!</a:t>
            </a:r>
            <a:endParaRPr lang="ru-RU" sz="5400" dirty="0">
              <a:latin typeface="Palatino Linotype" panose="02040502050505030304" pitchFamily="18" charset="0"/>
            </a:endParaRPr>
          </a:p>
        </p:txBody>
      </p:sp>
    </p:spTree>
    <p:extLst>
      <p:ext uri="{BB962C8B-B14F-4D97-AF65-F5344CB8AC3E}">
        <p14:creationId xmlns:p14="http://schemas.microsoft.com/office/powerpoint/2010/main" val="570988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1" y="0"/>
            <a:ext cx="8229600" cy="685800"/>
          </a:xfrm>
        </p:spPr>
        <p:txBody>
          <a:bodyPr>
            <a:normAutofit/>
          </a:bodyPr>
          <a:lstStyle/>
          <a:p>
            <a:r>
              <a:rPr lang="ro-RO" sz="2400" dirty="0">
                <a:latin typeface="Calibri" panose="020F0502020204030204" pitchFamily="34" charset="0"/>
                <a:cs typeface="Calibri" panose="020F0502020204030204" pitchFamily="34" charset="0"/>
              </a:rPr>
              <a:t>Metodologia studiului</a:t>
            </a:r>
            <a:endParaRPr lang="en-US" sz="2400" dirty="0">
              <a:latin typeface="Calibri" panose="020F0502020204030204" pitchFamily="34" charset="0"/>
              <a:cs typeface="Calibri" panose="020F0502020204030204" pitchFamily="34" charset="0"/>
            </a:endParaRPr>
          </a:p>
        </p:txBody>
      </p:sp>
      <p:sp>
        <p:nvSpPr>
          <p:cNvPr id="3" name="TextBox 2"/>
          <p:cNvSpPr txBox="1"/>
          <p:nvPr/>
        </p:nvSpPr>
        <p:spPr>
          <a:xfrm>
            <a:off x="493336" y="722723"/>
            <a:ext cx="8345864" cy="4662815"/>
          </a:xfrm>
          <a:prstGeom prst="rect">
            <a:avLst/>
          </a:prstGeom>
          <a:noFill/>
        </p:spPr>
        <p:txBody>
          <a:bodyPr wrap="square" rtlCol="0">
            <a:spAutoFit/>
          </a:bodyPr>
          <a:lstStyle/>
          <a:p>
            <a:pPr lvl="0">
              <a:spcBef>
                <a:spcPts val="600"/>
              </a:spcBef>
              <a:spcAft>
                <a:spcPts val="600"/>
              </a:spcAft>
            </a:pPr>
            <a:r>
              <a:rPr lang="ro-RO" b="1" dirty="0">
                <a:latin typeface="Calibri" panose="020F0502020204030204" pitchFamily="34" charset="0"/>
                <a:cs typeface="Calibri" panose="020F0502020204030204" pitchFamily="34" charset="0"/>
              </a:rPr>
              <a:t>Volumul eşantionului: </a:t>
            </a:r>
            <a:r>
              <a:rPr lang="en-US" dirty="0" smtClean="0">
                <a:latin typeface="Calibri" panose="020F0502020204030204" pitchFamily="34" charset="0"/>
                <a:cs typeface="Calibri" panose="020F0502020204030204" pitchFamily="34" charset="0"/>
              </a:rPr>
              <a:t>431</a:t>
            </a:r>
            <a:r>
              <a:rPr lang="ro-RO" dirty="0" smtClean="0">
                <a:latin typeface="Calibri" panose="020F0502020204030204" pitchFamily="34" charset="0"/>
                <a:cs typeface="Calibri" panose="020F0502020204030204" pitchFamily="34" charset="0"/>
              </a:rPr>
              <a:t> </a:t>
            </a:r>
            <a:r>
              <a:rPr lang="ro-RO" dirty="0">
                <a:latin typeface="Calibri" panose="020F0502020204030204" pitchFamily="34" charset="0"/>
                <a:cs typeface="Calibri" panose="020F0502020204030204" pitchFamily="34" charset="0"/>
              </a:rPr>
              <a:t>persoane cu vârstă de 18 ani </a:t>
            </a:r>
            <a:r>
              <a:rPr lang="ro-RO" dirty="0" err="1">
                <a:latin typeface="Calibri" panose="020F0502020204030204" pitchFamily="34" charset="0"/>
                <a:cs typeface="Calibri" panose="020F0502020204030204" pitchFamily="34" charset="0"/>
              </a:rPr>
              <a:t>şi</a:t>
            </a:r>
            <a:r>
              <a:rPr lang="ro-RO" dirty="0">
                <a:latin typeface="Calibri" panose="020F0502020204030204" pitchFamily="34" charset="0"/>
                <a:cs typeface="Calibri" panose="020F0502020204030204" pitchFamily="34" charset="0"/>
              </a:rPr>
              <a:t> mai mult, locuitori ai mun. Chișinău</a:t>
            </a:r>
            <a:r>
              <a:rPr lang="ro-RO" dirty="0" smtClean="0">
                <a:latin typeface="Calibri" panose="020F0502020204030204" pitchFamily="34" charset="0"/>
                <a:cs typeface="Calibri" panose="020F0502020204030204" pitchFamily="34" charset="0"/>
              </a:rPr>
              <a:t>;</a:t>
            </a:r>
            <a:endParaRPr lang="ru-RU" dirty="0">
              <a:latin typeface="Calibri" panose="020F0502020204030204" pitchFamily="34" charset="0"/>
              <a:cs typeface="Calibri" panose="020F0502020204030204" pitchFamily="34" charset="0"/>
            </a:endParaRPr>
          </a:p>
          <a:p>
            <a:pPr lvl="0">
              <a:spcBef>
                <a:spcPts val="600"/>
              </a:spcBef>
              <a:spcAft>
                <a:spcPts val="600"/>
              </a:spcAft>
            </a:pPr>
            <a:r>
              <a:rPr lang="ro-RO" b="1" dirty="0">
                <a:latin typeface="Calibri" panose="020F0502020204030204" pitchFamily="34" charset="0"/>
                <a:cs typeface="Calibri" panose="020F0502020204030204" pitchFamily="34" charset="0"/>
              </a:rPr>
              <a:t>Eşantion:</a:t>
            </a:r>
            <a:r>
              <a:rPr lang="ro-RO" dirty="0">
                <a:latin typeface="Calibri" panose="020F0502020204030204" pitchFamily="34" charset="0"/>
                <a:cs typeface="Calibri" panose="020F0502020204030204" pitchFamily="34" charset="0"/>
              </a:rPr>
              <a:t> stratificat, probabilist, bistadial</a:t>
            </a:r>
            <a:r>
              <a:rPr lang="ro-RO" dirty="0" smtClean="0">
                <a:latin typeface="Calibri" panose="020F0502020204030204" pitchFamily="34" charset="0"/>
                <a:cs typeface="Calibri" panose="020F0502020204030204" pitchFamily="34" charset="0"/>
              </a:rPr>
              <a:t>;</a:t>
            </a:r>
            <a:endParaRPr lang="ru-RU" dirty="0">
              <a:latin typeface="Calibri" panose="020F0502020204030204" pitchFamily="34" charset="0"/>
              <a:cs typeface="Calibri" panose="020F0502020204030204" pitchFamily="34" charset="0"/>
            </a:endParaRPr>
          </a:p>
          <a:p>
            <a:pPr lvl="0">
              <a:spcBef>
                <a:spcPts val="600"/>
              </a:spcBef>
              <a:spcAft>
                <a:spcPts val="600"/>
              </a:spcAft>
            </a:pPr>
            <a:r>
              <a:rPr lang="ro-RO" b="1" dirty="0">
                <a:latin typeface="Calibri" panose="020F0502020204030204" pitchFamily="34" charset="0"/>
                <a:cs typeface="Calibri" panose="020F0502020204030204" pitchFamily="34" charset="0"/>
              </a:rPr>
              <a:t>Metoda:</a:t>
            </a:r>
            <a:r>
              <a:rPr lang="ro-RO" dirty="0">
                <a:latin typeface="Calibri" panose="020F0502020204030204" pitchFamily="34" charset="0"/>
                <a:cs typeface="Calibri" panose="020F0502020204030204" pitchFamily="34" charset="0"/>
              </a:rPr>
              <a:t> mixt (telefonic </a:t>
            </a:r>
            <a:r>
              <a:rPr lang="ro-RO" dirty="0" smtClean="0">
                <a:latin typeface="Calibri" panose="020F0502020204030204" pitchFamily="34" charset="0"/>
                <a:cs typeface="Calibri" panose="020F0502020204030204" pitchFamily="34" charset="0"/>
              </a:rPr>
              <a:t>și </a:t>
            </a:r>
            <a:r>
              <a:rPr lang="ro-RO" dirty="0">
                <a:latin typeface="Calibri" panose="020F0502020204030204" pitchFamily="34" charset="0"/>
                <a:cs typeface="Calibri" panose="020F0502020204030204" pitchFamily="34" charset="0"/>
              </a:rPr>
              <a:t>în </a:t>
            </a:r>
            <a:r>
              <a:rPr lang="ro-RO" dirty="0" smtClean="0">
                <a:latin typeface="Calibri" panose="020F0502020204030204" pitchFamily="34" charset="0"/>
                <a:cs typeface="Calibri" panose="020F0502020204030204" pitchFamily="34" charset="0"/>
              </a:rPr>
              <a:t>teren);</a:t>
            </a:r>
            <a:endParaRPr lang="ru-RU" dirty="0">
              <a:latin typeface="Calibri" panose="020F0502020204030204" pitchFamily="34" charset="0"/>
              <a:cs typeface="Calibri" panose="020F0502020204030204" pitchFamily="34" charset="0"/>
            </a:endParaRPr>
          </a:p>
          <a:p>
            <a:pPr lvl="0">
              <a:spcBef>
                <a:spcPts val="600"/>
              </a:spcBef>
              <a:spcAft>
                <a:spcPts val="600"/>
              </a:spcAft>
            </a:pPr>
            <a:r>
              <a:rPr lang="ro-RO" b="1" dirty="0">
                <a:latin typeface="Calibri" panose="020F0502020204030204" pitchFamily="34" charset="0"/>
                <a:cs typeface="Calibri" panose="020F0502020204030204" pitchFamily="34" charset="0"/>
              </a:rPr>
              <a:t>Reprezentativitate:</a:t>
            </a:r>
            <a:r>
              <a:rPr lang="ro-RO" dirty="0">
                <a:latin typeface="Calibri" panose="020F0502020204030204" pitchFamily="34" charset="0"/>
                <a:cs typeface="Calibri" panose="020F0502020204030204" pitchFamily="34" charset="0"/>
              </a:rPr>
              <a:t> </a:t>
            </a:r>
            <a:r>
              <a:rPr lang="ro-RO" dirty="0" err="1">
                <a:latin typeface="Calibri" panose="020F0502020204030204" pitchFamily="34" charset="0"/>
                <a:cs typeface="Calibri" panose="020F0502020204030204" pitchFamily="34" charset="0"/>
              </a:rPr>
              <a:t>eşantionul</a:t>
            </a:r>
            <a:r>
              <a:rPr lang="ro-RO" dirty="0">
                <a:latin typeface="Calibri" panose="020F0502020204030204" pitchFamily="34" charset="0"/>
                <a:cs typeface="Calibri" panose="020F0502020204030204" pitchFamily="34" charset="0"/>
              </a:rPr>
              <a:t> este reprezentativ pentru </a:t>
            </a:r>
            <a:r>
              <a:rPr lang="ro-RO" dirty="0" err="1">
                <a:latin typeface="Calibri" panose="020F0502020204030204" pitchFamily="34" charset="0"/>
                <a:cs typeface="Calibri" panose="020F0502020204030204" pitchFamily="34" charset="0"/>
              </a:rPr>
              <a:t>populaţia</a:t>
            </a:r>
            <a:r>
              <a:rPr lang="ro-RO" dirty="0">
                <a:latin typeface="Calibri" panose="020F0502020204030204" pitchFamily="34" charset="0"/>
                <a:cs typeface="Calibri" panose="020F0502020204030204" pitchFamily="34" charset="0"/>
              </a:rPr>
              <a:t> adultă a </a:t>
            </a:r>
            <a:r>
              <a:rPr lang="ro-RO" dirty="0" smtClean="0">
                <a:latin typeface="Calibri" panose="020F0502020204030204" pitchFamily="34" charset="0"/>
                <a:cs typeface="Calibri" panose="020F0502020204030204" pitchFamily="34" charset="0"/>
              </a:rPr>
              <a:t>mun. Chișinău, </a:t>
            </a:r>
            <a:r>
              <a:rPr lang="ro-RO" dirty="0">
                <a:latin typeface="Calibri" panose="020F0502020204030204" pitchFamily="34" charset="0"/>
                <a:cs typeface="Calibri" panose="020F0502020204030204" pitchFamily="34" charset="0"/>
              </a:rPr>
              <a:t>cu o eroare </a:t>
            </a:r>
            <a:r>
              <a:rPr lang="ro-RO" dirty="0" smtClean="0">
                <a:latin typeface="Calibri" panose="020F0502020204030204" pitchFamily="34" charset="0"/>
                <a:cs typeface="Calibri" panose="020F0502020204030204" pitchFamily="34" charset="0"/>
              </a:rPr>
              <a:t>maximă </a:t>
            </a:r>
            <a:r>
              <a:rPr lang="ro-RO" dirty="0">
                <a:latin typeface="Calibri" panose="020F0502020204030204" pitchFamily="34" charset="0"/>
                <a:cs typeface="Calibri" panose="020F0502020204030204" pitchFamily="34" charset="0"/>
              </a:rPr>
              <a:t>de </a:t>
            </a:r>
            <a:r>
              <a:rPr lang="ro-RO" u="sng" dirty="0">
                <a:latin typeface="Calibri" panose="020F0502020204030204" pitchFamily="34" charset="0"/>
                <a:cs typeface="Calibri" panose="020F0502020204030204" pitchFamily="34" charset="0"/>
              </a:rPr>
              <a:t>+</a:t>
            </a:r>
            <a:r>
              <a:rPr lang="ro-RO" dirty="0" smtClean="0">
                <a:latin typeface="Calibri" panose="020F0502020204030204" pitchFamily="34" charset="0"/>
                <a:cs typeface="Calibri" panose="020F0502020204030204" pitchFamily="34" charset="0"/>
              </a:rPr>
              <a:t>4,</a:t>
            </a:r>
            <a:r>
              <a:rPr lang="en-US" dirty="0" smtClean="0">
                <a:latin typeface="Calibri" panose="020F0502020204030204" pitchFamily="34" charset="0"/>
                <a:cs typeface="Calibri" panose="020F0502020204030204" pitchFamily="34" charset="0"/>
              </a:rPr>
              <a:t>7</a:t>
            </a:r>
            <a:r>
              <a:rPr lang="ro-RO" dirty="0" smtClean="0">
                <a:latin typeface="Calibri" panose="020F0502020204030204" pitchFamily="34" charset="0"/>
                <a:cs typeface="Calibri" panose="020F0502020204030204" pitchFamily="34" charset="0"/>
              </a:rPr>
              <a:t>%</a:t>
            </a:r>
            <a:endParaRPr lang="ru-RU" dirty="0">
              <a:latin typeface="Calibri" panose="020F0502020204030204" pitchFamily="34" charset="0"/>
              <a:cs typeface="Calibri" panose="020F0502020204030204" pitchFamily="34" charset="0"/>
            </a:endParaRPr>
          </a:p>
          <a:p>
            <a:pPr lvl="0">
              <a:spcBef>
                <a:spcPts val="600"/>
              </a:spcBef>
              <a:spcAft>
                <a:spcPts val="600"/>
              </a:spcAft>
            </a:pPr>
            <a:r>
              <a:rPr lang="ro-RO" b="1" dirty="0">
                <a:latin typeface="Calibri" panose="020F0502020204030204" pitchFamily="34" charset="0"/>
                <a:cs typeface="Calibri" panose="020F0502020204030204" pitchFamily="34" charset="0"/>
              </a:rPr>
              <a:t>Perioada de culegere a datelor:</a:t>
            </a:r>
            <a:r>
              <a:rPr lang="ro-RO"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5 - 13 </a:t>
            </a:r>
            <a:r>
              <a:rPr lang="en-US" dirty="0" err="1" smtClean="0">
                <a:latin typeface="Calibri" panose="020F0502020204030204" pitchFamily="34" charset="0"/>
                <a:cs typeface="Calibri" panose="020F0502020204030204" pitchFamily="34" charset="0"/>
              </a:rPr>
              <a:t>octombrie</a:t>
            </a:r>
            <a:r>
              <a:rPr lang="ro-RO" dirty="0" smtClean="0">
                <a:latin typeface="Calibri" panose="020F0502020204030204" pitchFamily="34" charset="0"/>
                <a:cs typeface="Calibri" panose="020F0502020204030204" pitchFamily="34" charset="0"/>
              </a:rPr>
              <a:t> </a:t>
            </a:r>
            <a:r>
              <a:rPr lang="ro-RO" dirty="0">
                <a:latin typeface="Calibri" panose="020F0502020204030204" pitchFamily="34" charset="0"/>
                <a:cs typeface="Calibri" panose="020F0502020204030204" pitchFamily="34" charset="0"/>
              </a:rPr>
              <a:t>2019. Chestionarul a fost redactat în limbile română şi rusă, oferindu-se respondenţilor posibilitatea de a alege varianta. </a:t>
            </a:r>
            <a:endParaRPr lang="ro-RO" dirty="0" smtClean="0">
              <a:latin typeface="Calibri" panose="020F0502020204030204" pitchFamily="34" charset="0"/>
              <a:cs typeface="Calibri" panose="020F0502020204030204" pitchFamily="34" charset="0"/>
            </a:endParaRPr>
          </a:p>
          <a:p>
            <a:pPr lvl="0">
              <a:spcBef>
                <a:spcPts val="600"/>
              </a:spcBef>
              <a:spcAft>
                <a:spcPts val="600"/>
              </a:spcAft>
            </a:pPr>
            <a:endParaRPr lang="ro-RO" dirty="0" smtClean="0">
              <a:latin typeface="Calibri" panose="020F0502020204030204" pitchFamily="34" charset="0"/>
              <a:cs typeface="Calibri" panose="020F0502020204030204" pitchFamily="34" charset="0"/>
            </a:endParaRPr>
          </a:p>
          <a:p>
            <a:r>
              <a:rPr lang="ro-MD" sz="1600" b="1" i="1" dirty="0" smtClean="0"/>
              <a:t>Notă de limitare a responsabilităţii</a:t>
            </a:r>
            <a:endParaRPr lang="en-US" sz="1600" b="1" dirty="0" smtClean="0"/>
          </a:p>
          <a:p>
            <a:r>
              <a:rPr lang="ro-MD" sz="1600" i="1" dirty="0" smtClean="0"/>
              <a:t>Publicația </a:t>
            </a:r>
            <a:r>
              <a:rPr lang="ro-MD" sz="1600" i="1" dirty="0"/>
              <a:t>a fost finanțată de către National Endowment for Democracy în cadrul programului „Încurajarea dezbaterilor publice pe probleme cheie de politici publice”. Opiniile exprimate în acest document aparţin autorilor şi nu neapărat reprezintă poziţia donatorilor sau a Comunităţii „WatchDog.MD</a:t>
            </a:r>
            <a:r>
              <a:rPr lang="ro-MD" sz="1600" i="1" dirty="0" smtClean="0"/>
              <a:t>”.</a:t>
            </a:r>
            <a:endParaRPr lang="en-US" sz="1600" dirty="0"/>
          </a:p>
        </p:txBody>
      </p:sp>
    </p:spTree>
    <p:extLst>
      <p:ext uri="{BB962C8B-B14F-4D97-AF65-F5344CB8AC3E}">
        <p14:creationId xmlns:p14="http://schemas.microsoft.com/office/powerpoint/2010/main" val="1087263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745938513"/>
              </p:ext>
            </p:extLst>
          </p:nvPr>
        </p:nvGraphicFramePr>
        <p:xfrm>
          <a:off x="76200" y="1328257"/>
          <a:ext cx="4648200" cy="400574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533400" y="228600"/>
            <a:ext cx="8229600" cy="762000"/>
          </a:xfrm>
        </p:spPr>
        <p:txBody>
          <a:bodyPr>
            <a:noAutofit/>
          </a:bodyPr>
          <a:lstStyle/>
          <a:p>
            <a:pPr algn="ctr"/>
            <a:r>
              <a:rPr lang="ro-RO" sz="2400" dirty="0" smtClean="0">
                <a:effectLst/>
                <a:latin typeface="Calibri" panose="020F0502020204030204" pitchFamily="34" charset="0"/>
                <a:cs typeface="Calibri" panose="020F0502020204030204" pitchFamily="34" charset="0"/>
              </a:rPr>
              <a:t>LA </a:t>
            </a:r>
            <a:r>
              <a:rPr lang="ro-RO" sz="2400" dirty="0">
                <a:effectLst/>
                <a:latin typeface="Calibri" panose="020F0502020204030204" pitchFamily="34" charset="0"/>
                <a:cs typeface="Calibri" panose="020F0502020204030204" pitchFamily="34" charset="0"/>
              </a:rPr>
              <a:t>DATA DE 20 </a:t>
            </a:r>
            <a:r>
              <a:rPr lang="ro-RO" sz="2400" dirty="0" smtClean="0">
                <a:effectLst/>
                <a:latin typeface="Calibri" panose="020F0502020204030204" pitchFamily="34" charset="0"/>
                <a:cs typeface="Calibri" panose="020F0502020204030204" pitchFamily="34" charset="0"/>
              </a:rPr>
              <a:t>OCTOMBRIE 2019</a:t>
            </a:r>
            <a:r>
              <a:rPr lang="ro-RO" sz="2400" dirty="0">
                <a:effectLst/>
                <a:latin typeface="Calibri" panose="020F0502020204030204" pitchFamily="34" charset="0"/>
                <a:cs typeface="Calibri" panose="020F0502020204030204" pitchFamily="34" charset="0"/>
              </a:rPr>
              <a:t>, VOR AVEA LOC ALEGERILE PRIMARULUI GENERAL AL </a:t>
            </a:r>
            <a:r>
              <a:rPr lang="ro-RO" sz="2400" dirty="0" smtClean="0">
                <a:effectLst/>
                <a:latin typeface="Calibri" panose="020F0502020204030204" pitchFamily="34" charset="0"/>
                <a:cs typeface="Calibri" panose="020F0502020204030204" pitchFamily="34" charset="0"/>
              </a:rPr>
              <a:t>MUN. CHIŞINĂULUI</a:t>
            </a:r>
            <a:r>
              <a:rPr lang="ro-RO" sz="2400" dirty="0">
                <a:effectLst/>
                <a:latin typeface="Calibri" panose="020F0502020204030204" pitchFamily="34" charset="0"/>
                <a:cs typeface="Calibri" panose="020F0502020204030204" pitchFamily="34" charset="0"/>
              </a:rPr>
              <a:t>. CUM PLANIFICAŢI SĂ PROCEDAŢI ÎN ACEASTĂ ZI? </a:t>
            </a:r>
            <a:endParaRPr lang="en-US" sz="2400" dirty="0">
              <a:latin typeface="Calibri" panose="020F0502020204030204" pitchFamily="34" charset="0"/>
              <a:cs typeface="Calibri" panose="020F0502020204030204" pitchFamily="34" charset="0"/>
            </a:endParaRPr>
          </a:p>
        </p:txBody>
      </p:sp>
      <p:sp>
        <p:nvSpPr>
          <p:cNvPr id="2" name="TextBox 1"/>
          <p:cNvSpPr txBox="1"/>
          <p:nvPr/>
        </p:nvSpPr>
        <p:spPr>
          <a:xfrm>
            <a:off x="1564745" y="2506816"/>
            <a:ext cx="914400" cy="261610"/>
          </a:xfrm>
          <a:prstGeom prst="rect">
            <a:avLst/>
          </a:prstGeom>
          <a:noFill/>
        </p:spPr>
        <p:txBody>
          <a:bodyPr wrap="square" rtlCol="0">
            <a:spAutoFit/>
          </a:bodyPr>
          <a:lstStyle/>
          <a:p>
            <a:pPr algn="ctr"/>
            <a:r>
              <a:rPr lang="en-US" sz="1100" b="1" dirty="0" smtClean="0">
                <a:solidFill>
                  <a:schemeClr val="accent1">
                    <a:lumMod val="75000"/>
                  </a:schemeClr>
                </a:solidFill>
              </a:rPr>
              <a:t>7</a:t>
            </a:r>
            <a:r>
              <a:rPr lang="en-US" sz="1100" b="1" dirty="0" smtClean="0">
                <a:solidFill>
                  <a:schemeClr val="accent1">
                    <a:lumMod val="75000"/>
                  </a:schemeClr>
                </a:solidFill>
              </a:rPr>
              <a:t>4</a:t>
            </a:r>
            <a:r>
              <a:rPr lang="en-US" sz="1100" b="1" dirty="0" smtClean="0">
                <a:solidFill>
                  <a:schemeClr val="accent1">
                    <a:lumMod val="75000"/>
                  </a:schemeClr>
                </a:solidFill>
              </a:rPr>
              <a:t>,6%</a:t>
            </a:r>
            <a:endParaRPr lang="ru-RU" sz="1100" b="1" dirty="0">
              <a:solidFill>
                <a:schemeClr val="accent1">
                  <a:lumMod val="75000"/>
                </a:schemeClr>
              </a:solidFill>
            </a:endParaRPr>
          </a:p>
        </p:txBody>
      </p:sp>
      <p:sp>
        <p:nvSpPr>
          <p:cNvPr id="6" name="Oval 5"/>
          <p:cNvSpPr/>
          <p:nvPr/>
        </p:nvSpPr>
        <p:spPr>
          <a:xfrm rot="20684214">
            <a:off x="711963" y="1421315"/>
            <a:ext cx="972504" cy="26942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0" name="Chart 9"/>
          <p:cNvGraphicFramePr>
            <a:graphicFrameLocks/>
          </p:cNvGraphicFramePr>
          <p:nvPr>
            <p:extLst>
              <p:ext uri="{D42A27DB-BD31-4B8C-83A1-F6EECF244321}">
                <p14:modId xmlns:p14="http://schemas.microsoft.com/office/powerpoint/2010/main" val="3372303380"/>
              </p:ext>
            </p:extLst>
          </p:nvPr>
        </p:nvGraphicFramePr>
        <p:xfrm>
          <a:off x="4648201" y="1248428"/>
          <a:ext cx="4343400" cy="44665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612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Graphic spid="10"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762000"/>
          </a:xfrm>
        </p:spPr>
        <p:txBody>
          <a:bodyPr>
            <a:noAutofit/>
          </a:bodyPr>
          <a:lstStyle/>
          <a:p>
            <a:pPr algn="ctr"/>
            <a:r>
              <a:rPr lang="ro-RO" sz="2400" dirty="0" smtClean="0">
                <a:effectLst/>
                <a:latin typeface="Calibri" panose="020F0502020204030204" pitchFamily="34" charset="0"/>
                <a:cs typeface="Calibri" panose="020F0502020204030204" pitchFamily="34" charset="0"/>
              </a:rPr>
              <a:t>LA </a:t>
            </a:r>
            <a:r>
              <a:rPr lang="ro-RO" sz="2400" dirty="0">
                <a:effectLst/>
                <a:latin typeface="Calibri" panose="020F0502020204030204" pitchFamily="34" charset="0"/>
                <a:cs typeface="Calibri" panose="020F0502020204030204" pitchFamily="34" charset="0"/>
              </a:rPr>
              <a:t>DATA DE 20 </a:t>
            </a:r>
            <a:r>
              <a:rPr lang="ro-RO" sz="2400" dirty="0" smtClean="0">
                <a:effectLst/>
                <a:latin typeface="Calibri" panose="020F0502020204030204" pitchFamily="34" charset="0"/>
                <a:cs typeface="Calibri" panose="020F0502020204030204" pitchFamily="34" charset="0"/>
              </a:rPr>
              <a:t>OCTOMBRIE 2019</a:t>
            </a:r>
            <a:r>
              <a:rPr lang="ro-RO" sz="2400" dirty="0">
                <a:effectLst/>
                <a:latin typeface="Calibri" panose="020F0502020204030204" pitchFamily="34" charset="0"/>
                <a:cs typeface="Calibri" panose="020F0502020204030204" pitchFamily="34" charset="0"/>
              </a:rPr>
              <a:t>, VOR AVEA LOC ALEGERILE PRIMARULUI GENERAL AL </a:t>
            </a:r>
            <a:r>
              <a:rPr lang="ro-RO" sz="2400" dirty="0" smtClean="0">
                <a:effectLst/>
                <a:latin typeface="Calibri" panose="020F0502020204030204" pitchFamily="34" charset="0"/>
                <a:cs typeface="Calibri" panose="020F0502020204030204" pitchFamily="34" charset="0"/>
              </a:rPr>
              <a:t>MUN. CHIŞINĂULUI</a:t>
            </a:r>
            <a:r>
              <a:rPr lang="ro-RO" sz="2400" dirty="0">
                <a:effectLst/>
                <a:latin typeface="Calibri" panose="020F0502020204030204" pitchFamily="34" charset="0"/>
                <a:cs typeface="Calibri" panose="020F0502020204030204" pitchFamily="34" charset="0"/>
              </a:rPr>
              <a:t>. CUM PLANIFICAŢI SĂ PROCEDAŢI ÎN ACEASTĂ ZI? </a:t>
            </a:r>
            <a:endParaRPr lang="en-US" sz="2400" dirty="0">
              <a:latin typeface="Calibri" panose="020F0502020204030204" pitchFamily="34" charset="0"/>
              <a:cs typeface="Calibri" panose="020F050202020403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084654116"/>
              </p:ext>
            </p:extLst>
          </p:nvPr>
        </p:nvGraphicFramePr>
        <p:xfrm>
          <a:off x="228600" y="1295400"/>
          <a:ext cx="85344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3442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1143000"/>
          </a:xfrm>
        </p:spPr>
        <p:txBody>
          <a:bodyPr>
            <a:noAutofit/>
          </a:bodyPr>
          <a:lstStyle/>
          <a:p>
            <a:pPr algn="ctr"/>
            <a:r>
              <a:rPr lang="ro-RO" sz="2400" dirty="0" smtClean="0">
                <a:effectLst/>
                <a:latin typeface="Calibri" panose="020F0502020204030204" pitchFamily="34" charset="0"/>
                <a:cs typeface="Calibri" panose="020F0502020204030204" pitchFamily="34" charset="0"/>
              </a:rPr>
              <a:t>CÎT DE PROBABIL ESTE CĂ ÎI VEȚI VOTA PE URMĂTORII CANDIDAȚI </a:t>
            </a:r>
            <a:r>
              <a:rPr lang="ro-RO" sz="2400" dirty="0">
                <a:effectLst/>
                <a:latin typeface="Calibri" panose="020F0502020204030204" pitchFamily="34" charset="0"/>
                <a:cs typeface="Calibri" panose="020F0502020204030204" pitchFamily="34" charset="0"/>
              </a:rPr>
              <a:t>PENTRU POSTUL DE PRIMAR GENERAL AL MUN. CHIŞINĂU?</a:t>
            </a:r>
            <a:endParaRPr lang="en-US" sz="2400" dirty="0">
              <a:latin typeface="Calibri" panose="020F0502020204030204" pitchFamily="34" charset="0"/>
              <a:cs typeface="Calibri" panose="020F050202020403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1428742787"/>
              </p:ext>
            </p:extLst>
          </p:nvPr>
        </p:nvGraphicFramePr>
        <p:xfrm>
          <a:off x="457200" y="1371600"/>
          <a:ext cx="8686799"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0068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762000"/>
          </a:xfrm>
        </p:spPr>
        <p:txBody>
          <a:bodyPr>
            <a:noAutofit/>
          </a:bodyPr>
          <a:lstStyle/>
          <a:p>
            <a:pPr algn="ctr"/>
            <a:r>
              <a:rPr lang="ro-RO" sz="2400" dirty="0" smtClean="0">
                <a:effectLst/>
                <a:latin typeface="Calibri" panose="020F0502020204030204" pitchFamily="34" charset="0"/>
                <a:cs typeface="Calibri" panose="020F0502020204030204" pitchFamily="34" charset="0"/>
              </a:rPr>
              <a:t>DACĂ </a:t>
            </a:r>
            <a:r>
              <a:rPr lang="ro-RO" sz="2400" dirty="0">
                <a:effectLst/>
                <a:latin typeface="Calibri" panose="020F0502020204030204" pitchFamily="34" charset="0"/>
                <a:cs typeface="Calibri" panose="020F0502020204030204" pitchFamily="34" charset="0"/>
              </a:rPr>
              <a:t>MÎINE AR AVEA LOC ALEGERILE PENTRU PRIMARUL GENERAL DE CHIŞINĂU, CUM AŢI VOTA? </a:t>
            </a:r>
            <a:endParaRPr lang="en-US" sz="2400" dirty="0">
              <a:latin typeface="Calibri" panose="020F0502020204030204" pitchFamily="34" charset="0"/>
              <a:cs typeface="Calibri" panose="020F050202020403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326742462"/>
              </p:ext>
            </p:extLst>
          </p:nvPr>
        </p:nvGraphicFramePr>
        <p:xfrm>
          <a:off x="152400" y="990600"/>
          <a:ext cx="5181600" cy="4953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1528935067"/>
              </p:ext>
            </p:extLst>
          </p:nvPr>
        </p:nvGraphicFramePr>
        <p:xfrm>
          <a:off x="5181600" y="986971"/>
          <a:ext cx="2790824" cy="39660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071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762000"/>
          </a:xfrm>
        </p:spPr>
        <p:txBody>
          <a:bodyPr>
            <a:noAutofit/>
          </a:bodyPr>
          <a:lstStyle/>
          <a:p>
            <a:pPr algn="ctr"/>
            <a:r>
              <a:rPr lang="ro-RO" sz="2400" dirty="0" smtClean="0">
                <a:effectLst/>
                <a:latin typeface="Calibri" panose="020F0502020204030204" pitchFamily="34" charset="0"/>
                <a:cs typeface="Calibri" panose="020F0502020204030204" pitchFamily="34" charset="0"/>
              </a:rPr>
              <a:t>DACĂ </a:t>
            </a:r>
            <a:r>
              <a:rPr lang="ro-RO" sz="2400" dirty="0">
                <a:effectLst/>
                <a:latin typeface="Calibri" panose="020F0502020204030204" pitchFamily="34" charset="0"/>
                <a:cs typeface="Calibri" panose="020F0502020204030204" pitchFamily="34" charset="0"/>
              </a:rPr>
              <a:t>MÎINE AR AVEA LOC ALEGERILE PENTRU PRIMARUL GENERAL DE CHIŞINĂU, CUM AŢI VOTA? </a:t>
            </a:r>
            <a:endParaRPr lang="en-US" sz="2400" dirty="0">
              <a:latin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53243536"/>
              </p:ext>
            </p:extLst>
          </p:nvPr>
        </p:nvGraphicFramePr>
        <p:xfrm>
          <a:off x="7924800" y="1371600"/>
          <a:ext cx="838200" cy="8382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854515894"/>
                    </a:ext>
                  </a:extLst>
                </a:gridCol>
              </a:tblGrid>
              <a:tr h="279400">
                <a:tc>
                  <a:txBody>
                    <a:bodyPr/>
                    <a:lstStyle/>
                    <a:p>
                      <a:pPr algn="ctr"/>
                      <a:r>
                        <a:rPr lang="ro-MD" sz="1200" b="1" dirty="0" smtClean="0">
                          <a:solidFill>
                            <a:schemeClr val="tx1"/>
                          </a:solidFill>
                          <a:latin typeface="Calibri" panose="020F0502020204030204" pitchFamily="34" charset="0"/>
                          <a:cs typeface="Calibri" panose="020F0502020204030204" pitchFamily="34" charset="0"/>
                        </a:rPr>
                        <a:t>+</a:t>
                      </a:r>
                      <a:r>
                        <a:rPr lang="en-US" sz="1200" b="1" dirty="0" smtClean="0">
                          <a:solidFill>
                            <a:schemeClr val="tx1"/>
                          </a:solidFill>
                          <a:latin typeface="Calibri" panose="020F0502020204030204" pitchFamily="34" charset="0"/>
                          <a:cs typeface="Calibri" panose="020F0502020204030204" pitchFamily="34" charset="0"/>
                        </a:rPr>
                        <a:t>0</a:t>
                      </a:r>
                      <a:r>
                        <a:rPr lang="ro-MD" sz="1200" b="1" dirty="0" smtClean="0">
                          <a:solidFill>
                            <a:schemeClr val="tx1"/>
                          </a:solidFill>
                          <a:latin typeface="Calibri" panose="020F0502020204030204" pitchFamily="34" charset="0"/>
                          <a:cs typeface="Calibri" panose="020F0502020204030204" pitchFamily="34" charset="0"/>
                        </a:rPr>
                        <a:t>,</a:t>
                      </a:r>
                      <a:r>
                        <a:rPr lang="en-US" sz="1200" b="1" dirty="0" smtClean="0">
                          <a:solidFill>
                            <a:schemeClr val="tx1"/>
                          </a:solidFill>
                          <a:latin typeface="Calibri" panose="020F0502020204030204" pitchFamily="34" charset="0"/>
                          <a:cs typeface="Calibri" panose="020F0502020204030204" pitchFamily="34" charset="0"/>
                        </a:rPr>
                        <a:t>8</a:t>
                      </a:r>
                      <a:r>
                        <a:rPr lang="ro-MD" sz="1200" b="1" dirty="0" smtClean="0">
                          <a:solidFill>
                            <a:schemeClr val="tx1"/>
                          </a:solidFill>
                          <a:latin typeface="Calibri" panose="020F0502020204030204" pitchFamily="34" charset="0"/>
                          <a:cs typeface="Calibri" panose="020F0502020204030204" pitchFamily="34" charset="0"/>
                        </a:rPr>
                        <a:t>%</a:t>
                      </a:r>
                      <a:endParaRPr lang="ru-RU" sz="1200" b="1" dirty="0">
                        <a:solidFill>
                          <a:schemeClr val="tx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091640"/>
                  </a:ext>
                </a:extLst>
              </a:tr>
              <a:tr h="279400">
                <a:tc>
                  <a:txBody>
                    <a:bodyPr/>
                    <a:lstStyle/>
                    <a:p>
                      <a:pPr algn="ctr"/>
                      <a:r>
                        <a:rPr lang="en-US" sz="1200" b="1" dirty="0" smtClean="0">
                          <a:solidFill>
                            <a:schemeClr val="accent1"/>
                          </a:solidFill>
                          <a:latin typeface="Calibri" panose="020F0502020204030204" pitchFamily="34" charset="0"/>
                          <a:cs typeface="Calibri" panose="020F0502020204030204" pitchFamily="34" charset="0"/>
                        </a:rPr>
                        <a:t>+2,4%</a:t>
                      </a:r>
                      <a:endParaRPr lang="ru-RU" sz="1200" b="1" dirty="0">
                        <a:solidFill>
                          <a:schemeClr val="accent1"/>
                        </a:solidFill>
                        <a:latin typeface="Calibri" panose="020F0502020204030204" pitchFamily="34" charset="0"/>
                        <a:cs typeface="Calibri" panose="020F050202020403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0021919"/>
                  </a:ext>
                </a:extLst>
              </a:tr>
              <a:tr h="279400">
                <a:tc>
                  <a:txBody>
                    <a:bodyPr/>
                    <a:lstStyle/>
                    <a:p>
                      <a:pPr algn="ctr"/>
                      <a:r>
                        <a:rPr lang="en-US" sz="1200" b="1" dirty="0" smtClean="0">
                          <a:solidFill>
                            <a:schemeClr val="tx1"/>
                          </a:solidFill>
                          <a:latin typeface="Calibri" panose="020F0502020204030204" pitchFamily="34" charset="0"/>
                          <a:cs typeface="Calibri" panose="020F0502020204030204" pitchFamily="34" charset="0"/>
                        </a:rPr>
                        <a:t>+0,1%</a:t>
                      </a:r>
                      <a:endParaRPr lang="ru-RU" sz="1200" b="1" dirty="0">
                        <a:solidFill>
                          <a:schemeClr val="tx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2817197"/>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594327676"/>
              </p:ext>
            </p:extLst>
          </p:nvPr>
        </p:nvGraphicFramePr>
        <p:xfrm>
          <a:off x="533400" y="1236482"/>
          <a:ext cx="7391400" cy="45547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82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3432609672"/>
              </p:ext>
            </p:extLst>
          </p:nvPr>
        </p:nvGraphicFramePr>
        <p:xfrm>
          <a:off x="762000" y="1066800"/>
          <a:ext cx="72390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533400" y="228600"/>
            <a:ext cx="8229600" cy="762000"/>
          </a:xfrm>
        </p:spPr>
        <p:txBody>
          <a:bodyPr>
            <a:noAutofit/>
          </a:bodyPr>
          <a:lstStyle/>
          <a:p>
            <a:pPr algn="ctr"/>
            <a:r>
              <a:rPr lang="en-US" sz="2400" dirty="0" smtClean="0">
                <a:effectLst/>
                <a:latin typeface="Calibri" panose="020F0502020204030204" pitchFamily="34" charset="0"/>
                <a:cs typeface="Calibri" panose="020F0502020204030204" pitchFamily="34" charset="0"/>
              </a:rPr>
              <a:t>PROFILUL VOTAN</a:t>
            </a:r>
            <a:r>
              <a:rPr lang="ro-MD" sz="2400" dirty="0" smtClean="0">
                <a:effectLst/>
                <a:latin typeface="Calibri" panose="020F0502020204030204" pitchFamily="34" charset="0"/>
                <a:cs typeface="Calibri" panose="020F0502020204030204" pitchFamily="34" charset="0"/>
              </a:rPr>
              <a:t>Ț</a:t>
            </a:r>
            <a:r>
              <a:rPr lang="en-US" sz="2400" dirty="0" smtClean="0">
                <a:effectLst/>
                <a:latin typeface="Calibri" panose="020F0502020204030204" pitchFamily="34" charset="0"/>
                <a:cs typeface="Calibri" panose="020F0502020204030204" pitchFamily="34" charset="0"/>
              </a:rPr>
              <a:t>ILOR</a:t>
            </a:r>
            <a:endParaRPr lang="en-US" sz="2400" dirty="0">
              <a:latin typeface="Calibri" panose="020F0502020204030204" pitchFamily="34" charset="0"/>
              <a:cs typeface="Calibri" panose="020F0502020204030204" pitchFamily="34" charset="0"/>
            </a:endParaRPr>
          </a:p>
        </p:txBody>
      </p:sp>
      <p:sp>
        <p:nvSpPr>
          <p:cNvPr id="2" name="Oval 1"/>
          <p:cNvSpPr/>
          <p:nvPr/>
        </p:nvSpPr>
        <p:spPr>
          <a:xfrm>
            <a:off x="2971800" y="2521203"/>
            <a:ext cx="533400" cy="304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Oval 5"/>
          <p:cNvSpPr/>
          <p:nvPr/>
        </p:nvSpPr>
        <p:spPr>
          <a:xfrm>
            <a:off x="2971800" y="3505201"/>
            <a:ext cx="533400" cy="30479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Oval 6"/>
          <p:cNvSpPr/>
          <p:nvPr/>
        </p:nvSpPr>
        <p:spPr>
          <a:xfrm>
            <a:off x="2806204" y="2203621"/>
            <a:ext cx="533400" cy="304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Oval 7"/>
          <p:cNvSpPr/>
          <p:nvPr/>
        </p:nvSpPr>
        <p:spPr>
          <a:xfrm>
            <a:off x="2845334" y="4800600"/>
            <a:ext cx="533400" cy="304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Oval 9"/>
          <p:cNvSpPr/>
          <p:nvPr/>
        </p:nvSpPr>
        <p:spPr>
          <a:xfrm>
            <a:off x="5715000" y="3187877"/>
            <a:ext cx="533400" cy="3048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Oval 10"/>
          <p:cNvSpPr/>
          <p:nvPr/>
        </p:nvSpPr>
        <p:spPr>
          <a:xfrm>
            <a:off x="5638800" y="3824163"/>
            <a:ext cx="533400" cy="3048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Oval 14"/>
          <p:cNvSpPr/>
          <p:nvPr/>
        </p:nvSpPr>
        <p:spPr>
          <a:xfrm>
            <a:off x="5334000" y="4419600"/>
            <a:ext cx="533400" cy="3048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Oval 15"/>
          <p:cNvSpPr/>
          <p:nvPr/>
        </p:nvSpPr>
        <p:spPr>
          <a:xfrm>
            <a:off x="5071228" y="5105400"/>
            <a:ext cx="533400" cy="3048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8215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10" grpId="0" animBg="1"/>
      <p:bldP spid="11"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1143000"/>
          </a:xfrm>
        </p:spPr>
        <p:txBody>
          <a:bodyPr>
            <a:noAutofit/>
          </a:bodyPr>
          <a:lstStyle/>
          <a:p>
            <a:pPr algn="ctr"/>
            <a:r>
              <a:rPr lang="it-IT" sz="2400" dirty="0" smtClean="0">
                <a:effectLst/>
                <a:latin typeface="Calibri" panose="020F0502020204030204" pitchFamily="34" charset="0"/>
                <a:cs typeface="Calibri" panose="020F0502020204030204" pitchFamily="34" charset="0"/>
              </a:rPr>
              <a:t>DACĂ </a:t>
            </a:r>
            <a:r>
              <a:rPr lang="it-IT" sz="2400" dirty="0">
                <a:effectLst/>
                <a:latin typeface="Calibri" panose="020F0502020204030204" pitchFamily="34" charset="0"/>
                <a:cs typeface="Calibri" panose="020F0502020204030204" pitchFamily="34" charset="0"/>
              </a:rPr>
              <a:t>MÎINE, AR AVEA LOC ALEGERILE PENTRU PRIMARUL GENERAL DE CHIŞINĂU, PENTRU CARE CANDIDAT NU AŢI VOTA? </a:t>
            </a:r>
            <a:endParaRPr lang="en-US" sz="2400" dirty="0">
              <a:latin typeface="Calibri" panose="020F0502020204030204" pitchFamily="34" charset="0"/>
              <a:cs typeface="Calibri" panose="020F050202020403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1237144185"/>
              </p:ext>
            </p:extLst>
          </p:nvPr>
        </p:nvGraphicFramePr>
        <p:xfrm>
          <a:off x="1066800" y="1333500"/>
          <a:ext cx="7010400" cy="4686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8065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8354</TotalTime>
  <Words>495</Words>
  <Application>Microsoft Office PowerPoint</Application>
  <PresentationFormat>On-screen Show (4:3)</PresentationFormat>
  <Paragraphs>75</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Lucida Sans Unicode</vt:lpstr>
      <vt:lpstr>Palatino Linotype</vt:lpstr>
      <vt:lpstr>Verdana</vt:lpstr>
      <vt:lpstr>Wingdings 2</vt:lpstr>
      <vt:lpstr>Wingdings 3</vt:lpstr>
      <vt:lpstr>Concourse</vt:lpstr>
      <vt:lpstr>OMNIBUS PRE-ELECTORAL  CHIȘINĂU 2019</vt:lpstr>
      <vt:lpstr>Metodologia studiului</vt:lpstr>
      <vt:lpstr>LA DATA DE 20 OCTOMBRIE 2019, VOR AVEA LOC ALEGERILE PRIMARULUI GENERAL AL MUN. CHIŞINĂULUI. CUM PLANIFICAŢI SĂ PROCEDAŢI ÎN ACEASTĂ ZI? </vt:lpstr>
      <vt:lpstr>LA DATA DE 20 OCTOMBRIE 2019, VOR AVEA LOC ALEGERILE PRIMARULUI GENERAL AL MUN. CHIŞINĂULUI. CUM PLANIFICAŢI SĂ PROCEDAŢI ÎN ACEASTĂ ZI? </vt:lpstr>
      <vt:lpstr>CÎT DE PROBABIL ESTE CĂ ÎI VEȚI VOTA PE URMĂTORII CANDIDAȚI PENTRU POSTUL DE PRIMAR GENERAL AL MUN. CHIŞINĂU?</vt:lpstr>
      <vt:lpstr>DACĂ MÎINE AR AVEA LOC ALEGERILE PENTRU PRIMARUL GENERAL DE CHIŞINĂU, CUM AŢI VOTA? </vt:lpstr>
      <vt:lpstr>DACĂ MÎINE AR AVEA LOC ALEGERILE PENTRU PRIMARUL GENERAL DE CHIŞINĂU, CUM AŢI VOTA? </vt:lpstr>
      <vt:lpstr>PROFILUL VOTANȚILOR</vt:lpstr>
      <vt:lpstr>DACĂ MÎINE, AR AVEA LOC ALEGERILE PENTRU PRIMARUL GENERAL DE CHIŞINĂU, PENTRU CARE CANDIDAT NU AŢI VOTA? </vt:lpstr>
      <vt:lpstr>DACĂ MÂINE AR AVEA LOC ALEGERILE PENTRU PRIMĂRIA MUNICIPIULUI CHIȘINĂU, PENTRU CARE PARTID AȚI VOTA ÎN CONSILIUL MUNICIPAL?</vt:lpstr>
      <vt:lpstr>Cum au votat la alegerile Parlamentare din 24.02.2019 persoanele indecise </vt:lpstr>
      <vt:lpstr>CUM VEȚI PROCEDA, DACĂ ÎN TURUL DOI AL ALEGERILOR PRIMARULUI GENERAL DE CHIȘINĂU AR IEȘI URMĂTOARELE PERECHI DE CANDIDAȚI? </vt:lpstr>
      <vt:lpstr>VĂ MULȚUMIM!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OMNIBUS CBS-AXA  Vara 2012</dc:title>
  <dc:creator>Cantar</dc:creator>
  <cp:lastModifiedBy>Vasile Cantarji</cp:lastModifiedBy>
  <cp:revision>325</cp:revision>
  <cp:lastPrinted>2017-05-03T13:51:03Z</cp:lastPrinted>
  <dcterms:created xsi:type="dcterms:W3CDTF">2012-07-23T07:14:09Z</dcterms:created>
  <dcterms:modified xsi:type="dcterms:W3CDTF">2019-10-14T07:23:16Z</dcterms:modified>
</cp:coreProperties>
</file>