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7" r:id="rId4"/>
    <p:sldId id="258" r:id="rId5"/>
    <p:sldId id="288" r:id="rId6"/>
    <p:sldId id="286" r:id="rId7"/>
    <p:sldId id="289" r:id="rId8"/>
    <p:sldId id="292" r:id="rId9"/>
    <p:sldId id="293" r:id="rId10"/>
    <p:sldId id="294" r:id="rId11"/>
    <p:sldId id="295" r:id="rId12"/>
    <p:sldId id="302" r:id="rId13"/>
    <p:sldId id="297" r:id="rId14"/>
    <p:sldId id="298" r:id="rId15"/>
    <p:sldId id="299" r:id="rId16"/>
    <p:sldId id="300" r:id="rId17"/>
    <p:sldId id="304" r:id="rId18"/>
    <p:sldId id="305" r:id="rId19"/>
    <p:sldId id="290" r:id="rId20"/>
    <p:sldId id="291" r:id="rId21"/>
    <p:sldId id="303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20.xlsx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3.xml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4.xml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Excel45.xlsx"/><Relationship Id="rId1" Type="http://schemas.openxmlformats.org/officeDocument/2006/relationships/themeOverride" Target="../theme/themeOverride5.xml"/><Relationship Id="rId4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_____Microsoft_Excel56.xlsx"/><Relationship Id="rId1" Type="http://schemas.openxmlformats.org/officeDocument/2006/relationships/themeOverride" Target="../theme/themeOverride6.xml"/><Relationship Id="rId4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Microsoft_Excel78.xlsx"/><Relationship Id="rId1" Type="http://schemas.openxmlformats.org/officeDocument/2006/relationships/themeOverride" Target="../theme/themeOverride8.xml"/><Relationship Id="rId4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9F9-4CA2-A0F3-2029B51039E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9F9-4CA2-A0F3-2029B51039E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9F9-4CA2-A0F3-2029B51039E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9F9-4CA2-A0F3-2029B51039EF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9F9-4CA2-A0F3-2029B51039E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9F9-4CA2-A0F3-2029B51039E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9F9-4CA2-A0F3-2029B51039E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9F9-4CA2-A0F3-2029B51039EF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9F9-4CA2-A0F3-2029B51039EF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9F9-4CA2-A0F3-2029B51039E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9F9-4CA2-A0F3-2029B51039EF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9F9-4CA2-A0F3-2029B51039E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figuri!$A$443:$A$455</c:f>
              <c:strCache>
                <c:ptCount val="13"/>
                <c:pt idx="0">
                  <c:v>NȘ/NR</c:v>
                </c:pt>
                <c:pt idx="1">
                  <c:v>Nu se informează deloc</c:v>
                </c:pt>
                <c:pt idx="2">
                  <c:v>Sondajele de opinie </c:v>
                </c:pt>
                <c:pt idx="3">
                  <c:v>Administrația Publică Locală</c:v>
                </c:pt>
                <c:pt idx="4">
                  <c:v>Zvonuri </c:v>
                </c:pt>
                <c:pt idx="5">
                  <c:v>Colegii de serviciu </c:v>
                </c:pt>
                <c:pt idx="6">
                  <c:v>Familia </c:v>
                </c:pt>
                <c:pt idx="7">
                  <c:v>Prietenii, vecinii </c:v>
                </c:pt>
                <c:pt idx="8">
                  <c:v>Ziarele </c:v>
                </c:pt>
                <c:pt idx="9">
                  <c:v>Radio-ul </c:v>
                </c:pt>
                <c:pt idx="10">
                  <c:v>Internet-ul / rețelele de socializare</c:v>
                </c:pt>
                <c:pt idx="11">
                  <c:v>Internet-ul site-uri de informare</c:v>
                </c:pt>
                <c:pt idx="12">
                  <c:v>Televiziunea </c:v>
                </c:pt>
              </c:strCache>
            </c:strRef>
          </c:cat>
          <c:val>
            <c:numRef>
              <c:f>figuri!$B$443:$B$455</c:f>
              <c:numCache>
                <c:formatCode>0.0%</c:formatCode>
                <c:ptCount val="13"/>
                <c:pt idx="0">
                  <c:v>0.03</c:v>
                </c:pt>
                <c:pt idx="1">
                  <c:v>1.2999999999999999E-2</c:v>
                </c:pt>
                <c:pt idx="2">
                  <c:v>0.01</c:v>
                </c:pt>
                <c:pt idx="3">
                  <c:v>1.2E-2</c:v>
                </c:pt>
                <c:pt idx="4">
                  <c:v>2.5999999999999999E-2</c:v>
                </c:pt>
                <c:pt idx="5">
                  <c:v>3.7999999999999999E-2</c:v>
                </c:pt>
                <c:pt idx="6">
                  <c:v>0.127</c:v>
                </c:pt>
                <c:pt idx="7">
                  <c:v>0.151</c:v>
                </c:pt>
                <c:pt idx="8">
                  <c:v>0.20499999999999999</c:v>
                </c:pt>
                <c:pt idx="9">
                  <c:v>0.26700000000000002</c:v>
                </c:pt>
                <c:pt idx="10">
                  <c:v>0.35699999999999998</c:v>
                </c:pt>
                <c:pt idx="11">
                  <c:v>0.42199999999999999</c:v>
                </c:pt>
                <c:pt idx="12">
                  <c:v>0.77200000000000002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9F9-4CA2-A0F3-2029B5103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127019264"/>
        <c:axId val="127053824"/>
      </c:barChart>
      <c:catAx>
        <c:axId val="127019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7053824"/>
        <c:crosses val="autoZero"/>
        <c:auto val="1"/>
        <c:lblAlgn val="ctr"/>
        <c:lblOffset val="100"/>
        <c:noMultiLvlLbl val="0"/>
      </c:catAx>
      <c:valAx>
        <c:axId val="127053824"/>
        <c:scaling>
          <c:orientation val="minMax"/>
        </c:scaling>
        <c:delete val="1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12701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A0-41F9-A11B-FABD18AA9DA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A0-41F9-A11B-FABD18AA9DA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figuri!$A$628:$A$647</c:f>
              <c:strCache>
                <c:ptCount val="20"/>
                <c:pt idx="0">
                  <c:v>NŞ/NR</c:v>
                </c:pt>
                <c:pt idx="1">
                  <c:v>Nu privesc TV</c:v>
                </c:pt>
                <c:pt idx="2">
                  <c:v>Alt canal </c:v>
                </c:pt>
                <c:pt idx="3">
                  <c:v>Balti TV</c:v>
                </c:pt>
                <c:pt idx="4">
                  <c:v>ACCENT TV</c:v>
                </c:pt>
                <c:pt idx="5">
                  <c:v>TVC21</c:v>
                </c:pt>
                <c:pt idx="6">
                  <c:v>Euro TV</c:v>
                </c:pt>
                <c:pt idx="7">
                  <c:v>N4</c:v>
                </c:pt>
                <c:pt idx="8">
                  <c:v>TVR MOLDOVA</c:v>
                </c:pt>
                <c:pt idx="9">
                  <c:v>CANAL 3</c:v>
                </c:pt>
                <c:pt idx="10">
                  <c:v>Canal 2 </c:v>
                </c:pt>
                <c:pt idx="11">
                  <c:v>Primul în Moldova / Pervîi Canal</c:v>
                </c:pt>
                <c:pt idx="12">
                  <c:v>TV 8</c:v>
                </c:pt>
                <c:pt idx="13">
                  <c:v>RTR MOLDOVA (Россия РТР)</c:v>
                </c:pt>
                <c:pt idx="14">
                  <c:v>NTV/HTB</c:v>
                </c:pt>
                <c:pt idx="15">
                  <c:v>Publika TV</c:v>
                </c:pt>
                <c:pt idx="16">
                  <c:v>Jurnal TV</c:v>
                </c:pt>
                <c:pt idx="17">
                  <c:v>PRO TV</c:v>
                </c:pt>
                <c:pt idx="18">
                  <c:v>Moldova 1</c:v>
                </c:pt>
                <c:pt idx="19">
                  <c:v>PRIME </c:v>
                </c:pt>
              </c:strCache>
            </c:strRef>
          </c:cat>
          <c:val>
            <c:numRef>
              <c:f>figuri!$B$628:$B$647</c:f>
              <c:numCache>
                <c:formatCode>0.0%</c:formatCode>
                <c:ptCount val="20"/>
                <c:pt idx="0">
                  <c:v>5.8000000000000003E-2</c:v>
                </c:pt>
                <c:pt idx="1">
                  <c:v>0.159</c:v>
                </c:pt>
                <c:pt idx="2">
                  <c:v>5.7000000000000002E-2</c:v>
                </c:pt>
                <c:pt idx="3">
                  <c:v>2E-3</c:v>
                </c:pt>
                <c:pt idx="4">
                  <c:v>3.0000000000000001E-3</c:v>
                </c:pt>
                <c:pt idx="5">
                  <c:v>4.0000000000000001E-3</c:v>
                </c:pt>
                <c:pt idx="6">
                  <c:v>6.0000000000000001E-3</c:v>
                </c:pt>
                <c:pt idx="7">
                  <c:v>1.4E-2</c:v>
                </c:pt>
                <c:pt idx="8">
                  <c:v>1.9E-2</c:v>
                </c:pt>
                <c:pt idx="9">
                  <c:v>3.2000000000000001E-2</c:v>
                </c:pt>
                <c:pt idx="10">
                  <c:v>6.8000000000000005E-2</c:v>
                </c:pt>
                <c:pt idx="11">
                  <c:v>6.9000000000000006E-2</c:v>
                </c:pt>
                <c:pt idx="12">
                  <c:v>0.09</c:v>
                </c:pt>
                <c:pt idx="13">
                  <c:v>0.10100000000000001</c:v>
                </c:pt>
                <c:pt idx="14">
                  <c:v>0.112</c:v>
                </c:pt>
                <c:pt idx="15">
                  <c:v>0.18</c:v>
                </c:pt>
                <c:pt idx="16">
                  <c:v>0.187</c:v>
                </c:pt>
                <c:pt idx="17">
                  <c:v>0.19900000000000001</c:v>
                </c:pt>
                <c:pt idx="18">
                  <c:v>0.24099999999999999</c:v>
                </c:pt>
                <c:pt idx="19">
                  <c:v>0.29199999999999998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A0-41F9-A11B-FABD18AA9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6317952"/>
        <c:axId val="216319488"/>
      </c:barChart>
      <c:catAx>
        <c:axId val="216317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6319488"/>
        <c:crosses val="autoZero"/>
        <c:auto val="1"/>
        <c:lblAlgn val="ctr"/>
        <c:lblOffset val="100"/>
        <c:noMultiLvlLbl val="0"/>
      </c:catAx>
      <c:valAx>
        <c:axId val="216319488"/>
        <c:scaling>
          <c:orientation val="minMax"/>
        </c:scaling>
        <c:delete val="1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216317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D1-42F6-B423-5EC5E4D9F80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D1-42F6-B423-5EC5E4D9F80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figuri!$A$661:$A$679</c:f>
              <c:strCache>
                <c:ptCount val="19"/>
                <c:pt idx="0">
                  <c:v>NŞ/NR</c:v>
                </c:pt>
                <c:pt idx="1">
                  <c:v>Nu privesc TV</c:v>
                </c:pt>
                <c:pt idx="2">
                  <c:v>Alt canal </c:v>
                </c:pt>
                <c:pt idx="3">
                  <c:v>ACCENT TV</c:v>
                </c:pt>
                <c:pt idx="4">
                  <c:v>TVC21</c:v>
                </c:pt>
                <c:pt idx="5">
                  <c:v>Euro TV</c:v>
                </c:pt>
                <c:pt idx="6">
                  <c:v>TVR MOLDOVA</c:v>
                </c:pt>
                <c:pt idx="7">
                  <c:v>N4</c:v>
                </c:pt>
                <c:pt idx="8">
                  <c:v>CANAL 3</c:v>
                </c:pt>
                <c:pt idx="9">
                  <c:v>Primul în Moldova / Pervîi Canal</c:v>
                </c:pt>
                <c:pt idx="10">
                  <c:v>TV 8</c:v>
                </c:pt>
                <c:pt idx="11">
                  <c:v>Canal 2 </c:v>
                </c:pt>
                <c:pt idx="12">
                  <c:v>Publika TV</c:v>
                </c:pt>
                <c:pt idx="13">
                  <c:v>RTR MOLDOVA (Россия РТР)</c:v>
                </c:pt>
                <c:pt idx="14">
                  <c:v>NTV/HTB</c:v>
                </c:pt>
                <c:pt idx="15">
                  <c:v>PRO TV</c:v>
                </c:pt>
                <c:pt idx="16">
                  <c:v>Jurnal TV</c:v>
                </c:pt>
                <c:pt idx="17">
                  <c:v>Moldova 1</c:v>
                </c:pt>
                <c:pt idx="18">
                  <c:v>PRIME </c:v>
                </c:pt>
              </c:strCache>
            </c:strRef>
          </c:cat>
          <c:val>
            <c:numRef>
              <c:f>figuri!$B$661:$B$679</c:f>
              <c:numCache>
                <c:formatCode>0.0%</c:formatCode>
                <c:ptCount val="19"/>
                <c:pt idx="0">
                  <c:v>0.11799999999999999</c:v>
                </c:pt>
                <c:pt idx="1">
                  <c:v>0.30199999999999999</c:v>
                </c:pt>
                <c:pt idx="2">
                  <c:v>0.08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6.0000000000000001E-3</c:v>
                </c:pt>
                <c:pt idx="6">
                  <c:v>8.9999999999999993E-3</c:v>
                </c:pt>
                <c:pt idx="7">
                  <c:v>1.7999999999999999E-2</c:v>
                </c:pt>
                <c:pt idx="8">
                  <c:v>3.7999999999999999E-2</c:v>
                </c:pt>
                <c:pt idx="9">
                  <c:v>5.3999999999999999E-2</c:v>
                </c:pt>
                <c:pt idx="10">
                  <c:v>5.5E-2</c:v>
                </c:pt>
                <c:pt idx="11">
                  <c:v>6.7000000000000004E-2</c:v>
                </c:pt>
                <c:pt idx="12">
                  <c:v>7.0000000000000007E-2</c:v>
                </c:pt>
                <c:pt idx="13">
                  <c:v>7.3999999999999996E-2</c:v>
                </c:pt>
                <c:pt idx="14">
                  <c:v>8.6999999999999994E-2</c:v>
                </c:pt>
                <c:pt idx="15">
                  <c:v>0.09</c:v>
                </c:pt>
                <c:pt idx="16">
                  <c:v>9.9000000000000005E-2</c:v>
                </c:pt>
                <c:pt idx="17">
                  <c:v>0.11600000000000001</c:v>
                </c:pt>
                <c:pt idx="18">
                  <c:v>0.186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D1-42F6-B423-5EC5E4D9F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6213760"/>
        <c:axId val="216215552"/>
      </c:barChart>
      <c:catAx>
        <c:axId val="216213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6215552"/>
        <c:crosses val="autoZero"/>
        <c:auto val="1"/>
        <c:lblAlgn val="ctr"/>
        <c:lblOffset val="100"/>
        <c:noMultiLvlLbl val="0"/>
      </c:catAx>
      <c:valAx>
        <c:axId val="216215552"/>
        <c:scaling>
          <c:orientation val="minMax"/>
        </c:scaling>
        <c:delete val="1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2162137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70-4D98-AB34-333A5B3F479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70-4D98-AB34-333A5B3F479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70-4D98-AB34-333A5B3F479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70-4D98-AB34-333A5B3F479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270-4D98-AB34-333A5B3F4790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270-4D98-AB34-333A5B3F4790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270-4D98-AB34-333A5B3F4790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270-4D98-AB34-333A5B3F4790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270-4D98-AB34-333A5B3F479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figuri!$A$93:$A$105</c:f>
              <c:strCache>
                <c:ptCount val="13"/>
                <c:pt idx="0">
                  <c:v>NȘ/NR</c:v>
                </c:pt>
                <c:pt idx="1">
                  <c:v>Nu am încredere în nimeni</c:v>
                </c:pt>
                <c:pt idx="2">
                  <c:v>Altcineva</c:v>
                </c:pt>
                <c:pt idx="3">
                  <c:v>Dorin Chirtoacă</c:v>
                </c:pt>
                <c:pt idx="4">
                  <c:v>Ilan Shor</c:v>
                </c:pt>
                <c:pt idx="5">
                  <c:v>Pavel Filip</c:v>
                </c:pt>
                <c:pt idx="6">
                  <c:v>Vladimir Voronin</c:v>
                </c:pt>
                <c:pt idx="7">
                  <c:v>Andrei Năstase</c:v>
                </c:pt>
                <c:pt idx="8">
                  <c:v>Octavian Țâcu</c:v>
                </c:pt>
                <c:pt idx="9">
                  <c:v>Ion Chicu</c:v>
                </c:pt>
                <c:pt idx="10">
                  <c:v>Renato Usatîi</c:v>
                </c:pt>
                <c:pt idx="11">
                  <c:v>Maia Sandu</c:v>
                </c:pt>
                <c:pt idx="12">
                  <c:v>Igor Dodon</c:v>
                </c:pt>
              </c:strCache>
            </c:strRef>
          </c:cat>
          <c:val>
            <c:numRef>
              <c:f>figuri!$B$93:$B$105</c:f>
              <c:numCache>
                <c:formatCode>0.0%</c:formatCode>
                <c:ptCount val="13"/>
                <c:pt idx="0">
                  <c:v>0.216</c:v>
                </c:pt>
                <c:pt idx="1">
                  <c:v>0.58099999999999996</c:v>
                </c:pt>
                <c:pt idx="2">
                  <c:v>1.2999999999999999E-2</c:v>
                </c:pt>
                <c:pt idx="3">
                  <c:v>1E-3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5.0000000000000001E-3</c:v>
                </c:pt>
                <c:pt idx="8">
                  <c:v>7.0000000000000001E-3</c:v>
                </c:pt>
                <c:pt idx="9">
                  <c:v>8.9999999999999993E-3</c:v>
                </c:pt>
                <c:pt idx="10">
                  <c:v>1.4999999999999999E-2</c:v>
                </c:pt>
                <c:pt idx="11">
                  <c:v>6.5000000000000002E-2</c:v>
                </c:pt>
                <c:pt idx="12">
                  <c:v>8.3000000000000004E-2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270-4D98-AB34-333A5B3F4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17470848"/>
        <c:axId val="217472384"/>
      </c:barChart>
      <c:catAx>
        <c:axId val="217470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7472384"/>
        <c:crosses val="autoZero"/>
        <c:auto val="1"/>
        <c:lblAlgn val="ctr"/>
        <c:lblOffset val="100"/>
        <c:noMultiLvlLbl val="0"/>
      </c:catAx>
      <c:valAx>
        <c:axId val="217472384"/>
        <c:scaling>
          <c:orientation val="minMax"/>
        </c:scaling>
        <c:delete val="1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21747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9B-4CBC-8A65-E557A5234BE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9B-4CBC-8A65-E557A5234BE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9B-4CBC-8A65-E557A5234BE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9B-4CBC-8A65-E557A5234BE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89B-4CBC-8A65-E557A5234BE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89B-4CBC-8A65-E557A5234BE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figuri!$C$127:$H$127</c:f>
              <c:strCache>
                <c:ptCount val="6"/>
                <c:pt idx="0">
                  <c:v>Sunt absolut sigur că m-aş prezenta</c:v>
                </c:pt>
                <c:pt idx="1">
                  <c:v>Sunt sigur că m-aş prezenta</c:v>
                </c:pt>
                <c:pt idx="2">
                  <c:v>Probabil că m-aş prezenta</c:v>
                </c:pt>
                <c:pt idx="3">
                  <c:v>Probabil că nu m-aş prezenta</c:v>
                </c:pt>
                <c:pt idx="4">
                  <c:v>Sunt sigur că nu m-aş prezenta</c:v>
                </c:pt>
                <c:pt idx="5">
                  <c:v>NȘ/NR</c:v>
                </c:pt>
              </c:strCache>
            </c:strRef>
          </c:cat>
          <c:val>
            <c:numRef>
              <c:f>figuri!$C$128:$H$128</c:f>
              <c:numCache>
                <c:formatCode>0.0%</c:formatCode>
                <c:ptCount val="6"/>
                <c:pt idx="0">
                  <c:v>0.45600000000000002</c:v>
                </c:pt>
                <c:pt idx="1">
                  <c:v>0.109</c:v>
                </c:pt>
                <c:pt idx="2">
                  <c:v>6.8000000000000005E-2</c:v>
                </c:pt>
                <c:pt idx="3">
                  <c:v>7.2999999999999995E-2</c:v>
                </c:pt>
                <c:pt idx="4">
                  <c:v>0.184</c:v>
                </c:pt>
                <c:pt idx="5">
                  <c:v>0.111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89B-4CBC-8A65-E557A5234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7785856"/>
        <c:axId val="217787392"/>
      </c:barChart>
      <c:catAx>
        <c:axId val="21778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7787392"/>
        <c:crosses val="autoZero"/>
        <c:auto val="1"/>
        <c:lblAlgn val="ctr"/>
        <c:lblOffset val="100"/>
        <c:noMultiLvlLbl val="0"/>
      </c:catAx>
      <c:valAx>
        <c:axId val="217787392"/>
        <c:scaling>
          <c:orientation val="minMax"/>
        </c:scaling>
        <c:delete val="1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21778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7226021747281586"/>
          <c:y val="2.736318407960199E-2"/>
          <c:w val="0.37059692538432698"/>
          <c:h val="0.9452736318407960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31-4C93-AAB3-A3E66AA2E56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31-4C93-AAB3-A3E66AA2E56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31-4C93-AAB3-A3E66AA2E56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31-4C93-AAB3-A3E66AA2E56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31-4C93-AAB3-A3E66AA2E56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831-4C93-AAB3-A3E66AA2E56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831-4C93-AAB3-A3E66AA2E567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831-4C93-AAB3-A3E66AA2E56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831-4C93-AAB3-A3E66AA2E567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831-4C93-AAB3-A3E66AA2E56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831-4C93-AAB3-A3E66AA2E567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831-4C93-AAB3-A3E66AA2E567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831-4C93-AAB3-A3E66AA2E56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figuri!$A$156:$A$169</c:f>
              <c:strCache>
                <c:ptCount val="14"/>
                <c:pt idx="0">
                  <c:v>NȘ/NR</c:v>
                </c:pt>
                <c:pt idx="1">
                  <c:v>Nu as vota</c:v>
                </c:pt>
                <c:pt idx="2">
                  <c:v>Alt partid</c:v>
                </c:pt>
                <c:pt idx="3">
                  <c:v>Partidul Liberal Democrat din Moldova</c:v>
                </c:pt>
                <c:pt idx="4">
                  <c:v>Partidul Liberal</c:v>
                </c:pt>
                <c:pt idx="5">
                  <c:v>Grupul parlamentar Pro Moldova</c:v>
                </c:pt>
                <c:pt idx="6">
                  <c:v>Partidul Unității Naționale</c:v>
                </c:pt>
                <c:pt idx="7">
                  <c:v>Partidul Șor</c:v>
                </c:pt>
                <c:pt idx="8">
                  <c:v>Partidul Comuniștilor din Republica Moldova</c:v>
                </c:pt>
                <c:pt idx="9">
                  <c:v>Platforma Demnitate și Adevăr</c:v>
                </c:pt>
                <c:pt idx="10">
                  <c:v>Partidul Nostru</c:v>
                </c:pt>
                <c:pt idx="11">
                  <c:v>Partidul Democrat din Moldova</c:v>
                </c:pt>
                <c:pt idx="12">
                  <c:v>Partidul Acțiune și Solidaritate</c:v>
                </c:pt>
                <c:pt idx="13">
                  <c:v>Partidul Socialiștilor din Moldova</c:v>
                </c:pt>
              </c:strCache>
            </c:strRef>
          </c:cat>
          <c:val>
            <c:numRef>
              <c:f>figuri!$B$156:$B$169</c:f>
              <c:numCache>
                <c:formatCode>0.0%</c:formatCode>
                <c:ptCount val="14"/>
                <c:pt idx="0">
                  <c:v>0.46100000000000002</c:v>
                </c:pt>
                <c:pt idx="1">
                  <c:v>0.18099999999999999</c:v>
                </c:pt>
                <c:pt idx="2">
                  <c:v>1E-3</c:v>
                </c:pt>
                <c:pt idx="3">
                  <c:v>6.0000000000000001E-3</c:v>
                </c:pt>
                <c:pt idx="4">
                  <c:v>8.0000000000000002E-3</c:v>
                </c:pt>
                <c:pt idx="5">
                  <c:v>8.0000000000000002E-3</c:v>
                </c:pt>
                <c:pt idx="6">
                  <c:v>0.01</c:v>
                </c:pt>
                <c:pt idx="7">
                  <c:v>0.01</c:v>
                </c:pt>
                <c:pt idx="8">
                  <c:v>1.9E-2</c:v>
                </c:pt>
                <c:pt idx="9">
                  <c:v>2.1999999999999999E-2</c:v>
                </c:pt>
                <c:pt idx="10">
                  <c:v>2.1999999999999999E-2</c:v>
                </c:pt>
                <c:pt idx="11">
                  <c:v>4.1000000000000002E-2</c:v>
                </c:pt>
                <c:pt idx="12">
                  <c:v>0.105</c:v>
                </c:pt>
                <c:pt idx="13">
                  <c:v>0.107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2831-4C93-AAB3-A3E66AA2E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18126976"/>
        <c:axId val="218132864"/>
      </c:barChart>
      <c:catAx>
        <c:axId val="218126976"/>
        <c:scaling>
          <c:orientation val="minMax"/>
        </c:scaling>
        <c:delete val="0"/>
        <c:axPos val="l"/>
        <c:majorGridlines>
          <c:spPr>
            <a:ln>
              <a:solidFill>
                <a:srgbClr val="2DA2BF">
                  <a:alpha val="18000"/>
                </a:srgbClr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218132864"/>
        <c:crosses val="autoZero"/>
        <c:auto val="1"/>
        <c:lblAlgn val="ctr"/>
        <c:lblOffset val="100"/>
        <c:noMultiLvlLbl val="0"/>
      </c:catAx>
      <c:valAx>
        <c:axId val="21813286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1812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0E-4754-96E0-F9304BB1791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0E-4754-96E0-F9304BB1791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0E-4754-96E0-F9304BB1791A}"/>
              </c:ext>
            </c:extLst>
          </c:dPt>
          <c:dPt>
            <c:idx val="3"/>
            <c:invertIfNegative val="0"/>
            <c:bubble3D val="0"/>
            <c:spPr>
              <a:solidFill>
                <a:srgbClr val="9BBB5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0E-4754-96E0-F9304BB1791A}"/>
              </c:ext>
            </c:extLst>
          </c:dPt>
          <c:dPt>
            <c:idx val="4"/>
            <c:invertIfNegative val="0"/>
            <c:bubble3D val="0"/>
            <c:spPr>
              <a:solidFill>
                <a:srgbClr val="8064A2">
                  <a:lumMod val="40000"/>
                  <a:lumOff val="6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C0E-4754-96E0-F9304BB1791A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C0E-4754-96E0-F9304BB1791A}"/>
              </c:ext>
            </c:extLst>
          </c:dPt>
          <c:dPt>
            <c:idx val="7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C0E-4754-96E0-F9304BB1791A}"/>
              </c:ext>
            </c:extLst>
          </c:dPt>
          <c:dPt>
            <c:idx val="8"/>
            <c:invertIfNegative val="0"/>
            <c:bubble3D val="0"/>
            <c:spPr>
              <a:solidFill>
                <a:srgbClr val="8064A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C0E-4754-96E0-F9304BB1791A}"/>
              </c:ext>
            </c:extLst>
          </c:dPt>
          <c:dPt>
            <c:idx val="9"/>
            <c:invertIfNegative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C0E-4754-96E0-F9304BB1791A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C0E-4754-96E0-F9304BB1791A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C0E-4754-96E0-F9304BB1791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Лист3!$B$218:$B$229</c:f>
              <c:strCache>
                <c:ptCount val="12"/>
                <c:pt idx="0">
                  <c:v>Alt partid</c:v>
                </c:pt>
                <c:pt idx="1">
                  <c:v>Partidul Liberal Democrat din Moldova</c:v>
                </c:pt>
                <c:pt idx="2">
                  <c:v>Partidul Liberal</c:v>
                </c:pt>
                <c:pt idx="3">
                  <c:v>Grupul parlamentar Pro Moldova</c:v>
                </c:pt>
                <c:pt idx="4">
                  <c:v>Partidul Unității Naționale</c:v>
                </c:pt>
                <c:pt idx="5">
                  <c:v>Partidul Șor</c:v>
                </c:pt>
                <c:pt idx="6">
                  <c:v>Partidul Comuniștilor din Republica Moldova</c:v>
                </c:pt>
                <c:pt idx="7">
                  <c:v>Platforma Demnitate și Adevăr</c:v>
                </c:pt>
                <c:pt idx="8">
                  <c:v>Partidul Nostru</c:v>
                </c:pt>
                <c:pt idx="9">
                  <c:v>Partidul Democrat din Moldova</c:v>
                </c:pt>
                <c:pt idx="10">
                  <c:v>Partidul Acțiune și Solidaritate</c:v>
                </c:pt>
                <c:pt idx="11">
                  <c:v>Partidul Socialiștilor din Moldova</c:v>
                </c:pt>
              </c:strCache>
            </c:strRef>
          </c:cat>
          <c:val>
            <c:numRef>
              <c:f>Лист3!$C$218:$C$229</c:f>
              <c:numCache>
                <c:formatCode>0.0%</c:formatCode>
                <c:ptCount val="12"/>
                <c:pt idx="0">
                  <c:v>2.7855153203342623E-3</c:v>
                </c:pt>
                <c:pt idx="1">
                  <c:v>1.6713091922005572E-2</c:v>
                </c:pt>
                <c:pt idx="2">
                  <c:v>2.2284122562674098E-2</c:v>
                </c:pt>
                <c:pt idx="3">
                  <c:v>2.2284122562674098E-2</c:v>
                </c:pt>
                <c:pt idx="4">
                  <c:v>2.7855153203342621E-2</c:v>
                </c:pt>
                <c:pt idx="5">
                  <c:v>2.7855153203342621E-2</c:v>
                </c:pt>
                <c:pt idx="6">
                  <c:v>5.2924791086350974E-2</c:v>
                </c:pt>
                <c:pt idx="7">
                  <c:v>6.1281337047353758E-2</c:v>
                </c:pt>
                <c:pt idx="8">
                  <c:v>6.1281337047353758E-2</c:v>
                </c:pt>
                <c:pt idx="9">
                  <c:v>0.11420612813370476</c:v>
                </c:pt>
                <c:pt idx="10">
                  <c:v>0.29247910863509752</c:v>
                </c:pt>
                <c:pt idx="11">
                  <c:v>0.29805013927576601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5C0E-4754-96E0-F9304BB17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18447232"/>
        <c:axId val="218457216"/>
      </c:barChart>
      <c:catAx>
        <c:axId val="218447232"/>
        <c:scaling>
          <c:orientation val="minMax"/>
        </c:scaling>
        <c:delete val="1"/>
        <c:axPos val="l"/>
        <c:majorGridlines>
          <c:spPr>
            <a:ln>
              <a:solidFill>
                <a:srgbClr val="2DA2BF">
                  <a:alpha val="16000"/>
                </a:srgbClr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218457216"/>
        <c:crosses val="autoZero"/>
        <c:auto val="1"/>
        <c:lblAlgn val="ctr"/>
        <c:lblOffset val="100"/>
        <c:noMultiLvlLbl val="0"/>
      </c:catAx>
      <c:valAx>
        <c:axId val="21845721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184472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55-4CE1-800E-CB0AFD49CF7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55-4CE1-800E-CB0AFD49CF7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55-4CE1-800E-CB0AFD49CF7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55-4CE1-800E-CB0AFD49CF7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55-4CE1-800E-CB0AFD49CF7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55-4CE1-800E-CB0AFD49CF7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A55-4CE1-800E-CB0AFD49CF7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A55-4CE1-800E-CB0AFD49CF7E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A55-4CE1-800E-CB0AFD49CF7E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A55-4CE1-800E-CB0AFD49CF7E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A55-4CE1-800E-CB0AFD49CF7E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A55-4CE1-800E-CB0AFD49CF7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57,6%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55-4CE1-800E-CB0AFD49CF7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figuri!$A$195:$A$207</c:f>
              <c:strCache>
                <c:ptCount val="13"/>
                <c:pt idx="0">
                  <c:v>Nu ştiu/ Nu răspund</c:v>
                </c:pt>
                <c:pt idx="1">
                  <c:v>Nimeni</c:v>
                </c:pt>
                <c:pt idx="2">
                  <c:v>Altcineva</c:v>
                </c:pt>
                <c:pt idx="3">
                  <c:v>Adrian Candu</c:v>
                </c:pt>
                <c:pt idx="4">
                  <c:v>Un candidat din partea partidului Shor</c:v>
                </c:pt>
                <c:pt idx="5">
                  <c:v>Dorin Chirtoacă </c:v>
                </c:pt>
                <c:pt idx="6">
                  <c:v>Octavian Țâcu</c:v>
                </c:pt>
                <c:pt idx="7">
                  <c:v>Pavel Filip</c:v>
                </c:pt>
                <c:pt idx="8">
                  <c:v>Andrei Năstase</c:v>
                </c:pt>
                <c:pt idx="9">
                  <c:v>Vladimir Voronin</c:v>
                </c:pt>
                <c:pt idx="10">
                  <c:v>Renato Usatîi </c:v>
                </c:pt>
                <c:pt idx="11">
                  <c:v>Maia Sandu</c:v>
                </c:pt>
                <c:pt idx="12">
                  <c:v>Igor Dodon</c:v>
                </c:pt>
              </c:strCache>
            </c:strRef>
          </c:cat>
          <c:val>
            <c:numRef>
              <c:f>figuri!$B$195:$B$207</c:f>
              <c:numCache>
                <c:formatCode>0.0%</c:formatCode>
                <c:ptCount val="13"/>
                <c:pt idx="0">
                  <c:v>0.25</c:v>
                </c:pt>
                <c:pt idx="1">
                  <c:v>8.9999999999999993E-3</c:v>
                </c:pt>
                <c:pt idx="2">
                  <c:v>1.2E-2</c:v>
                </c:pt>
                <c:pt idx="3">
                  <c:v>8.0000000000000002E-3</c:v>
                </c:pt>
                <c:pt idx="4">
                  <c:v>0.01</c:v>
                </c:pt>
                <c:pt idx="5">
                  <c:v>0.01</c:v>
                </c:pt>
                <c:pt idx="6">
                  <c:v>1.2E-2</c:v>
                </c:pt>
                <c:pt idx="7">
                  <c:v>1.4999999999999999E-2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3.6999999999999998E-2</c:v>
                </c:pt>
                <c:pt idx="11">
                  <c:v>0.11799999999999999</c:v>
                </c:pt>
                <c:pt idx="12">
                  <c:v>0.14299999999999999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9A55-4CE1-800E-CB0AFD49C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19403008"/>
        <c:axId val="219404544"/>
      </c:barChart>
      <c:catAx>
        <c:axId val="219403008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shade val="50000"/>
                  <a:alpha val="20000"/>
                </a:schemeClr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219404544"/>
        <c:crosses val="autoZero"/>
        <c:auto val="1"/>
        <c:lblAlgn val="ctr"/>
        <c:lblOffset val="100"/>
        <c:noMultiLvlLbl val="0"/>
      </c:catAx>
      <c:valAx>
        <c:axId val="21940454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219403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9A-4981-8B0F-D337F7896E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9A-4981-8B0F-D337F7896E3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9A-4981-8B0F-D337F7896E3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figuri!$C$263:$E$263</c:f>
              <c:strCache>
                <c:ptCount val="3"/>
                <c:pt idx="0">
                  <c:v>Aderarea la Uniunea Europeană</c:v>
                </c:pt>
                <c:pt idx="1">
                  <c:v>Aderarea la Uniunea Euroasiatică</c:v>
                </c:pt>
                <c:pt idx="2">
                  <c:v>NȘ/NR</c:v>
                </c:pt>
              </c:strCache>
            </c:strRef>
          </c:cat>
          <c:val>
            <c:numRef>
              <c:f>figuri!$C$264:$E$264</c:f>
              <c:numCache>
                <c:formatCode>0.0%</c:formatCode>
                <c:ptCount val="3"/>
                <c:pt idx="0">
                  <c:v>0.52700000000000002</c:v>
                </c:pt>
                <c:pt idx="1">
                  <c:v>0.16600000000000001</c:v>
                </c:pt>
                <c:pt idx="2">
                  <c:v>0.308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E9A-4981-8B0F-D337F7896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9132288"/>
        <c:axId val="219133824"/>
      </c:barChart>
      <c:catAx>
        <c:axId val="21913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9133824"/>
        <c:crosses val="autoZero"/>
        <c:auto val="1"/>
        <c:lblAlgn val="ctr"/>
        <c:lblOffset val="100"/>
        <c:noMultiLvlLbl val="0"/>
      </c:catAx>
      <c:valAx>
        <c:axId val="219133824"/>
        <c:scaling>
          <c:orientation val="minMax"/>
        </c:scaling>
        <c:delete val="1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21913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764663080481278"/>
          <c:y val="2.8205128205128206E-2"/>
          <c:w val="0.68304643850211788"/>
          <c:h val="0.9435897435897435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30-4CB6-ACD1-D127A937E0D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30-4CB6-ACD1-D127A937E0D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30-4CB6-ACD1-D127A937E0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30-4CB6-ACD1-D127A937E0D7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30-4CB6-ACD1-D127A937E0D7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030-4CB6-ACD1-D127A937E0D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030-4CB6-ACD1-D127A937E0D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030-4CB6-ACD1-D127A937E0D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figuri!$A$313:$A$321</c:f>
              <c:strCache>
                <c:ptCount val="9"/>
                <c:pt idx="0">
                  <c:v>NȘ/NR</c:v>
                </c:pt>
                <c:pt idx="1">
                  <c:v>Nici una</c:v>
                </c:pt>
                <c:pt idx="2">
                  <c:v>Toate câte puțin</c:v>
                </c:pt>
                <c:pt idx="3">
                  <c:v>Altă țară</c:v>
                </c:pt>
                <c:pt idx="4">
                  <c:v>SUA</c:v>
                </c:pt>
                <c:pt idx="5">
                  <c:v>România</c:v>
                </c:pt>
                <c:pt idx="6">
                  <c:v>China</c:v>
                </c:pt>
                <c:pt idx="7">
                  <c:v>Rusia</c:v>
                </c:pt>
                <c:pt idx="8">
                  <c:v>Uniunea Europeană</c:v>
                </c:pt>
              </c:strCache>
            </c:strRef>
          </c:cat>
          <c:val>
            <c:numRef>
              <c:f>figuri!$B$313:$B$321</c:f>
              <c:numCache>
                <c:formatCode>0.0%</c:formatCode>
                <c:ptCount val="9"/>
                <c:pt idx="0">
                  <c:v>0.27800000000000002</c:v>
                </c:pt>
                <c:pt idx="1">
                  <c:v>8.9999999999999993E-3</c:v>
                </c:pt>
                <c:pt idx="2">
                  <c:v>8.0000000000000002E-3</c:v>
                </c:pt>
                <c:pt idx="3">
                  <c:v>2E-3</c:v>
                </c:pt>
                <c:pt idx="4">
                  <c:v>1.7000000000000001E-2</c:v>
                </c:pt>
                <c:pt idx="5">
                  <c:v>5.1999999999999998E-2</c:v>
                </c:pt>
                <c:pt idx="6">
                  <c:v>0.13600000000000001</c:v>
                </c:pt>
                <c:pt idx="7">
                  <c:v>0.16500000000000001</c:v>
                </c:pt>
                <c:pt idx="8">
                  <c:v>0.33300000000000002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A030-4CB6-ACD1-D127A937E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19976448"/>
        <c:axId val="219977984"/>
      </c:barChart>
      <c:catAx>
        <c:axId val="219976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9977984"/>
        <c:crosses val="autoZero"/>
        <c:auto val="1"/>
        <c:lblAlgn val="ctr"/>
        <c:lblOffset val="100"/>
        <c:noMultiLvlLbl val="0"/>
      </c:catAx>
      <c:valAx>
        <c:axId val="219977984"/>
        <c:scaling>
          <c:orientation val="minMax"/>
        </c:scaling>
        <c:delete val="1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21997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54-4ECD-B905-BC18A6EE136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54-4ECD-B905-BC18A6EE136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54-4ECD-B905-BC18A6EE136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54-4ECD-B905-BC18A6EE136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54-4ECD-B905-BC18A6EE136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054-4ECD-B905-BC18A6EE136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054-4ECD-B905-BC18A6EE136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054-4ECD-B905-BC18A6EE136A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054-4ECD-B905-BC18A6EE136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054-4ECD-B905-BC18A6EE136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054-4ECD-B905-BC18A6EE136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figuri!$A$384:$A$395</c:f>
              <c:strCache>
                <c:ptCount val="12"/>
                <c:pt idx="0">
                  <c:v>NȘ/NR</c:v>
                </c:pt>
                <c:pt idx="1">
                  <c:v>Nici una</c:v>
                </c:pt>
                <c:pt idx="2">
                  <c:v>Toate câte puțin</c:v>
                </c:pt>
                <c:pt idx="3">
                  <c:v>Altă țară</c:v>
                </c:pt>
                <c:pt idx="4">
                  <c:v>Turcia</c:v>
                </c:pt>
                <c:pt idx="5">
                  <c:v>Elveția</c:v>
                </c:pt>
                <c:pt idx="6">
                  <c:v>Marea Britanie</c:v>
                </c:pt>
                <c:pt idx="7">
                  <c:v>SUA</c:v>
                </c:pt>
                <c:pt idx="8">
                  <c:v>China</c:v>
                </c:pt>
                <c:pt idx="9">
                  <c:v>România</c:v>
                </c:pt>
                <c:pt idx="10">
                  <c:v>Rusia</c:v>
                </c:pt>
                <c:pt idx="11">
                  <c:v>UE</c:v>
                </c:pt>
              </c:strCache>
            </c:strRef>
          </c:cat>
          <c:val>
            <c:numRef>
              <c:f>figuri!$B$384:$B$395</c:f>
              <c:numCache>
                <c:formatCode>0.0%</c:formatCode>
                <c:ptCount val="12"/>
                <c:pt idx="0">
                  <c:v>0.25900000000000001</c:v>
                </c:pt>
                <c:pt idx="1">
                  <c:v>1.2E-2</c:v>
                </c:pt>
                <c:pt idx="2">
                  <c:v>4.0000000000000001E-3</c:v>
                </c:pt>
                <c:pt idx="3">
                  <c:v>3.0000000000000001E-3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6.0000000000000001E-3</c:v>
                </c:pt>
                <c:pt idx="7">
                  <c:v>5.0999999999999997E-2</c:v>
                </c:pt>
                <c:pt idx="8">
                  <c:v>5.3999999999999999E-2</c:v>
                </c:pt>
                <c:pt idx="9">
                  <c:v>0.13</c:v>
                </c:pt>
                <c:pt idx="10">
                  <c:v>0.20399999999999999</c:v>
                </c:pt>
                <c:pt idx="11">
                  <c:v>0.26600000000000001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A054-4ECD-B905-BC18A6EE1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20312704"/>
        <c:axId val="220314240"/>
      </c:barChart>
      <c:catAx>
        <c:axId val="220312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20314240"/>
        <c:crosses val="autoZero"/>
        <c:auto val="1"/>
        <c:lblAlgn val="ctr"/>
        <c:lblOffset val="100"/>
        <c:noMultiLvlLbl val="0"/>
      </c:catAx>
      <c:valAx>
        <c:axId val="220314240"/>
        <c:scaling>
          <c:orientation val="minMax"/>
        </c:scaling>
        <c:delete val="1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220312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B42-4C69-BEA7-06E90FA65FE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B42-4C69-BEA7-06E90FA65FE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B42-4C69-BEA7-06E90FA65FE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B42-4C69-BEA7-06E90FA65FE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B42-4C69-BEA7-06E90FA65FE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B42-4C69-BEA7-06E90FA65FE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B42-4C69-BEA7-06E90FA65FE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B42-4C69-BEA7-06E90FA65FE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B42-4C69-BEA7-06E90FA65FE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B42-4C69-BEA7-06E90FA65FE3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B42-4C69-BEA7-06E90FA65FE3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B42-4C69-BEA7-06E90FA65FE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figuri!$A$484:$A$497</c:f>
              <c:strCache>
                <c:ptCount val="14"/>
                <c:pt idx="0">
                  <c:v>NȘ/NR</c:v>
                </c:pt>
                <c:pt idx="1">
                  <c:v>Nici una</c:v>
                </c:pt>
                <c:pt idx="2">
                  <c:v>Zvonuri </c:v>
                </c:pt>
                <c:pt idx="3">
                  <c:v>Sondajele de opinie </c:v>
                </c:pt>
                <c:pt idx="4">
                  <c:v>Administrația Publică Locală</c:v>
                </c:pt>
                <c:pt idx="5">
                  <c:v>Colegii de serviciu </c:v>
                </c:pt>
                <c:pt idx="6">
                  <c:v>Ziarele </c:v>
                </c:pt>
                <c:pt idx="7">
                  <c:v>Nu se informeaza deloc</c:v>
                </c:pt>
                <c:pt idx="8">
                  <c:v>Prietenii, vecinii </c:v>
                </c:pt>
                <c:pt idx="9">
                  <c:v>Radio-ul </c:v>
                </c:pt>
                <c:pt idx="10">
                  <c:v>Familia </c:v>
                </c:pt>
                <c:pt idx="11">
                  <c:v>Internet-ul / rețelele de socializare</c:v>
                </c:pt>
                <c:pt idx="12">
                  <c:v>Internet-ul site-uri de informare</c:v>
                </c:pt>
                <c:pt idx="13">
                  <c:v>Televiziunea </c:v>
                </c:pt>
              </c:strCache>
            </c:strRef>
          </c:cat>
          <c:val>
            <c:numRef>
              <c:f>figuri!$B$484:$B$497</c:f>
              <c:numCache>
                <c:formatCode>0.0%</c:formatCode>
                <c:ptCount val="14"/>
                <c:pt idx="0">
                  <c:v>0.09</c:v>
                </c:pt>
                <c:pt idx="1">
                  <c:v>0.14000000000000001</c:v>
                </c:pt>
                <c:pt idx="2">
                  <c:v>2E-3</c:v>
                </c:pt>
                <c:pt idx="3">
                  <c:v>2E-3</c:v>
                </c:pt>
                <c:pt idx="4">
                  <c:v>3.0000000000000001E-3</c:v>
                </c:pt>
                <c:pt idx="5">
                  <c:v>6.0000000000000001E-3</c:v>
                </c:pt>
                <c:pt idx="6">
                  <c:v>1.2E-2</c:v>
                </c:pt>
                <c:pt idx="7">
                  <c:v>1.7999999999999999E-2</c:v>
                </c:pt>
                <c:pt idx="8">
                  <c:v>0.02</c:v>
                </c:pt>
                <c:pt idx="9">
                  <c:v>2.7E-2</c:v>
                </c:pt>
                <c:pt idx="10">
                  <c:v>3.9E-2</c:v>
                </c:pt>
                <c:pt idx="11">
                  <c:v>9.9000000000000005E-2</c:v>
                </c:pt>
                <c:pt idx="12">
                  <c:v>0.14699999999999999</c:v>
                </c:pt>
                <c:pt idx="13">
                  <c:v>0.39300000000000002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B42-4C69-BEA7-06E90FA65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127103744"/>
        <c:axId val="127105280"/>
      </c:barChart>
      <c:catAx>
        <c:axId val="127103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7105280"/>
        <c:crosses val="autoZero"/>
        <c:auto val="1"/>
        <c:lblAlgn val="ctr"/>
        <c:lblOffset val="100"/>
        <c:noMultiLvlLbl val="0"/>
      </c:catAx>
      <c:valAx>
        <c:axId val="127105280"/>
        <c:scaling>
          <c:orientation val="minMax"/>
        </c:scaling>
        <c:delete val="1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12710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8A-4084-AC61-CBCE8E5C7C3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8A-4084-AC61-CBCE8E5C7C3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8A-4084-AC61-CBCE8E5C7C3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8A-4084-AC61-CBCE8E5C7C3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58A-4084-AC61-CBCE8E5C7C3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figuri!$C$416:$G$416</c:f>
              <c:strCache>
                <c:ptCount val="5"/>
                <c:pt idx="0">
                  <c:v>Bune, creditul trebuie aprobat</c:v>
                </c:pt>
                <c:pt idx="1">
                  <c:v>Există unele riscuri, ar fi bine să fie renegociate condițiile</c:v>
                </c:pt>
                <c:pt idx="2">
                  <c:v>Este o capcană, nu avem nevoie de așa credite</c:v>
                </c:pt>
                <c:pt idx="3">
                  <c:v>Nu cunosc despre acest credit</c:v>
                </c:pt>
                <c:pt idx="4">
                  <c:v>Nu răspund</c:v>
                </c:pt>
              </c:strCache>
            </c:strRef>
          </c:cat>
          <c:val>
            <c:numRef>
              <c:f>figuri!$C$417:$G$417</c:f>
              <c:numCache>
                <c:formatCode>0.0%</c:formatCode>
                <c:ptCount val="5"/>
                <c:pt idx="0">
                  <c:v>0.19600000000000001</c:v>
                </c:pt>
                <c:pt idx="1">
                  <c:v>0.19</c:v>
                </c:pt>
                <c:pt idx="2">
                  <c:v>0.26900000000000002</c:v>
                </c:pt>
                <c:pt idx="3">
                  <c:v>0.17799999999999999</c:v>
                </c:pt>
                <c:pt idx="4">
                  <c:v>0.16600000000000001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58A-4084-AC61-CBCE8E5C7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0386048"/>
        <c:axId val="220387584"/>
      </c:barChart>
      <c:catAx>
        <c:axId val="22038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0387584"/>
        <c:crosses val="autoZero"/>
        <c:auto val="1"/>
        <c:lblAlgn val="ctr"/>
        <c:lblOffset val="100"/>
        <c:noMultiLvlLbl val="0"/>
      </c:catAx>
      <c:valAx>
        <c:axId val="220387584"/>
        <c:scaling>
          <c:orientation val="minMax"/>
        </c:scaling>
        <c:delete val="1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220386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IMPORTANȚĂ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Лист3!$A$4</c:f>
              <c:strCache>
                <c:ptCount val="1"/>
                <c:pt idx="0">
                  <c:v>Televiziunea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Лист3!$B$3:$AF$3</c:f>
              <c:strCache>
                <c:ptCount val="31"/>
                <c:pt idx="0">
                  <c:v>Noi. 2004</c:v>
                </c:pt>
                <c:pt idx="1">
                  <c:v>Feb. 2005</c:v>
                </c:pt>
                <c:pt idx="2">
                  <c:v>Dec. 2005</c:v>
                </c:pt>
                <c:pt idx="3">
                  <c:v>Apr. 2006</c:v>
                </c:pt>
                <c:pt idx="4">
                  <c:v>Noi. 2006</c:v>
                </c:pt>
                <c:pt idx="5">
                  <c:v>Mai 2007</c:v>
                </c:pt>
                <c:pt idx="6">
                  <c:v>Noi. 2007</c:v>
                </c:pt>
                <c:pt idx="7">
                  <c:v>Apr. 2008</c:v>
                </c:pt>
                <c:pt idx="8">
                  <c:v>Oct. 2008</c:v>
                </c:pt>
                <c:pt idx="9">
                  <c:v>Mar. 2009</c:v>
                </c:pt>
                <c:pt idx="10">
                  <c:v>Iul. 2009</c:v>
                </c:pt>
                <c:pt idx="11">
                  <c:v>Noi. 2009</c:v>
                </c:pt>
                <c:pt idx="12">
                  <c:v>Mai 2010</c:v>
                </c:pt>
                <c:pt idx="13">
                  <c:v>Noi. 2010</c:v>
                </c:pt>
                <c:pt idx="14">
                  <c:v>Mai 2011</c:v>
                </c:pt>
                <c:pt idx="15">
                  <c:v>Noi. 2011</c:v>
                </c:pt>
                <c:pt idx="16">
                  <c:v>Mai 2012</c:v>
                </c:pt>
                <c:pt idx="17">
                  <c:v>Noi. 2012</c:v>
                </c:pt>
                <c:pt idx="18">
                  <c:v>Apr 2013</c:v>
                </c:pt>
                <c:pt idx="19">
                  <c:v>Noi. 2013</c:v>
                </c:pt>
                <c:pt idx="20">
                  <c:v>Apr. 2014</c:v>
                </c:pt>
                <c:pt idx="21">
                  <c:v>Noi. 2014</c:v>
                </c:pt>
                <c:pt idx="22">
                  <c:v>Mar. 2015</c:v>
                </c:pt>
                <c:pt idx="23">
                  <c:v>Noi. 2015</c:v>
                </c:pt>
                <c:pt idx="24">
                  <c:v>Apr. 2016</c:v>
                </c:pt>
                <c:pt idx="25">
                  <c:v>Oct. 2016</c:v>
                </c:pt>
                <c:pt idx="26">
                  <c:v>Apr. 2017</c:v>
                </c:pt>
                <c:pt idx="27">
                  <c:v>Noi. 2017</c:v>
                </c:pt>
                <c:pt idx="28">
                  <c:v>Mai 2018</c:v>
                </c:pt>
                <c:pt idx="29">
                  <c:v>Noi. 2018</c:v>
                </c:pt>
                <c:pt idx="30">
                  <c:v>Feb. 2019</c:v>
                </c:pt>
              </c:strCache>
            </c:strRef>
          </c:cat>
          <c:val>
            <c:numRef>
              <c:f>Лист3!$B$4:$AF$4</c:f>
              <c:numCache>
                <c:formatCode>0%</c:formatCode>
                <c:ptCount val="31"/>
                <c:pt idx="0">
                  <c:v>0.81</c:v>
                </c:pt>
                <c:pt idx="1">
                  <c:v>0.85</c:v>
                </c:pt>
                <c:pt idx="2">
                  <c:v>0.85</c:v>
                </c:pt>
                <c:pt idx="3">
                  <c:v>0.88</c:v>
                </c:pt>
                <c:pt idx="4">
                  <c:v>0.83</c:v>
                </c:pt>
                <c:pt idx="5">
                  <c:v>0.86</c:v>
                </c:pt>
                <c:pt idx="6">
                  <c:v>0.87</c:v>
                </c:pt>
                <c:pt idx="7">
                  <c:v>0.89</c:v>
                </c:pt>
                <c:pt idx="8">
                  <c:v>0.88</c:v>
                </c:pt>
                <c:pt idx="9">
                  <c:v>0.91</c:v>
                </c:pt>
                <c:pt idx="10">
                  <c:v>0.88</c:v>
                </c:pt>
                <c:pt idx="11">
                  <c:v>0.9</c:v>
                </c:pt>
                <c:pt idx="12">
                  <c:v>0.9</c:v>
                </c:pt>
                <c:pt idx="13">
                  <c:v>0.87</c:v>
                </c:pt>
                <c:pt idx="14">
                  <c:v>0.87</c:v>
                </c:pt>
                <c:pt idx="15">
                  <c:v>0.87</c:v>
                </c:pt>
                <c:pt idx="16">
                  <c:v>0.81</c:v>
                </c:pt>
                <c:pt idx="17">
                  <c:v>0.88</c:v>
                </c:pt>
                <c:pt idx="18">
                  <c:v>0.87</c:v>
                </c:pt>
                <c:pt idx="19">
                  <c:v>0.87</c:v>
                </c:pt>
                <c:pt idx="20">
                  <c:v>0.82</c:v>
                </c:pt>
                <c:pt idx="21">
                  <c:v>0.83</c:v>
                </c:pt>
                <c:pt idx="22">
                  <c:v>0.89</c:v>
                </c:pt>
                <c:pt idx="23">
                  <c:v>0.84</c:v>
                </c:pt>
                <c:pt idx="24">
                  <c:v>0.84</c:v>
                </c:pt>
                <c:pt idx="25">
                  <c:v>0.78</c:v>
                </c:pt>
                <c:pt idx="26">
                  <c:v>0.83</c:v>
                </c:pt>
                <c:pt idx="27">
                  <c:v>0.77</c:v>
                </c:pt>
                <c:pt idx="28">
                  <c:v>0.77</c:v>
                </c:pt>
                <c:pt idx="29">
                  <c:v>0.70699999999999996</c:v>
                </c:pt>
                <c:pt idx="30">
                  <c:v>0.70099999999999996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B7-4671-B877-1324907C0475}"/>
            </c:ext>
          </c:extLst>
        </c:ser>
        <c:ser>
          <c:idx val="1"/>
          <c:order val="1"/>
          <c:tx>
            <c:strRef>
              <c:f>Лист3!$A$5</c:f>
              <c:strCache>
                <c:ptCount val="1"/>
                <c:pt idx="0">
                  <c:v>Internetul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Лист3!$B$3:$AF$3</c:f>
              <c:strCache>
                <c:ptCount val="31"/>
                <c:pt idx="0">
                  <c:v>Noi. 2004</c:v>
                </c:pt>
                <c:pt idx="1">
                  <c:v>Feb. 2005</c:v>
                </c:pt>
                <c:pt idx="2">
                  <c:v>Dec. 2005</c:v>
                </c:pt>
                <c:pt idx="3">
                  <c:v>Apr. 2006</c:v>
                </c:pt>
                <c:pt idx="4">
                  <c:v>Noi. 2006</c:v>
                </c:pt>
                <c:pt idx="5">
                  <c:v>Mai 2007</c:v>
                </c:pt>
                <c:pt idx="6">
                  <c:v>Noi. 2007</c:v>
                </c:pt>
                <c:pt idx="7">
                  <c:v>Apr. 2008</c:v>
                </c:pt>
                <c:pt idx="8">
                  <c:v>Oct. 2008</c:v>
                </c:pt>
                <c:pt idx="9">
                  <c:v>Mar. 2009</c:v>
                </c:pt>
                <c:pt idx="10">
                  <c:v>Iul. 2009</c:v>
                </c:pt>
                <c:pt idx="11">
                  <c:v>Noi. 2009</c:v>
                </c:pt>
                <c:pt idx="12">
                  <c:v>Mai 2010</c:v>
                </c:pt>
                <c:pt idx="13">
                  <c:v>Noi. 2010</c:v>
                </c:pt>
                <c:pt idx="14">
                  <c:v>Mai 2011</c:v>
                </c:pt>
                <c:pt idx="15">
                  <c:v>Noi. 2011</c:v>
                </c:pt>
                <c:pt idx="16">
                  <c:v>Mai 2012</c:v>
                </c:pt>
                <c:pt idx="17">
                  <c:v>Noi. 2012</c:v>
                </c:pt>
                <c:pt idx="18">
                  <c:v>Apr 2013</c:v>
                </c:pt>
                <c:pt idx="19">
                  <c:v>Noi. 2013</c:v>
                </c:pt>
                <c:pt idx="20">
                  <c:v>Apr. 2014</c:v>
                </c:pt>
                <c:pt idx="21">
                  <c:v>Noi. 2014</c:v>
                </c:pt>
                <c:pt idx="22">
                  <c:v>Mar. 2015</c:v>
                </c:pt>
                <c:pt idx="23">
                  <c:v>Noi. 2015</c:v>
                </c:pt>
                <c:pt idx="24">
                  <c:v>Apr. 2016</c:v>
                </c:pt>
                <c:pt idx="25">
                  <c:v>Oct. 2016</c:v>
                </c:pt>
                <c:pt idx="26">
                  <c:v>Apr. 2017</c:v>
                </c:pt>
                <c:pt idx="27">
                  <c:v>Noi. 2017</c:v>
                </c:pt>
                <c:pt idx="28">
                  <c:v>Mai 2018</c:v>
                </c:pt>
                <c:pt idx="29">
                  <c:v>Noi. 2018</c:v>
                </c:pt>
                <c:pt idx="30">
                  <c:v>Feb. 2019</c:v>
                </c:pt>
              </c:strCache>
            </c:strRef>
          </c:cat>
          <c:val>
            <c:numRef>
              <c:f>Лист3!$B$5:$AF$5</c:f>
              <c:numCache>
                <c:formatCode>General</c:formatCode>
                <c:ptCount val="31"/>
                <c:pt idx="6" formatCode="0%">
                  <c:v>0.08</c:v>
                </c:pt>
                <c:pt idx="7" formatCode="0%">
                  <c:v>0.06</c:v>
                </c:pt>
                <c:pt idx="8" formatCode="0%">
                  <c:v>0.06</c:v>
                </c:pt>
                <c:pt idx="9" formatCode="0%">
                  <c:v>0.11</c:v>
                </c:pt>
                <c:pt idx="10" formatCode="0%">
                  <c:v>0.13</c:v>
                </c:pt>
                <c:pt idx="11" formatCode="0%">
                  <c:v>0.14000000000000001</c:v>
                </c:pt>
                <c:pt idx="12" formatCode="0%">
                  <c:v>0.21</c:v>
                </c:pt>
                <c:pt idx="13" formatCode="0%">
                  <c:v>0.2</c:v>
                </c:pt>
                <c:pt idx="14" formatCode="0%">
                  <c:v>0.27</c:v>
                </c:pt>
                <c:pt idx="15" formatCode="0%">
                  <c:v>0.25</c:v>
                </c:pt>
                <c:pt idx="16" formatCode="0%">
                  <c:v>0.28000000000000003</c:v>
                </c:pt>
                <c:pt idx="17" formatCode="0%">
                  <c:v>0.28999999999999998</c:v>
                </c:pt>
                <c:pt idx="18" formatCode="0%">
                  <c:v>0.34</c:v>
                </c:pt>
                <c:pt idx="19" formatCode="0%">
                  <c:v>0.33</c:v>
                </c:pt>
                <c:pt idx="20" formatCode="0%">
                  <c:v>0.35</c:v>
                </c:pt>
                <c:pt idx="21" formatCode="0%">
                  <c:v>0.36</c:v>
                </c:pt>
                <c:pt idx="22" formatCode="0%">
                  <c:v>0.38</c:v>
                </c:pt>
                <c:pt idx="23" formatCode="0%">
                  <c:v>0.41</c:v>
                </c:pt>
                <c:pt idx="24" formatCode="0%">
                  <c:v>0.42</c:v>
                </c:pt>
                <c:pt idx="25" formatCode="0%">
                  <c:v>0.4</c:v>
                </c:pt>
                <c:pt idx="26" formatCode="0%">
                  <c:v>0.44</c:v>
                </c:pt>
                <c:pt idx="27" formatCode="0%">
                  <c:v>0.46</c:v>
                </c:pt>
                <c:pt idx="28" formatCode="0%">
                  <c:v>0.49</c:v>
                </c:pt>
                <c:pt idx="29" formatCode="0%">
                  <c:v>0.40699999999999997</c:v>
                </c:pt>
                <c:pt idx="30" formatCode="0%">
                  <c:v>0.42199999999999999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B7-4671-B877-1324907C0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487232"/>
        <c:axId val="177505408"/>
      </c:lineChart>
      <c:catAx>
        <c:axId val="17748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05408"/>
        <c:crosses val="autoZero"/>
        <c:auto val="1"/>
        <c:lblAlgn val="ctr"/>
        <c:lblOffset val="100"/>
        <c:noMultiLvlLbl val="0"/>
      </c:catAx>
      <c:valAx>
        <c:axId val="17750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8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x-none"/>
              <a:t>ÎNCREDERE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Лист3!$A$31</c:f>
              <c:strCache>
                <c:ptCount val="1"/>
                <c:pt idx="0">
                  <c:v>Televiziunea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Лист3!$B$30:$AF$30</c:f>
              <c:strCache>
                <c:ptCount val="31"/>
                <c:pt idx="0">
                  <c:v>Noi. 2004</c:v>
                </c:pt>
                <c:pt idx="1">
                  <c:v>Feb. 2005</c:v>
                </c:pt>
                <c:pt idx="2">
                  <c:v>Dec. 2005</c:v>
                </c:pt>
                <c:pt idx="3">
                  <c:v>Apr. 2006</c:v>
                </c:pt>
                <c:pt idx="4">
                  <c:v>Noi. 2006</c:v>
                </c:pt>
                <c:pt idx="5">
                  <c:v>Mai 2007</c:v>
                </c:pt>
                <c:pt idx="6">
                  <c:v>Noi. 2007</c:v>
                </c:pt>
                <c:pt idx="7">
                  <c:v>Apr. 2008</c:v>
                </c:pt>
                <c:pt idx="8">
                  <c:v>Oct. 2008</c:v>
                </c:pt>
                <c:pt idx="9">
                  <c:v>Mar. 2009</c:v>
                </c:pt>
                <c:pt idx="10">
                  <c:v>Iul. 2009</c:v>
                </c:pt>
                <c:pt idx="11">
                  <c:v>Noi. 2009</c:v>
                </c:pt>
                <c:pt idx="12">
                  <c:v>Mai 2010</c:v>
                </c:pt>
                <c:pt idx="13">
                  <c:v>Noi. 2010</c:v>
                </c:pt>
                <c:pt idx="14">
                  <c:v>Mai 2011</c:v>
                </c:pt>
                <c:pt idx="15">
                  <c:v>Noi. 2011</c:v>
                </c:pt>
                <c:pt idx="16">
                  <c:v>Mai 2012</c:v>
                </c:pt>
                <c:pt idx="17">
                  <c:v>Noi. 2012</c:v>
                </c:pt>
                <c:pt idx="18">
                  <c:v>Apr 2013</c:v>
                </c:pt>
                <c:pt idx="19">
                  <c:v>Noi. 2013</c:v>
                </c:pt>
                <c:pt idx="20">
                  <c:v>Apr. 2014</c:v>
                </c:pt>
                <c:pt idx="21">
                  <c:v>Noi. 2014</c:v>
                </c:pt>
                <c:pt idx="22">
                  <c:v>Mar. 2015</c:v>
                </c:pt>
                <c:pt idx="23">
                  <c:v>Noi. 2015</c:v>
                </c:pt>
                <c:pt idx="24">
                  <c:v>Apr. 2016</c:v>
                </c:pt>
                <c:pt idx="25">
                  <c:v>Oct. 2016</c:v>
                </c:pt>
                <c:pt idx="26">
                  <c:v>Apr. 2017</c:v>
                </c:pt>
                <c:pt idx="27">
                  <c:v>Noi. 2017</c:v>
                </c:pt>
                <c:pt idx="28">
                  <c:v>Mai 2018</c:v>
                </c:pt>
                <c:pt idx="29">
                  <c:v>Noi. 2018</c:v>
                </c:pt>
                <c:pt idx="30">
                  <c:v>Feb. 2019</c:v>
                </c:pt>
              </c:strCache>
            </c:strRef>
          </c:cat>
          <c:val>
            <c:numRef>
              <c:f>Лист3!$B$31:$AF$31</c:f>
              <c:numCache>
                <c:formatCode>0%</c:formatCode>
                <c:ptCount val="31"/>
                <c:pt idx="0">
                  <c:v>0.57999999999999996</c:v>
                </c:pt>
                <c:pt idx="1">
                  <c:v>0.49</c:v>
                </c:pt>
                <c:pt idx="2">
                  <c:v>0.5</c:v>
                </c:pt>
                <c:pt idx="3">
                  <c:v>0.55000000000000004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0.53</c:v>
                </c:pt>
                <c:pt idx="7">
                  <c:v>0.53</c:v>
                </c:pt>
                <c:pt idx="8">
                  <c:v>0.55000000000000004</c:v>
                </c:pt>
                <c:pt idx="9">
                  <c:v>0.61</c:v>
                </c:pt>
                <c:pt idx="10">
                  <c:v>0.59</c:v>
                </c:pt>
                <c:pt idx="11">
                  <c:v>0.61</c:v>
                </c:pt>
                <c:pt idx="12">
                  <c:v>0.67</c:v>
                </c:pt>
                <c:pt idx="13">
                  <c:v>0.55000000000000004</c:v>
                </c:pt>
                <c:pt idx="14">
                  <c:v>0.57999999999999996</c:v>
                </c:pt>
                <c:pt idx="15">
                  <c:v>0.59</c:v>
                </c:pt>
                <c:pt idx="16">
                  <c:v>0.63</c:v>
                </c:pt>
                <c:pt idx="17">
                  <c:v>0.67</c:v>
                </c:pt>
                <c:pt idx="18">
                  <c:v>0.62</c:v>
                </c:pt>
                <c:pt idx="19">
                  <c:v>0.62</c:v>
                </c:pt>
                <c:pt idx="20">
                  <c:v>0.35</c:v>
                </c:pt>
                <c:pt idx="21">
                  <c:v>0.39</c:v>
                </c:pt>
                <c:pt idx="22">
                  <c:v>0.5</c:v>
                </c:pt>
                <c:pt idx="23">
                  <c:v>0.4</c:v>
                </c:pt>
                <c:pt idx="24">
                  <c:v>0.51</c:v>
                </c:pt>
                <c:pt idx="25">
                  <c:v>0.4</c:v>
                </c:pt>
                <c:pt idx="26">
                  <c:v>0.4</c:v>
                </c:pt>
                <c:pt idx="27">
                  <c:v>0.46</c:v>
                </c:pt>
                <c:pt idx="28">
                  <c:v>0.38</c:v>
                </c:pt>
                <c:pt idx="29">
                  <c:v>0.35399999999999998</c:v>
                </c:pt>
                <c:pt idx="30">
                  <c:v>0.376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F8C-459F-AA7A-9DE117A1FA53}"/>
            </c:ext>
          </c:extLst>
        </c:ser>
        <c:ser>
          <c:idx val="1"/>
          <c:order val="1"/>
          <c:tx>
            <c:strRef>
              <c:f>Лист3!$A$32</c:f>
              <c:strCache>
                <c:ptCount val="1"/>
                <c:pt idx="0">
                  <c:v>Internet-ul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Лист3!$B$30:$AF$30</c:f>
              <c:strCache>
                <c:ptCount val="31"/>
                <c:pt idx="0">
                  <c:v>Noi. 2004</c:v>
                </c:pt>
                <c:pt idx="1">
                  <c:v>Feb. 2005</c:v>
                </c:pt>
                <c:pt idx="2">
                  <c:v>Dec. 2005</c:v>
                </c:pt>
                <c:pt idx="3">
                  <c:v>Apr. 2006</c:v>
                </c:pt>
                <c:pt idx="4">
                  <c:v>Noi. 2006</c:v>
                </c:pt>
                <c:pt idx="5">
                  <c:v>Mai 2007</c:v>
                </c:pt>
                <c:pt idx="6">
                  <c:v>Noi. 2007</c:v>
                </c:pt>
                <c:pt idx="7">
                  <c:v>Apr. 2008</c:v>
                </c:pt>
                <c:pt idx="8">
                  <c:v>Oct. 2008</c:v>
                </c:pt>
                <c:pt idx="9">
                  <c:v>Mar. 2009</c:v>
                </c:pt>
                <c:pt idx="10">
                  <c:v>Iul. 2009</c:v>
                </c:pt>
                <c:pt idx="11">
                  <c:v>Noi. 2009</c:v>
                </c:pt>
                <c:pt idx="12">
                  <c:v>Mai 2010</c:v>
                </c:pt>
                <c:pt idx="13">
                  <c:v>Noi. 2010</c:v>
                </c:pt>
                <c:pt idx="14">
                  <c:v>Mai 2011</c:v>
                </c:pt>
                <c:pt idx="15">
                  <c:v>Noi. 2011</c:v>
                </c:pt>
                <c:pt idx="16">
                  <c:v>Mai 2012</c:v>
                </c:pt>
                <c:pt idx="17">
                  <c:v>Noi. 2012</c:v>
                </c:pt>
                <c:pt idx="18">
                  <c:v>Apr 2013</c:v>
                </c:pt>
                <c:pt idx="19">
                  <c:v>Noi. 2013</c:v>
                </c:pt>
                <c:pt idx="20">
                  <c:v>Apr. 2014</c:v>
                </c:pt>
                <c:pt idx="21">
                  <c:v>Noi. 2014</c:v>
                </c:pt>
                <c:pt idx="22">
                  <c:v>Mar. 2015</c:v>
                </c:pt>
                <c:pt idx="23">
                  <c:v>Noi. 2015</c:v>
                </c:pt>
                <c:pt idx="24">
                  <c:v>Apr. 2016</c:v>
                </c:pt>
                <c:pt idx="25">
                  <c:v>Oct. 2016</c:v>
                </c:pt>
                <c:pt idx="26">
                  <c:v>Apr. 2017</c:v>
                </c:pt>
                <c:pt idx="27">
                  <c:v>Noi. 2017</c:v>
                </c:pt>
                <c:pt idx="28">
                  <c:v>Mai 2018</c:v>
                </c:pt>
                <c:pt idx="29">
                  <c:v>Noi. 2018</c:v>
                </c:pt>
                <c:pt idx="30">
                  <c:v>Feb. 2019</c:v>
                </c:pt>
              </c:strCache>
            </c:strRef>
          </c:cat>
          <c:val>
            <c:numRef>
              <c:f>Лист3!$B$32:$AF$32</c:f>
              <c:numCache>
                <c:formatCode>General</c:formatCode>
                <c:ptCount val="31"/>
                <c:pt idx="6" formatCode="0%">
                  <c:v>0.03</c:v>
                </c:pt>
                <c:pt idx="7" formatCode="0%">
                  <c:v>0.04</c:v>
                </c:pt>
                <c:pt idx="8" formatCode="0%">
                  <c:v>0.03</c:v>
                </c:pt>
                <c:pt idx="9" formatCode="0%">
                  <c:v>0.06</c:v>
                </c:pt>
                <c:pt idx="10" formatCode="0%">
                  <c:v>7.0000000000000007E-2</c:v>
                </c:pt>
                <c:pt idx="11" formatCode="0%">
                  <c:v>7.0000000000000007E-2</c:v>
                </c:pt>
                <c:pt idx="12" formatCode="0%">
                  <c:v>0.1</c:v>
                </c:pt>
                <c:pt idx="13" formatCode="0%">
                  <c:v>0.09</c:v>
                </c:pt>
                <c:pt idx="14" formatCode="0%">
                  <c:v>0.13</c:v>
                </c:pt>
                <c:pt idx="15" formatCode="0%">
                  <c:v>0.13</c:v>
                </c:pt>
                <c:pt idx="16" formatCode="0%">
                  <c:v>0.12</c:v>
                </c:pt>
                <c:pt idx="17" formatCode="0%">
                  <c:v>0.11</c:v>
                </c:pt>
                <c:pt idx="18" formatCode="0%">
                  <c:v>0.06</c:v>
                </c:pt>
                <c:pt idx="19" formatCode="0%">
                  <c:v>0.14000000000000001</c:v>
                </c:pt>
                <c:pt idx="20" formatCode="0%">
                  <c:v>0.15</c:v>
                </c:pt>
                <c:pt idx="21" formatCode="0%">
                  <c:v>0.15</c:v>
                </c:pt>
                <c:pt idx="22" formatCode="0%">
                  <c:v>0.2</c:v>
                </c:pt>
                <c:pt idx="23" formatCode="0%">
                  <c:v>0.23</c:v>
                </c:pt>
                <c:pt idx="24" formatCode="0%">
                  <c:v>0.28000000000000003</c:v>
                </c:pt>
                <c:pt idx="25" formatCode="0%">
                  <c:v>0.17</c:v>
                </c:pt>
                <c:pt idx="26" formatCode="0%">
                  <c:v>0.22</c:v>
                </c:pt>
                <c:pt idx="27" formatCode="0%">
                  <c:v>0.24</c:v>
                </c:pt>
                <c:pt idx="28" formatCode="0%">
                  <c:v>0.24</c:v>
                </c:pt>
                <c:pt idx="29" formatCode="0%">
                  <c:v>0.19800000000000001</c:v>
                </c:pt>
                <c:pt idx="30" formatCode="0%">
                  <c:v>0.19500000000000001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F8C-459F-AA7A-9DE117A1F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51072"/>
        <c:axId val="184856960"/>
      </c:lineChart>
      <c:catAx>
        <c:axId val="18485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56960"/>
        <c:crosses val="autoZero"/>
        <c:auto val="1"/>
        <c:lblAlgn val="ctr"/>
        <c:lblOffset val="100"/>
        <c:noMultiLvlLbl val="0"/>
      </c:catAx>
      <c:valAx>
        <c:axId val="18485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85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Лист3!$B$72:$B$77</c:f>
              <c:strCache>
                <c:ptCount val="6"/>
                <c:pt idx="0">
                  <c:v>Radio-ul </c:v>
                </c:pt>
                <c:pt idx="1">
                  <c:v>Prietenii, vecinii </c:v>
                </c:pt>
                <c:pt idx="2">
                  <c:v>Internet-ul / rețelele de socializare</c:v>
                </c:pt>
                <c:pt idx="3">
                  <c:v>Familia </c:v>
                </c:pt>
                <c:pt idx="4">
                  <c:v>Internet-ul site-uri de informare</c:v>
                </c:pt>
                <c:pt idx="5">
                  <c:v>Televiziunea </c:v>
                </c:pt>
              </c:strCache>
            </c:strRef>
          </c:cat>
          <c:val>
            <c:numRef>
              <c:f>Лист3!$C$72:$C$77</c:f>
              <c:numCache>
                <c:formatCode>0%</c:formatCode>
                <c:ptCount val="6"/>
                <c:pt idx="0">
                  <c:v>0.10112359550561797</c:v>
                </c:pt>
                <c:pt idx="1">
                  <c:v>0.13245033112582782</c:v>
                </c:pt>
                <c:pt idx="2">
                  <c:v>0.27731092436974791</c:v>
                </c:pt>
                <c:pt idx="3">
                  <c:v>0.30708661417322836</c:v>
                </c:pt>
                <c:pt idx="4">
                  <c:v>0.34834123222748814</c:v>
                </c:pt>
                <c:pt idx="5">
                  <c:v>0.5090673575129534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52-431E-953F-6B9E30C03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4968704"/>
        <c:axId val="184970240"/>
      </c:barChart>
      <c:catAx>
        <c:axId val="18496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970240"/>
        <c:crosses val="autoZero"/>
        <c:auto val="1"/>
        <c:lblAlgn val="ctr"/>
        <c:lblOffset val="100"/>
        <c:noMultiLvlLbl val="0"/>
      </c:catAx>
      <c:valAx>
        <c:axId val="18497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96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AD-4603-8E85-3F182C5BEDC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AD-4603-8E85-3F182C5BED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AD-4603-8E85-3F182C5BEDC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AD-4603-8E85-3F182C5BEDC5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6AD-4603-8E85-3F182C5BEDC5}"/>
              </c:ext>
            </c:extLst>
          </c:dPt>
          <c:dPt>
            <c:idx val="5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6AD-4603-8E85-3F182C5BED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Лист3!$B$90:$B$95</c:f>
              <c:strCache>
                <c:ptCount val="6"/>
                <c:pt idx="0">
                  <c:v>Twitter</c:v>
                </c:pt>
                <c:pt idx="1">
                  <c:v>Telegram </c:v>
                </c:pt>
                <c:pt idx="2">
                  <c:v>Vkontakte</c:v>
                </c:pt>
                <c:pt idx="3">
                  <c:v>Instagram</c:v>
                </c:pt>
                <c:pt idx="4">
                  <c:v>Odnoklasniki</c:v>
                </c:pt>
                <c:pt idx="5">
                  <c:v>Facebook</c:v>
                </c:pt>
              </c:strCache>
            </c:strRef>
          </c:cat>
          <c:val>
            <c:numRef>
              <c:f>Лист3!$C$90:$C$95</c:f>
              <c:numCache>
                <c:formatCode>0.0%</c:formatCode>
                <c:ptCount val="6"/>
                <c:pt idx="0">
                  <c:v>2.1000000000000001E-2</c:v>
                </c:pt>
                <c:pt idx="1">
                  <c:v>4.2999999999999997E-2</c:v>
                </c:pt>
                <c:pt idx="2">
                  <c:v>6.5000000000000002E-2</c:v>
                </c:pt>
                <c:pt idx="3">
                  <c:v>0.158</c:v>
                </c:pt>
                <c:pt idx="4">
                  <c:v>0.187</c:v>
                </c:pt>
                <c:pt idx="5">
                  <c:v>0.29699999999999999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6AD-4603-8E85-3F182C5BE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5241472"/>
        <c:axId val="215243008"/>
      </c:barChart>
      <c:catAx>
        <c:axId val="21524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243008"/>
        <c:crosses val="autoZero"/>
        <c:auto val="1"/>
        <c:lblAlgn val="ctr"/>
        <c:lblOffset val="100"/>
        <c:noMultiLvlLbl val="0"/>
      </c:catAx>
      <c:valAx>
        <c:axId val="215243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1524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figuri!$B$533</c:f>
              <c:strCache>
                <c:ptCount val="1"/>
                <c:pt idx="0">
                  <c:v>Zilnic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figuri!$A$534:$A$539</c:f>
              <c:strCache>
                <c:ptCount val="6"/>
                <c:pt idx="0">
                  <c:v>Odnoklasniki</c:v>
                </c:pt>
                <c:pt idx="1">
                  <c:v>Vkontakte</c:v>
                </c:pt>
                <c:pt idx="2">
                  <c:v>Twitter</c:v>
                </c:pt>
                <c:pt idx="3">
                  <c:v>Instagram</c:v>
                </c:pt>
                <c:pt idx="4">
                  <c:v>Telegram</c:v>
                </c:pt>
                <c:pt idx="5">
                  <c:v>Facebook</c:v>
                </c:pt>
              </c:strCache>
            </c:strRef>
          </c:cat>
          <c:val>
            <c:numRef>
              <c:f>figuri!$B$534:$B$539</c:f>
              <c:numCache>
                <c:formatCode>0.0%</c:formatCode>
                <c:ptCount val="6"/>
                <c:pt idx="0">
                  <c:v>0.38200000000000001</c:v>
                </c:pt>
                <c:pt idx="1">
                  <c:v>0.40799999999999997</c:v>
                </c:pt>
                <c:pt idx="2">
                  <c:v>0.49199999999999999</c:v>
                </c:pt>
                <c:pt idx="3">
                  <c:v>0.64</c:v>
                </c:pt>
                <c:pt idx="4">
                  <c:v>0.68</c:v>
                </c:pt>
                <c:pt idx="5">
                  <c:v>0.81499999999999995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3C-43C8-A4CF-7F5029694056}"/>
            </c:ext>
          </c:extLst>
        </c:ser>
        <c:ser>
          <c:idx val="1"/>
          <c:order val="1"/>
          <c:tx>
            <c:strRef>
              <c:f>figuri!$C$533</c:f>
              <c:strCache>
                <c:ptCount val="1"/>
                <c:pt idx="0">
                  <c:v>De cîteva ori pe săpt.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5"/>
              <c:layout>
                <c:manualLayout>
                  <c:x val="-2.2111537528397288E-2"/>
                  <c:y val="-7.6923076923076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3C-43C8-A4CF-7F5029694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figuri!$A$534:$A$539</c:f>
              <c:strCache>
                <c:ptCount val="6"/>
                <c:pt idx="0">
                  <c:v>Odnoklasniki</c:v>
                </c:pt>
                <c:pt idx="1">
                  <c:v>Vkontakte</c:v>
                </c:pt>
                <c:pt idx="2">
                  <c:v>Twitter</c:v>
                </c:pt>
                <c:pt idx="3">
                  <c:v>Instagram</c:v>
                </c:pt>
                <c:pt idx="4">
                  <c:v>Telegram</c:v>
                </c:pt>
                <c:pt idx="5">
                  <c:v>Facebook</c:v>
                </c:pt>
              </c:strCache>
            </c:strRef>
          </c:cat>
          <c:val>
            <c:numRef>
              <c:f>figuri!$C$534:$C$539</c:f>
              <c:numCache>
                <c:formatCode>0.0%</c:formatCode>
                <c:ptCount val="6"/>
                <c:pt idx="0">
                  <c:v>0.215</c:v>
                </c:pt>
                <c:pt idx="1">
                  <c:v>0.223</c:v>
                </c:pt>
                <c:pt idx="2">
                  <c:v>4.9000000000000002E-2</c:v>
                </c:pt>
                <c:pt idx="3">
                  <c:v>0.153</c:v>
                </c:pt>
                <c:pt idx="4">
                  <c:v>5.0999999999999997E-2</c:v>
                </c:pt>
                <c:pt idx="5">
                  <c:v>0.129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3C-43C8-A4CF-7F5029694056}"/>
            </c:ext>
          </c:extLst>
        </c:ser>
        <c:ser>
          <c:idx val="2"/>
          <c:order val="2"/>
          <c:tx>
            <c:strRef>
              <c:f>figuri!$D$533</c:f>
              <c:strCache>
                <c:ptCount val="1"/>
                <c:pt idx="0">
                  <c:v>O dată pe săptămână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-3.8034871621493618E-2"/>
                  <c:y val="-1.65610854088064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3C-43C8-A4CF-7F50296940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figuri!$A$534:$A$539</c:f>
              <c:strCache>
                <c:ptCount val="6"/>
                <c:pt idx="0">
                  <c:v>Odnoklasniki</c:v>
                </c:pt>
                <c:pt idx="1">
                  <c:v>Vkontakte</c:v>
                </c:pt>
                <c:pt idx="2">
                  <c:v>Twitter</c:v>
                </c:pt>
                <c:pt idx="3">
                  <c:v>Instagram</c:v>
                </c:pt>
                <c:pt idx="4">
                  <c:v>Telegram</c:v>
                </c:pt>
                <c:pt idx="5">
                  <c:v>Facebook</c:v>
                </c:pt>
              </c:strCache>
            </c:strRef>
          </c:cat>
          <c:val>
            <c:numRef>
              <c:f>figuri!$D$534:$D$539</c:f>
              <c:numCache>
                <c:formatCode>0.0%</c:formatCode>
                <c:ptCount val="6"/>
                <c:pt idx="0">
                  <c:v>0.152</c:v>
                </c:pt>
                <c:pt idx="1">
                  <c:v>0.11</c:v>
                </c:pt>
                <c:pt idx="2">
                  <c:v>4.8000000000000001E-2</c:v>
                </c:pt>
                <c:pt idx="3">
                  <c:v>9.4E-2</c:v>
                </c:pt>
                <c:pt idx="4">
                  <c:v>0.16400000000000001</c:v>
                </c:pt>
                <c:pt idx="5">
                  <c:v>2.9000000000000001E-2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3C-43C8-A4CF-7F5029694056}"/>
            </c:ext>
          </c:extLst>
        </c:ser>
        <c:ser>
          <c:idx val="3"/>
          <c:order val="3"/>
          <c:tx>
            <c:strRef>
              <c:f>figuri!$E$533</c:f>
              <c:strCache>
                <c:ptCount val="1"/>
                <c:pt idx="0">
                  <c:v>De câteva ori pe lună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0"/>
                  <c:y val="-1.084010840108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3C-43C8-A4CF-7F50296940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figuri!$A$534:$A$539</c:f>
              <c:strCache>
                <c:ptCount val="6"/>
                <c:pt idx="0">
                  <c:v>Odnoklasniki</c:v>
                </c:pt>
                <c:pt idx="1">
                  <c:v>Vkontakte</c:v>
                </c:pt>
                <c:pt idx="2">
                  <c:v>Twitter</c:v>
                </c:pt>
                <c:pt idx="3">
                  <c:v>Instagram</c:v>
                </c:pt>
                <c:pt idx="4">
                  <c:v>Telegram</c:v>
                </c:pt>
                <c:pt idx="5">
                  <c:v>Facebook</c:v>
                </c:pt>
              </c:strCache>
            </c:strRef>
          </c:cat>
          <c:val>
            <c:numRef>
              <c:f>figuri!$E$534:$E$539</c:f>
              <c:numCache>
                <c:formatCode>0.0%</c:formatCode>
                <c:ptCount val="6"/>
                <c:pt idx="0">
                  <c:v>0.12</c:v>
                </c:pt>
                <c:pt idx="1">
                  <c:v>0.18</c:v>
                </c:pt>
                <c:pt idx="2">
                  <c:v>0.16</c:v>
                </c:pt>
                <c:pt idx="3">
                  <c:v>6.6000000000000003E-2</c:v>
                </c:pt>
                <c:pt idx="4">
                  <c:v>8.5999999999999993E-2</c:v>
                </c:pt>
                <c:pt idx="5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3C-43C8-A4CF-7F5029694056}"/>
            </c:ext>
          </c:extLst>
        </c:ser>
        <c:ser>
          <c:idx val="4"/>
          <c:order val="4"/>
          <c:tx>
            <c:strRef>
              <c:f>figuri!$F$533</c:f>
              <c:strCache>
                <c:ptCount val="1"/>
                <c:pt idx="0">
                  <c:v>O dată pe sau mai rar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0"/>
                  <c:y val="2.1680216802168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3C-43C8-A4CF-7F50296940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figuri!$A$534:$A$539</c:f>
              <c:strCache>
                <c:ptCount val="6"/>
                <c:pt idx="0">
                  <c:v>Odnoklasniki</c:v>
                </c:pt>
                <c:pt idx="1">
                  <c:v>Vkontakte</c:v>
                </c:pt>
                <c:pt idx="2">
                  <c:v>Twitter</c:v>
                </c:pt>
                <c:pt idx="3">
                  <c:v>Instagram</c:v>
                </c:pt>
                <c:pt idx="4">
                  <c:v>Telegram</c:v>
                </c:pt>
                <c:pt idx="5">
                  <c:v>Facebook</c:v>
                </c:pt>
              </c:strCache>
            </c:strRef>
          </c:cat>
          <c:val>
            <c:numRef>
              <c:f>figuri!$F$534:$F$539</c:f>
              <c:numCache>
                <c:formatCode>0.0%</c:formatCode>
                <c:ptCount val="6"/>
                <c:pt idx="0">
                  <c:v>0.125</c:v>
                </c:pt>
                <c:pt idx="1">
                  <c:v>6.2E-2</c:v>
                </c:pt>
                <c:pt idx="2">
                  <c:v>0.20200000000000001</c:v>
                </c:pt>
                <c:pt idx="3">
                  <c:v>0.04</c:v>
                </c:pt>
                <c:pt idx="4">
                  <c:v>1.9E-2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3C-43C8-A4CF-7F5029694056}"/>
            </c:ext>
          </c:extLst>
        </c:ser>
        <c:ser>
          <c:idx val="5"/>
          <c:order val="5"/>
          <c:tx>
            <c:strRef>
              <c:f>figuri!$G$533</c:f>
              <c:strCache>
                <c:ptCount val="1"/>
                <c:pt idx="0">
                  <c:v>NȘ/NR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figuri!$A$534:$A$539</c:f>
              <c:strCache>
                <c:ptCount val="6"/>
                <c:pt idx="0">
                  <c:v>Odnoklasniki</c:v>
                </c:pt>
                <c:pt idx="1">
                  <c:v>Vkontakte</c:v>
                </c:pt>
                <c:pt idx="2">
                  <c:v>Twitter</c:v>
                </c:pt>
                <c:pt idx="3">
                  <c:v>Instagram</c:v>
                </c:pt>
                <c:pt idx="4">
                  <c:v>Telegram</c:v>
                </c:pt>
                <c:pt idx="5">
                  <c:v>Facebook</c:v>
                </c:pt>
              </c:strCache>
            </c:strRef>
          </c:cat>
          <c:val>
            <c:numRef>
              <c:f>figuri!$G$534:$G$539</c:f>
              <c:numCache>
                <c:formatCode>0.0%</c:formatCode>
                <c:ptCount val="6"/>
                <c:pt idx="0">
                  <c:v>5.0000000000000001E-3</c:v>
                </c:pt>
                <c:pt idx="1">
                  <c:v>1.6E-2</c:v>
                </c:pt>
                <c:pt idx="2">
                  <c:v>4.9000000000000002E-2</c:v>
                </c:pt>
                <c:pt idx="3">
                  <c:v>7.0000000000000001E-3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43C-43C8-A4CF-7F5029694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15323008"/>
        <c:axId val="215324544"/>
      </c:barChart>
      <c:catAx>
        <c:axId val="215323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5324544"/>
        <c:crosses val="autoZero"/>
        <c:auto val="1"/>
        <c:lblAlgn val="ctr"/>
        <c:lblOffset val="100"/>
        <c:noMultiLvlLbl val="0"/>
      </c:catAx>
      <c:valAx>
        <c:axId val="215324544"/>
        <c:scaling>
          <c:orientation val="minMax"/>
        </c:scaling>
        <c:delete val="1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215323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092832626690897"/>
          <c:w val="0.98196673945168622"/>
          <c:h val="0.11368705834847567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Лист3!$D$131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EEECE1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Лист3!$B$132:$C$147</c:f>
              <c:multiLvlStrCache>
                <c:ptCount val="16"/>
                <c:lvl>
                  <c:pt idx="0">
                    <c:v>Rural</c:v>
                  </c:pt>
                  <c:pt idx="1">
                    <c:v>Urban</c:v>
                  </c:pt>
                  <c:pt idx="2">
                    <c:v>Rusă</c:v>
                  </c:pt>
                  <c:pt idx="3">
                    <c:v>Moldovenească / Română</c:v>
                  </c:pt>
                  <c:pt idx="4">
                    <c:v>Neangajat</c:v>
                  </c:pt>
                  <c:pt idx="5">
                    <c:v>Angajat</c:v>
                  </c:pt>
                  <c:pt idx="6">
                    <c:v>Superioare</c:v>
                  </c:pt>
                  <c:pt idx="7">
                    <c:v>Profesional Tehnice</c:v>
                  </c:pt>
                  <c:pt idx="8">
                    <c:v>Medii generale</c:v>
                  </c:pt>
                  <c:pt idx="9">
                    <c:v>Medii incomplete sau fără</c:v>
                  </c:pt>
                  <c:pt idx="10">
                    <c:v>60+</c:v>
                  </c:pt>
                  <c:pt idx="11">
                    <c:v>45-59</c:v>
                  </c:pt>
                  <c:pt idx="12">
                    <c:v>30-44</c:v>
                  </c:pt>
                  <c:pt idx="13">
                    <c:v>18-29</c:v>
                  </c:pt>
                  <c:pt idx="14">
                    <c:v>Feminin</c:v>
                  </c:pt>
                  <c:pt idx="15">
                    <c:v>Masculin</c:v>
                  </c:pt>
                </c:lvl>
                <c:lvl>
                  <c:pt idx="0">
                    <c:v>Mediul de reședință:</c:v>
                  </c:pt>
                  <c:pt idx="2">
                    <c:v>Limba de comunicare:</c:v>
                  </c:pt>
                  <c:pt idx="4">
                    <c:v>Ocupație:</c:v>
                  </c:pt>
                  <c:pt idx="6">
                    <c:v>Studii:</c:v>
                  </c:pt>
                  <c:pt idx="10">
                    <c:v>Vârstă:</c:v>
                  </c:pt>
                  <c:pt idx="14">
                    <c:v>Gen:</c:v>
                  </c:pt>
                </c:lvl>
              </c:multiLvlStrCache>
            </c:multiLvlStrRef>
          </c:cat>
          <c:val>
            <c:numRef>
              <c:f>Лист3!$D$132:$D$147</c:f>
              <c:numCache>
                <c:formatCode>0%</c:formatCode>
                <c:ptCount val="16"/>
                <c:pt idx="0">
                  <c:v>0.52941176470588236</c:v>
                </c:pt>
                <c:pt idx="1">
                  <c:v>0.47058823529411764</c:v>
                </c:pt>
                <c:pt idx="2">
                  <c:v>0.16526610644257703</c:v>
                </c:pt>
                <c:pt idx="3">
                  <c:v>0.82913165266106448</c:v>
                </c:pt>
                <c:pt idx="4">
                  <c:v>0.47058823529411764</c:v>
                </c:pt>
                <c:pt idx="5">
                  <c:v>0.52941176470588236</c:v>
                </c:pt>
                <c:pt idx="6">
                  <c:v>0.41176470588235292</c:v>
                </c:pt>
                <c:pt idx="7">
                  <c:v>0.35294117647058826</c:v>
                </c:pt>
                <c:pt idx="8">
                  <c:v>0.15686274509803921</c:v>
                </c:pt>
                <c:pt idx="9">
                  <c:v>7.2829131652661069E-2</c:v>
                </c:pt>
                <c:pt idx="10">
                  <c:v>0.11484593837535013</c:v>
                </c:pt>
                <c:pt idx="11">
                  <c:v>0.21008403361344538</c:v>
                </c:pt>
                <c:pt idx="12">
                  <c:v>0.37815126050420167</c:v>
                </c:pt>
                <c:pt idx="13">
                  <c:v>0.2969187675070028</c:v>
                </c:pt>
                <c:pt idx="14">
                  <c:v>0.58263305322128855</c:v>
                </c:pt>
                <c:pt idx="15">
                  <c:v>0.4173669467787115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24-4769-8550-C27A4329ED56}"/>
            </c:ext>
          </c:extLst>
        </c:ser>
        <c:ser>
          <c:idx val="1"/>
          <c:order val="1"/>
          <c:tx>
            <c:strRef>
              <c:f>Лист3!$E$131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Лист3!$B$132:$C$147</c:f>
              <c:multiLvlStrCache>
                <c:ptCount val="16"/>
                <c:lvl>
                  <c:pt idx="0">
                    <c:v>Rural</c:v>
                  </c:pt>
                  <c:pt idx="1">
                    <c:v>Urban</c:v>
                  </c:pt>
                  <c:pt idx="2">
                    <c:v>Rusă</c:v>
                  </c:pt>
                  <c:pt idx="3">
                    <c:v>Moldovenească / Română</c:v>
                  </c:pt>
                  <c:pt idx="4">
                    <c:v>Neangajat</c:v>
                  </c:pt>
                  <c:pt idx="5">
                    <c:v>Angajat</c:v>
                  </c:pt>
                  <c:pt idx="6">
                    <c:v>Superioare</c:v>
                  </c:pt>
                  <c:pt idx="7">
                    <c:v>Profesional Tehnice</c:v>
                  </c:pt>
                  <c:pt idx="8">
                    <c:v>Medii generale</c:v>
                  </c:pt>
                  <c:pt idx="9">
                    <c:v>Medii incomplete sau fără</c:v>
                  </c:pt>
                  <c:pt idx="10">
                    <c:v>60+</c:v>
                  </c:pt>
                  <c:pt idx="11">
                    <c:v>45-59</c:v>
                  </c:pt>
                  <c:pt idx="12">
                    <c:v>30-44</c:v>
                  </c:pt>
                  <c:pt idx="13">
                    <c:v>18-29</c:v>
                  </c:pt>
                  <c:pt idx="14">
                    <c:v>Feminin</c:v>
                  </c:pt>
                  <c:pt idx="15">
                    <c:v>Masculin</c:v>
                  </c:pt>
                </c:lvl>
                <c:lvl>
                  <c:pt idx="0">
                    <c:v>Mediul de reședință:</c:v>
                  </c:pt>
                  <c:pt idx="2">
                    <c:v>Limba de comunicare:</c:v>
                  </c:pt>
                  <c:pt idx="4">
                    <c:v>Ocupație:</c:v>
                  </c:pt>
                  <c:pt idx="6">
                    <c:v>Studii:</c:v>
                  </c:pt>
                  <c:pt idx="10">
                    <c:v>Vârstă:</c:v>
                  </c:pt>
                  <c:pt idx="14">
                    <c:v>Gen:</c:v>
                  </c:pt>
                </c:lvl>
              </c:multiLvlStrCache>
            </c:multiLvlStrRef>
          </c:cat>
          <c:val>
            <c:numRef>
              <c:f>Лист3!$E$132:$E$147</c:f>
              <c:numCache>
                <c:formatCode>0.00%</c:formatCode>
                <c:ptCount val="16"/>
                <c:pt idx="0">
                  <c:v>0.37058823529411766</c:v>
                </c:pt>
                <c:pt idx="1">
                  <c:v>0.42941176470588238</c:v>
                </c:pt>
                <c:pt idx="2">
                  <c:v>0.73473389355742302</c:v>
                </c:pt>
                <c:pt idx="3">
                  <c:v>7.0868347338935544E-2</c:v>
                </c:pt>
                <c:pt idx="4">
                  <c:v>0.42941176470588238</c:v>
                </c:pt>
                <c:pt idx="5">
                  <c:v>0.37058823529411766</c:v>
                </c:pt>
                <c:pt idx="6">
                  <c:v>0.4882352941176471</c:v>
                </c:pt>
                <c:pt idx="7">
                  <c:v>0.54705882352941182</c:v>
                </c:pt>
                <c:pt idx="8">
                  <c:v>0.74313725490196081</c:v>
                </c:pt>
                <c:pt idx="9">
                  <c:v>0.82717086834733899</c:v>
                </c:pt>
                <c:pt idx="10">
                  <c:v>0.78515406162464985</c:v>
                </c:pt>
                <c:pt idx="11">
                  <c:v>0.68991596638655461</c:v>
                </c:pt>
                <c:pt idx="12">
                  <c:v>0.52184873949579835</c:v>
                </c:pt>
                <c:pt idx="13">
                  <c:v>0.60308123249299728</c:v>
                </c:pt>
                <c:pt idx="14">
                  <c:v>0.31736694677871147</c:v>
                </c:pt>
                <c:pt idx="15">
                  <c:v>0.48263305322128852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24-4769-8550-C27A4329ED56}"/>
            </c:ext>
          </c:extLst>
        </c:ser>
        <c:ser>
          <c:idx val="2"/>
          <c:order val="2"/>
          <c:tx>
            <c:strRef>
              <c:f>Лист3!$F$131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Лист3!$B$132:$C$147</c:f>
              <c:multiLvlStrCache>
                <c:ptCount val="16"/>
                <c:lvl>
                  <c:pt idx="0">
                    <c:v>Rural</c:v>
                  </c:pt>
                  <c:pt idx="1">
                    <c:v>Urban</c:v>
                  </c:pt>
                  <c:pt idx="2">
                    <c:v>Rusă</c:v>
                  </c:pt>
                  <c:pt idx="3">
                    <c:v>Moldovenească / Română</c:v>
                  </c:pt>
                  <c:pt idx="4">
                    <c:v>Neangajat</c:v>
                  </c:pt>
                  <c:pt idx="5">
                    <c:v>Angajat</c:v>
                  </c:pt>
                  <c:pt idx="6">
                    <c:v>Superioare</c:v>
                  </c:pt>
                  <c:pt idx="7">
                    <c:v>Profesional Tehnice</c:v>
                  </c:pt>
                  <c:pt idx="8">
                    <c:v>Medii generale</c:v>
                  </c:pt>
                  <c:pt idx="9">
                    <c:v>Medii incomplete sau fără</c:v>
                  </c:pt>
                  <c:pt idx="10">
                    <c:v>60+</c:v>
                  </c:pt>
                  <c:pt idx="11">
                    <c:v>45-59</c:v>
                  </c:pt>
                  <c:pt idx="12">
                    <c:v>30-44</c:v>
                  </c:pt>
                  <c:pt idx="13">
                    <c:v>18-29</c:v>
                  </c:pt>
                  <c:pt idx="14">
                    <c:v>Feminin</c:v>
                  </c:pt>
                  <c:pt idx="15">
                    <c:v>Masculin</c:v>
                  </c:pt>
                </c:lvl>
                <c:lvl>
                  <c:pt idx="0">
                    <c:v>Mediul de reședință:</c:v>
                  </c:pt>
                  <c:pt idx="2">
                    <c:v>Limba de comunicare:</c:v>
                  </c:pt>
                  <c:pt idx="4">
                    <c:v>Ocupație:</c:v>
                  </c:pt>
                  <c:pt idx="6">
                    <c:v>Studii:</c:v>
                  </c:pt>
                  <c:pt idx="10">
                    <c:v>Vârstă:</c:v>
                  </c:pt>
                  <c:pt idx="14">
                    <c:v>Gen:</c:v>
                  </c:pt>
                </c:lvl>
              </c:multiLvlStrCache>
            </c:multiLvlStrRef>
          </c:cat>
          <c:val>
            <c:numRef>
              <c:f>Лист3!$F$132:$F$147</c:f>
              <c:numCache>
                <c:formatCode>0%</c:formatCode>
                <c:ptCount val="16"/>
                <c:pt idx="0">
                  <c:v>0.54200000000000004</c:v>
                </c:pt>
                <c:pt idx="1">
                  <c:v>0.45800000000000002</c:v>
                </c:pt>
                <c:pt idx="2">
                  <c:v>0.13200000000000001</c:v>
                </c:pt>
                <c:pt idx="3">
                  <c:v>0.86799999999999999</c:v>
                </c:pt>
                <c:pt idx="4">
                  <c:v>0.46200000000000002</c:v>
                </c:pt>
                <c:pt idx="5">
                  <c:v>0.53800000000000003</c:v>
                </c:pt>
                <c:pt idx="6">
                  <c:v>0.443</c:v>
                </c:pt>
                <c:pt idx="7">
                  <c:v>0.34499999999999997</c:v>
                </c:pt>
                <c:pt idx="8">
                  <c:v>0.14299999999999999</c:v>
                </c:pt>
                <c:pt idx="9">
                  <c:v>6.9000000000000006E-2</c:v>
                </c:pt>
                <c:pt idx="10">
                  <c:v>0.11700000000000001</c:v>
                </c:pt>
                <c:pt idx="11">
                  <c:v>0.158</c:v>
                </c:pt>
                <c:pt idx="12">
                  <c:v>0.39900000000000002</c:v>
                </c:pt>
                <c:pt idx="13">
                  <c:v>0.32600000000000001</c:v>
                </c:pt>
                <c:pt idx="14">
                  <c:v>0.58699999999999997</c:v>
                </c:pt>
                <c:pt idx="15">
                  <c:v>0.41299999999999998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24-4769-8550-C27A4329ED56}"/>
            </c:ext>
          </c:extLst>
        </c:ser>
        <c:ser>
          <c:idx val="3"/>
          <c:order val="3"/>
          <c:tx>
            <c:strRef>
              <c:f>Лист3!$G$131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Лист3!$B$132:$C$147</c:f>
              <c:multiLvlStrCache>
                <c:ptCount val="16"/>
                <c:lvl>
                  <c:pt idx="0">
                    <c:v>Rural</c:v>
                  </c:pt>
                  <c:pt idx="1">
                    <c:v>Urban</c:v>
                  </c:pt>
                  <c:pt idx="2">
                    <c:v>Rusă</c:v>
                  </c:pt>
                  <c:pt idx="3">
                    <c:v>Moldovenească / Română</c:v>
                  </c:pt>
                  <c:pt idx="4">
                    <c:v>Neangajat</c:v>
                  </c:pt>
                  <c:pt idx="5">
                    <c:v>Angajat</c:v>
                  </c:pt>
                  <c:pt idx="6">
                    <c:v>Superioare</c:v>
                  </c:pt>
                  <c:pt idx="7">
                    <c:v>Profesional Tehnice</c:v>
                  </c:pt>
                  <c:pt idx="8">
                    <c:v>Medii generale</c:v>
                  </c:pt>
                  <c:pt idx="9">
                    <c:v>Medii incomplete sau fără</c:v>
                  </c:pt>
                  <c:pt idx="10">
                    <c:v>60+</c:v>
                  </c:pt>
                  <c:pt idx="11">
                    <c:v>45-59</c:v>
                  </c:pt>
                  <c:pt idx="12">
                    <c:v>30-44</c:v>
                  </c:pt>
                  <c:pt idx="13">
                    <c:v>18-29</c:v>
                  </c:pt>
                  <c:pt idx="14">
                    <c:v>Feminin</c:v>
                  </c:pt>
                  <c:pt idx="15">
                    <c:v>Masculin</c:v>
                  </c:pt>
                </c:lvl>
                <c:lvl>
                  <c:pt idx="0">
                    <c:v>Mediul de reședință:</c:v>
                  </c:pt>
                  <c:pt idx="2">
                    <c:v>Limba de comunicare:</c:v>
                  </c:pt>
                  <c:pt idx="4">
                    <c:v>Ocupație:</c:v>
                  </c:pt>
                  <c:pt idx="6">
                    <c:v>Studii:</c:v>
                  </c:pt>
                  <c:pt idx="10">
                    <c:v>Vârstă:</c:v>
                  </c:pt>
                  <c:pt idx="14">
                    <c:v>Gen:</c:v>
                  </c:pt>
                </c:lvl>
              </c:multiLvlStrCache>
            </c:multiLvlStrRef>
          </c:cat>
          <c:val>
            <c:numRef>
              <c:f>Лист3!$G$132:$G$147</c:f>
              <c:numCache>
                <c:formatCode>0.00%</c:formatCode>
                <c:ptCount val="16"/>
                <c:pt idx="0">
                  <c:v>0.40799999999999992</c:v>
                </c:pt>
                <c:pt idx="1">
                  <c:v>0.49199999999999999</c:v>
                </c:pt>
                <c:pt idx="2">
                  <c:v>0.81800000000000006</c:v>
                </c:pt>
                <c:pt idx="3">
                  <c:v>8.2000000000000073E-2</c:v>
                </c:pt>
                <c:pt idx="4">
                  <c:v>0.48799999999999999</c:v>
                </c:pt>
                <c:pt idx="5">
                  <c:v>0.41199999999999992</c:v>
                </c:pt>
                <c:pt idx="6">
                  <c:v>0.50700000000000012</c:v>
                </c:pt>
                <c:pt idx="7">
                  <c:v>0.60499999999999998</c:v>
                </c:pt>
                <c:pt idx="8">
                  <c:v>0.80700000000000016</c:v>
                </c:pt>
                <c:pt idx="9">
                  <c:v>0.88100000000000001</c:v>
                </c:pt>
                <c:pt idx="10">
                  <c:v>0.83299999999999996</c:v>
                </c:pt>
                <c:pt idx="11">
                  <c:v>0.79200000000000004</c:v>
                </c:pt>
                <c:pt idx="12">
                  <c:v>0.55100000000000016</c:v>
                </c:pt>
                <c:pt idx="13">
                  <c:v>0.62399999999999989</c:v>
                </c:pt>
                <c:pt idx="14">
                  <c:v>0.36299999999999999</c:v>
                </c:pt>
                <c:pt idx="15">
                  <c:v>0.53700000000000014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24-4769-8550-C27A4329ED56}"/>
            </c:ext>
          </c:extLst>
        </c:ser>
        <c:ser>
          <c:idx val="4"/>
          <c:order val="4"/>
          <c:tx>
            <c:strRef>
              <c:f>Лист3!$H$131</c:f>
              <c:strCache>
                <c:ptCount val="1"/>
                <c:pt idx="0">
                  <c:v>Odnoklasniki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Лист3!$B$132:$C$147</c:f>
              <c:multiLvlStrCache>
                <c:ptCount val="16"/>
                <c:lvl>
                  <c:pt idx="0">
                    <c:v>Rural</c:v>
                  </c:pt>
                  <c:pt idx="1">
                    <c:v>Urban</c:v>
                  </c:pt>
                  <c:pt idx="2">
                    <c:v>Rusă</c:v>
                  </c:pt>
                  <c:pt idx="3">
                    <c:v>Moldovenească / Română</c:v>
                  </c:pt>
                  <c:pt idx="4">
                    <c:v>Neangajat</c:v>
                  </c:pt>
                  <c:pt idx="5">
                    <c:v>Angajat</c:v>
                  </c:pt>
                  <c:pt idx="6">
                    <c:v>Superioare</c:v>
                  </c:pt>
                  <c:pt idx="7">
                    <c:v>Profesional Tehnice</c:v>
                  </c:pt>
                  <c:pt idx="8">
                    <c:v>Medii generale</c:v>
                  </c:pt>
                  <c:pt idx="9">
                    <c:v>Medii incomplete sau fără</c:v>
                  </c:pt>
                  <c:pt idx="10">
                    <c:v>60+</c:v>
                  </c:pt>
                  <c:pt idx="11">
                    <c:v>45-59</c:v>
                  </c:pt>
                  <c:pt idx="12">
                    <c:v>30-44</c:v>
                  </c:pt>
                  <c:pt idx="13">
                    <c:v>18-29</c:v>
                  </c:pt>
                  <c:pt idx="14">
                    <c:v>Feminin</c:v>
                  </c:pt>
                  <c:pt idx="15">
                    <c:v>Masculin</c:v>
                  </c:pt>
                </c:lvl>
                <c:lvl>
                  <c:pt idx="0">
                    <c:v>Mediul de reședință:</c:v>
                  </c:pt>
                  <c:pt idx="2">
                    <c:v>Limba de comunicare:</c:v>
                  </c:pt>
                  <c:pt idx="4">
                    <c:v>Ocupație:</c:v>
                  </c:pt>
                  <c:pt idx="6">
                    <c:v>Studii:</c:v>
                  </c:pt>
                  <c:pt idx="10">
                    <c:v>Vârstă:</c:v>
                  </c:pt>
                  <c:pt idx="14">
                    <c:v>Gen:</c:v>
                  </c:pt>
                </c:lvl>
              </c:multiLvlStrCache>
            </c:multiLvlStrRef>
          </c:cat>
          <c:val>
            <c:numRef>
              <c:f>Лист3!$H$132:$H$147</c:f>
              <c:numCache>
                <c:formatCode>0%</c:formatCode>
                <c:ptCount val="16"/>
                <c:pt idx="0">
                  <c:v>0.55900000000000005</c:v>
                </c:pt>
                <c:pt idx="1">
                  <c:v>0.441</c:v>
                </c:pt>
                <c:pt idx="2">
                  <c:v>0.186</c:v>
                </c:pt>
                <c:pt idx="3">
                  <c:v>0.81399999999999995</c:v>
                </c:pt>
                <c:pt idx="4">
                  <c:v>0.49099999999999999</c:v>
                </c:pt>
                <c:pt idx="5">
                  <c:v>0.50900000000000001</c:v>
                </c:pt>
                <c:pt idx="6">
                  <c:v>0.35599999999999998</c:v>
                </c:pt>
                <c:pt idx="7">
                  <c:v>0.39400000000000002</c:v>
                </c:pt>
                <c:pt idx="8">
                  <c:v>0.16400000000000001</c:v>
                </c:pt>
                <c:pt idx="9">
                  <c:v>8.5999999999999993E-2</c:v>
                </c:pt>
                <c:pt idx="10">
                  <c:v>0.108</c:v>
                </c:pt>
                <c:pt idx="11">
                  <c:v>0.19700000000000001</c:v>
                </c:pt>
                <c:pt idx="12">
                  <c:v>0.39200000000000002</c:v>
                </c:pt>
                <c:pt idx="13">
                  <c:v>0.30199999999999999</c:v>
                </c:pt>
                <c:pt idx="14">
                  <c:v>0.61499999999999999</c:v>
                </c:pt>
                <c:pt idx="15">
                  <c:v>0.38500000000000001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24-4769-8550-C27A4329ED56}"/>
            </c:ext>
          </c:extLst>
        </c:ser>
        <c:ser>
          <c:idx val="5"/>
          <c:order val="5"/>
          <c:tx>
            <c:strRef>
              <c:f>Лист3!$I$131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Лист3!$B$132:$C$147</c:f>
              <c:multiLvlStrCache>
                <c:ptCount val="16"/>
                <c:lvl>
                  <c:pt idx="0">
                    <c:v>Rural</c:v>
                  </c:pt>
                  <c:pt idx="1">
                    <c:v>Urban</c:v>
                  </c:pt>
                  <c:pt idx="2">
                    <c:v>Rusă</c:v>
                  </c:pt>
                  <c:pt idx="3">
                    <c:v>Moldovenească / Română</c:v>
                  </c:pt>
                  <c:pt idx="4">
                    <c:v>Neangajat</c:v>
                  </c:pt>
                  <c:pt idx="5">
                    <c:v>Angajat</c:v>
                  </c:pt>
                  <c:pt idx="6">
                    <c:v>Superioare</c:v>
                  </c:pt>
                  <c:pt idx="7">
                    <c:v>Profesional Tehnice</c:v>
                  </c:pt>
                  <c:pt idx="8">
                    <c:v>Medii generale</c:v>
                  </c:pt>
                  <c:pt idx="9">
                    <c:v>Medii incomplete sau fără</c:v>
                  </c:pt>
                  <c:pt idx="10">
                    <c:v>60+</c:v>
                  </c:pt>
                  <c:pt idx="11">
                    <c:v>45-59</c:v>
                  </c:pt>
                  <c:pt idx="12">
                    <c:v>30-44</c:v>
                  </c:pt>
                  <c:pt idx="13">
                    <c:v>18-29</c:v>
                  </c:pt>
                  <c:pt idx="14">
                    <c:v>Feminin</c:v>
                  </c:pt>
                  <c:pt idx="15">
                    <c:v>Masculin</c:v>
                  </c:pt>
                </c:lvl>
                <c:lvl>
                  <c:pt idx="0">
                    <c:v>Mediul de reședință:</c:v>
                  </c:pt>
                  <c:pt idx="2">
                    <c:v>Limba de comunicare:</c:v>
                  </c:pt>
                  <c:pt idx="4">
                    <c:v>Ocupație:</c:v>
                  </c:pt>
                  <c:pt idx="6">
                    <c:v>Studii:</c:v>
                  </c:pt>
                  <c:pt idx="10">
                    <c:v>Vârstă:</c:v>
                  </c:pt>
                  <c:pt idx="14">
                    <c:v>Gen:</c:v>
                  </c:pt>
                </c:lvl>
              </c:multiLvlStrCache>
            </c:multiLvlStrRef>
          </c:cat>
          <c:val>
            <c:numRef>
              <c:f>Лист3!$I$132:$I$147</c:f>
              <c:numCache>
                <c:formatCode>0.00%</c:formatCode>
                <c:ptCount val="16"/>
                <c:pt idx="0">
                  <c:v>0.29099999999999993</c:v>
                </c:pt>
                <c:pt idx="1">
                  <c:v>0.40900000000000025</c:v>
                </c:pt>
                <c:pt idx="2">
                  <c:v>0.66400000000000015</c:v>
                </c:pt>
                <c:pt idx="3">
                  <c:v>3.6000000000000032E-2</c:v>
                </c:pt>
                <c:pt idx="4">
                  <c:v>0.35899999999999999</c:v>
                </c:pt>
                <c:pt idx="5">
                  <c:v>0.34100000000000019</c:v>
                </c:pt>
                <c:pt idx="6">
                  <c:v>0.49400000000000022</c:v>
                </c:pt>
                <c:pt idx="7">
                  <c:v>0.45599999999999996</c:v>
                </c:pt>
                <c:pt idx="8">
                  <c:v>0.68599999999999994</c:v>
                </c:pt>
                <c:pt idx="9">
                  <c:v>0.76400000000000001</c:v>
                </c:pt>
                <c:pt idx="10">
                  <c:v>0.74199999999999999</c:v>
                </c:pt>
                <c:pt idx="11">
                  <c:v>0.65300000000000002</c:v>
                </c:pt>
                <c:pt idx="12">
                  <c:v>0.45800000000000018</c:v>
                </c:pt>
                <c:pt idx="13">
                  <c:v>0.54800000000000004</c:v>
                </c:pt>
                <c:pt idx="14">
                  <c:v>0.23500000000000032</c:v>
                </c:pt>
                <c:pt idx="15">
                  <c:v>0.46499999999999986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124-4769-8550-C27A4329ED56}"/>
            </c:ext>
          </c:extLst>
        </c:ser>
        <c:ser>
          <c:idx val="6"/>
          <c:order val="6"/>
          <c:tx>
            <c:strRef>
              <c:f>Лист3!$J$131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Лист3!$B$132:$C$147</c:f>
              <c:multiLvlStrCache>
                <c:ptCount val="16"/>
                <c:lvl>
                  <c:pt idx="0">
                    <c:v>Rural</c:v>
                  </c:pt>
                  <c:pt idx="1">
                    <c:v>Urban</c:v>
                  </c:pt>
                  <c:pt idx="2">
                    <c:v>Rusă</c:v>
                  </c:pt>
                  <c:pt idx="3">
                    <c:v>Moldovenească / Română</c:v>
                  </c:pt>
                  <c:pt idx="4">
                    <c:v>Neangajat</c:v>
                  </c:pt>
                  <c:pt idx="5">
                    <c:v>Angajat</c:v>
                  </c:pt>
                  <c:pt idx="6">
                    <c:v>Superioare</c:v>
                  </c:pt>
                  <c:pt idx="7">
                    <c:v>Profesional Tehnice</c:v>
                  </c:pt>
                  <c:pt idx="8">
                    <c:v>Medii generale</c:v>
                  </c:pt>
                  <c:pt idx="9">
                    <c:v>Medii incomplete sau fără</c:v>
                  </c:pt>
                  <c:pt idx="10">
                    <c:v>60+</c:v>
                  </c:pt>
                  <c:pt idx="11">
                    <c:v>45-59</c:v>
                  </c:pt>
                  <c:pt idx="12">
                    <c:v>30-44</c:v>
                  </c:pt>
                  <c:pt idx="13">
                    <c:v>18-29</c:v>
                  </c:pt>
                  <c:pt idx="14">
                    <c:v>Feminin</c:v>
                  </c:pt>
                  <c:pt idx="15">
                    <c:v>Masculin</c:v>
                  </c:pt>
                </c:lvl>
                <c:lvl>
                  <c:pt idx="0">
                    <c:v>Mediul de reședință:</c:v>
                  </c:pt>
                  <c:pt idx="2">
                    <c:v>Limba de comunicare:</c:v>
                  </c:pt>
                  <c:pt idx="4">
                    <c:v>Ocupație:</c:v>
                  </c:pt>
                  <c:pt idx="6">
                    <c:v>Studii:</c:v>
                  </c:pt>
                  <c:pt idx="10">
                    <c:v>Vârstă:</c:v>
                  </c:pt>
                  <c:pt idx="14">
                    <c:v>Gen:</c:v>
                  </c:pt>
                </c:lvl>
              </c:multiLvlStrCache>
            </c:multiLvlStrRef>
          </c:cat>
          <c:val>
            <c:numRef>
              <c:f>Лист3!$J$132:$J$147</c:f>
              <c:numCache>
                <c:formatCode>0%</c:formatCode>
                <c:ptCount val="16"/>
                <c:pt idx="0">
                  <c:v>0.52300000000000002</c:v>
                </c:pt>
                <c:pt idx="1">
                  <c:v>0.47699999999999998</c:v>
                </c:pt>
                <c:pt idx="2">
                  <c:v>0.214</c:v>
                </c:pt>
                <c:pt idx="3">
                  <c:v>0.78600000000000003</c:v>
                </c:pt>
                <c:pt idx="4">
                  <c:v>0.51500000000000001</c:v>
                </c:pt>
                <c:pt idx="5">
                  <c:v>0.48499999999999999</c:v>
                </c:pt>
                <c:pt idx="6">
                  <c:v>0.47399999999999998</c:v>
                </c:pt>
                <c:pt idx="7">
                  <c:v>0.29399999999999998</c:v>
                </c:pt>
                <c:pt idx="8">
                  <c:v>0.16500000000000001</c:v>
                </c:pt>
                <c:pt idx="9">
                  <c:v>6.6000000000000003E-2</c:v>
                </c:pt>
                <c:pt idx="10">
                  <c:v>0.05</c:v>
                </c:pt>
                <c:pt idx="11">
                  <c:v>7.1999999999999995E-2</c:v>
                </c:pt>
                <c:pt idx="12">
                  <c:v>0.35299999999999998</c:v>
                </c:pt>
                <c:pt idx="13">
                  <c:v>0.52500000000000002</c:v>
                </c:pt>
                <c:pt idx="14">
                  <c:v>0.621</c:v>
                </c:pt>
                <c:pt idx="15">
                  <c:v>0.379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124-4769-8550-C27A4329E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215537920"/>
        <c:axId val="215818240"/>
      </c:barChart>
      <c:catAx>
        <c:axId val="215537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15818240"/>
        <c:crosses val="autoZero"/>
        <c:auto val="1"/>
        <c:lblAlgn val="ctr"/>
        <c:lblOffset val="100"/>
        <c:noMultiLvlLbl val="0"/>
      </c:catAx>
      <c:valAx>
        <c:axId val="2158182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553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1190823369301"/>
          <c:y val="0.92678405265566977"/>
          <c:w val="0.69441309419655872"/>
          <c:h val="4.6777874179448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B8-4101-9841-3417B0D705A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figuri!$A$593:$A$614</c:f>
              <c:strCache>
                <c:ptCount val="22"/>
                <c:pt idx="0">
                  <c:v>Nu știu / Nu accesez</c:v>
                </c:pt>
                <c:pt idx="1">
                  <c:v>Alte site-uri</c:v>
                </c:pt>
                <c:pt idx="2">
                  <c:v>esp.md</c:v>
                </c:pt>
                <c:pt idx="3">
                  <c:v>ipn.md</c:v>
                </c:pt>
                <c:pt idx="4">
                  <c:v>deschide.md</c:v>
                </c:pt>
                <c:pt idx="5">
                  <c:v>stopfals.md</c:v>
                </c:pt>
                <c:pt idx="6">
                  <c:v>moldovacurata.md</c:v>
                </c:pt>
                <c:pt idx="7">
                  <c:v>newsmaker </c:v>
                </c:pt>
                <c:pt idx="8">
                  <c:v>nokta.md</c:v>
                </c:pt>
                <c:pt idx="9">
                  <c:v>noi.md</c:v>
                </c:pt>
                <c:pt idx="10">
                  <c:v>kp.md</c:v>
                </c:pt>
                <c:pt idx="11">
                  <c:v>gagauzinfo.md</c:v>
                </c:pt>
                <c:pt idx="12">
                  <c:v>moldova.org</c:v>
                </c:pt>
                <c:pt idx="13">
                  <c:v>zdg.md</c:v>
                </c:pt>
                <c:pt idx="14">
                  <c:v>timpul.md</c:v>
                </c:pt>
                <c:pt idx="15">
                  <c:v>agora.md</c:v>
                </c:pt>
                <c:pt idx="16">
                  <c:v>unimedia.md</c:v>
                </c:pt>
                <c:pt idx="17">
                  <c:v>point.md</c:v>
                </c:pt>
                <c:pt idx="18">
                  <c:v>diez.md</c:v>
                </c:pt>
                <c:pt idx="19">
                  <c:v>publika.md</c:v>
                </c:pt>
                <c:pt idx="20">
                  <c:v>jurnal.md</c:v>
                </c:pt>
                <c:pt idx="21">
                  <c:v>protv.md</c:v>
                </c:pt>
              </c:strCache>
            </c:strRef>
          </c:cat>
          <c:val>
            <c:numRef>
              <c:f>figuri!$B$593:$B$614</c:f>
              <c:numCache>
                <c:formatCode>0.0%</c:formatCode>
                <c:ptCount val="22"/>
                <c:pt idx="0">
                  <c:v>0.42899999999999999</c:v>
                </c:pt>
                <c:pt idx="1">
                  <c:v>7.4999999999999997E-2</c:v>
                </c:pt>
                <c:pt idx="2">
                  <c:v>3.0000000000000001E-3</c:v>
                </c:pt>
                <c:pt idx="3">
                  <c:v>3.0000000000000001E-3</c:v>
                </c:pt>
                <c:pt idx="4">
                  <c:v>3.0000000000000001E-3</c:v>
                </c:pt>
                <c:pt idx="5">
                  <c:v>3.0000000000000001E-3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7.0000000000000001E-3</c:v>
                </c:pt>
                <c:pt idx="9">
                  <c:v>8.9999999999999993E-3</c:v>
                </c:pt>
                <c:pt idx="10">
                  <c:v>1.4E-2</c:v>
                </c:pt>
                <c:pt idx="11">
                  <c:v>1.6E-2</c:v>
                </c:pt>
                <c:pt idx="12">
                  <c:v>2.7E-2</c:v>
                </c:pt>
                <c:pt idx="13">
                  <c:v>2.9000000000000001E-2</c:v>
                </c:pt>
                <c:pt idx="14">
                  <c:v>3.3000000000000002E-2</c:v>
                </c:pt>
                <c:pt idx="15">
                  <c:v>4.4999999999999998E-2</c:v>
                </c:pt>
                <c:pt idx="16">
                  <c:v>8.8999999999999996E-2</c:v>
                </c:pt>
                <c:pt idx="17">
                  <c:v>0.09</c:v>
                </c:pt>
                <c:pt idx="18">
                  <c:v>9.7000000000000003E-2</c:v>
                </c:pt>
                <c:pt idx="19">
                  <c:v>0.121</c:v>
                </c:pt>
                <c:pt idx="20">
                  <c:v>0.14299999999999999</c:v>
                </c:pt>
                <c:pt idx="21">
                  <c:v>0.192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B8-4101-9841-3417B0D70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5997824"/>
        <c:axId val="215999616"/>
      </c:barChart>
      <c:catAx>
        <c:axId val="215997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5999616"/>
        <c:crosses val="autoZero"/>
        <c:auto val="1"/>
        <c:lblAlgn val="ctr"/>
        <c:lblOffset val="100"/>
        <c:noMultiLvlLbl val="0"/>
      </c:catAx>
      <c:valAx>
        <c:axId val="215999616"/>
        <c:scaling>
          <c:orientation val="minMax"/>
        </c:scaling>
        <c:delete val="1"/>
        <c:axPos val="b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%" sourceLinked="1"/>
        <c:majorTickMark val="out"/>
        <c:minorTickMark val="none"/>
        <c:tickLblPos val="nextTo"/>
        <c:crossAx val="2159978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AABD-88D6-48A1-A43F-C8A809EE153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183B1-3176-40C4-984B-A0A2E7EA0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8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592C-9ECD-4909-8D38-EB551F0F6F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084AD-85C6-44BB-8BD2-1A8DFA93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84AD-85C6-44BB-8BD2-1A8DFA93D6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5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61" y="5995333"/>
            <a:ext cx="17526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43E3D7D-5CFF-410E-9992-4AED66DEA09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:\Users\Cantar\Desktop\CBS_A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5246" cy="95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" y="5832644"/>
            <a:ext cx="987613" cy="9946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" y="5945887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5959475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5925814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37388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5959475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5942567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" y="5959475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3D7D-5CFF-410E-9992-4AED66DEA09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" y="5961062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43E3D7D-5CFF-410E-9992-4AED66DEA09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938391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43E3D7D-5CFF-410E-9992-4AED66DEA09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" y="5961062"/>
            <a:ext cx="890587" cy="896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43E3D7D-5CFF-410E-9992-4AED66DEA099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E9E774-F5EC-4DC5-AFB3-24197C6A03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458200" cy="282036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Palatino Linotype" panose="02040502050505030304" pitchFamily="18" charset="0"/>
              </a:rPr>
              <a:t>MAI 2020</a:t>
            </a:r>
            <a:br>
              <a:rPr lang="en-US" sz="6000" dirty="0" smtClean="0">
                <a:latin typeface="Palatino Linotype" panose="02040502050505030304" pitchFamily="18" charset="0"/>
              </a:rPr>
            </a:br>
            <a:r>
              <a:rPr lang="en-US" sz="5300" dirty="0" smtClean="0">
                <a:latin typeface="Palatino Linotype" panose="02040502050505030304" pitchFamily="18" charset="0"/>
              </a:rPr>
              <a:t>SONDAJ SOCIO-POLITIC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4419601"/>
            <a:ext cx="3251200" cy="60959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</a:rPr>
              <a:t>19.05.2020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381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PAGINI WEB ACCESATE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812813"/>
              </p:ext>
            </p:extLst>
          </p:nvPr>
        </p:nvGraphicFramePr>
        <p:xfrm>
          <a:off x="304800" y="685800"/>
          <a:ext cx="8610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37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TOP POSTURI TV VIZIONATE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588961"/>
              </p:ext>
            </p:extLst>
          </p:nvPr>
        </p:nvGraphicFramePr>
        <p:xfrm>
          <a:off x="304800" y="1371600"/>
          <a:ext cx="44958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352694"/>
              </p:ext>
            </p:extLst>
          </p:nvPr>
        </p:nvGraphicFramePr>
        <p:xfrm>
          <a:off x="4759890" y="1441722"/>
          <a:ext cx="4343400" cy="4712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5000" y="103149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 smtClean="0">
                <a:latin typeface="Calibri" panose="020F0502020204030204" pitchFamily="34" charset="0"/>
                <a:cs typeface="Calibri" panose="020F0502020204030204" pitchFamily="34" charset="0"/>
              </a:rPr>
              <a:t>Știri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03149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latin typeface="Calibri" panose="020F0502020204030204" pitchFamily="34" charset="0"/>
                <a:cs typeface="Calibri" panose="020F0502020204030204" pitchFamily="34" charset="0"/>
              </a:rPr>
              <a:t>Emisiuni / </a:t>
            </a:r>
            <a:r>
              <a:rPr lang="x-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Show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7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x-none" dirty="0" smtClean="0"/>
              <a:t>ASPECTE POLITICE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8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PERSONALITATEA POLITICĂ CEA DE ÎNCREDERE </a:t>
            </a:r>
            <a:r>
              <a:rPr lang="ro-RO" sz="2400" b="0" i="1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(întrebare deschisă, un răspuns)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60513"/>
              </p:ext>
            </p:extLst>
          </p:nvPr>
        </p:nvGraphicFramePr>
        <p:xfrm>
          <a:off x="609600" y="990600"/>
          <a:ext cx="8077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PREZENȚA LA VOT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112436"/>
              </p:ext>
            </p:extLst>
          </p:nvPr>
        </p:nvGraphicFramePr>
        <p:xfrm>
          <a:off x="533400" y="9906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5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ALEGERI PARLAMENTARE: INTENȚII DE VOT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930483"/>
              </p:ext>
            </p:extLst>
          </p:nvPr>
        </p:nvGraphicFramePr>
        <p:xfrm>
          <a:off x="152400" y="958241"/>
          <a:ext cx="533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ight Arrow 1"/>
          <p:cNvSpPr/>
          <p:nvPr/>
        </p:nvSpPr>
        <p:spPr>
          <a:xfrm>
            <a:off x="5486400" y="1600200"/>
            <a:ext cx="533400" cy="335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162553"/>
              </p:ext>
            </p:extLst>
          </p:nvPr>
        </p:nvGraphicFramePr>
        <p:xfrm>
          <a:off x="6056376" y="958241"/>
          <a:ext cx="3133724" cy="4451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5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ALEGERI </a:t>
            </a:r>
            <a:r>
              <a:rPr lang="it-IT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x-none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REZIDENȚIALE</a:t>
            </a:r>
            <a:r>
              <a:rPr lang="it-IT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INTENȚII DE VOT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157200"/>
              </p:ext>
            </p:extLst>
          </p:nvPr>
        </p:nvGraphicFramePr>
        <p:xfrm>
          <a:off x="990600" y="990600"/>
          <a:ext cx="7086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0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UNIUNEA EUROPEANĂ SAU UNIUNEA EUROASIATICĂ?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595744"/>
              </p:ext>
            </p:extLst>
          </p:nvPr>
        </p:nvGraphicFramePr>
        <p:xfrm>
          <a:off x="533400" y="990600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41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400" dirty="0">
                <a:effectLst/>
                <a:latin typeface="Calibri" pitchFamily="34" charset="0"/>
                <a:cs typeface="Calibri" pitchFamily="34" charset="0"/>
              </a:rPr>
              <a:t>Cum credeți pentru Republica Moldova ar fi mai bine dacă ar adera la: </a:t>
            </a:r>
            <a:endParaRPr lang="en-US" sz="2400" dirty="0"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016758"/>
              </p:ext>
            </p:extLst>
          </p:nvPr>
        </p:nvGraphicFramePr>
        <p:xfrm>
          <a:off x="457200" y="1447800"/>
          <a:ext cx="7620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6273328" imgH="3846909" progId="Excel.Chart.8">
                  <p:embed/>
                </p:oleObj>
              </mc:Choice>
              <mc:Fallback>
                <p:oleObj r:id="rId3" imgW="6273328" imgH="3846909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7620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10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CINE A AJUTAT MAI MULT RM PE TIMP DE PANDEMIE?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273582"/>
              </p:ext>
            </p:extLst>
          </p:nvPr>
        </p:nvGraphicFramePr>
        <p:xfrm>
          <a:off x="838200" y="838200"/>
          <a:ext cx="7696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85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1" y="0"/>
            <a:ext cx="8229600" cy="685800"/>
          </a:xfrm>
        </p:spPr>
        <p:txBody>
          <a:bodyPr>
            <a:normAutofit/>
          </a:bodyPr>
          <a:lstStyle/>
          <a:p>
            <a:r>
              <a:rPr lang="ro-RO" sz="2400" dirty="0">
                <a:latin typeface="Calibri" panose="020F0502020204030204" pitchFamily="34" charset="0"/>
                <a:cs typeface="Calibri" panose="020F0502020204030204" pitchFamily="34" charset="0"/>
              </a:rPr>
              <a:t>Metodologia studiului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336" y="722723"/>
            <a:ext cx="834586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Volumul eşantionului: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1003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persoane cu vârstă de 18 ani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şi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mai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mult;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Eşantion: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stratificat,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probabilistic;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Metoda: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sondaj telefonic;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Reprezentativitate: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eşantionul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este reprezentativ pentru </a:t>
            </a:r>
            <a:r>
              <a:rPr lang="ro-RO" dirty="0" err="1">
                <a:latin typeface="Calibri" panose="020F0502020204030204" pitchFamily="34" charset="0"/>
                <a:cs typeface="Calibri" panose="020F0502020204030204" pitchFamily="34" charset="0"/>
              </a:rPr>
              <a:t>populaţia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adultă a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țării,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cu excepția locuitorilor regiunii din stânga Nistrului, cu o eroare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maximă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ro-RO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x-none" dirty="0" smtClean="0">
                <a:latin typeface="Calibri" panose="020F0502020204030204" pitchFamily="34" charset="0"/>
                <a:cs typeface="Calibri" panose="020F0502020204030204" pitchFamily="34" charset="0"/>
              </a:rPr>
              <a:t>3,1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latin typeface="Calibri" panose="020F0502020204030204" pitchFamily="34" charset="0"/>
                <a:cs typeface="Calibri" panose="020F0502020204030204" pitchFamily="34" charset="0"/>
              </a:rPr>
              <a:t>Perioada de culegere a datelor: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-11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Chestionarul 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a fost redactat în limbile română şi rusă, oferindu-se respondenţilor posibilitatea de a alege varianta. </a:t>
            </a:r>
            <a:endParaRPr lang="ro-R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ro-R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x-none" sz="1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Notă de limitare a responsabilităţii</a:t>
            </a:r>
            <a:endParaRPr lang="en-US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Studiul sociologic este realizat la comanda Asociației Comunitatea ”WatchDog.MD” în cadrul </a:t>
            </a:r>
            <a:r>
              <a:rPr lang="x-none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proiectului 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Facilitating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crisis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as a civic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COVID-19 pandemic in Moldova” implementat cu suportul The Black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Sea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Trust of The German Marshall Fund. Opiniile exprimate în această publicație nu reprezintă neapărat viziunile Black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Sea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Trust for Regional Cooperation (BST), German Marshall Fund of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United </a:t>
            </a:r>
            <a:r>
              <a:rPr lang="x-none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States</a:t>
            </a:r>
            <a:r>
              <a:rPr lang="x-none" sz="1600" i="1" dirty="0">
                <a:latin typeface="Calibri" panose="020F0502020204030204" pitchFamily="34" charset="0"/>
                <a:cs typeface="Calibri" panose="020F0502020204030204" pitchFamily="34" charset="0"/>
              </a:rPr>
              <a:t> (GMF) sau ale partenerilor săi.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CINE VA AJUTA RM SĂ DEPĂȘEASCĂ CRIZA ECONOMICĂ DUPĂ PANDEMIE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309174"/>
              </p:ext>
            </p:extLst>
          </p:nvPr>
        </p:nvGraphicFramePr>
        <p:xfrm>
          <a:off x="457200" y="838200"/>
          <a:ext cx="830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56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CONDIȚIILE CREDITULUI OFERIT DE FEDERAȚIA RUSĂ SUNT ...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353426"/>
              </p:ext>
            </p:extLst>
          </p:nvPr>
        </p:nvGraphicFramePr>
        <p:xfrm>
          <a:off x="533400" y="1066800"/>
          <a:ext cx="8077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23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1676400"/>
            <a:ext cx="7772400" cy="1142999"/>
          </a:xfrm>
        </p:spPr>
        <p:txBody>
          <a:bodyPr>
            <a:noAutofit/>
          </a:bodyPr>
          <a:lstStyle/>
          <a:p>
            <a:pPr algn="ctr"/>
            <a:r>
              <a:rPr lang="ro-RO" sz="5400" dirty="0">
                <a:latin typeface="Palatino Linotype" panose="02040502050505030304" pitchFamily="18" charset="0"/>
              </a:rPr>
              <a:t>VĂ MULȚUMIM!</a:t>
            </a:r>
            <a:endParaRPr lang="ru-RU" sz="5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 smtClean="0"/>
              <a:t>PARTICULARITĂȚILE CONSUMULUI MEDIATIC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1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CELE MAI IMPORTANTE SURSE PETRU INFORMARE ȘI SURSA DE ÎNCREDERE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622210"/>
              </p:ext>
            </p:extLst>
          </p:nvPr>
        </p:nvGraphicFramePr>
        <p:xfrm>
          <a:off x="212942" y="1750512"/>
          <a:ext cx="5029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681465"/>
              </p:ext>
            </p:extLst>
          </p:nvPr>
        </p:nvGraphicFramePr>
        <p:xfrm>
          <a:off x="5242142" y="1750512"/>
          <a:ext cx="3884113" cy="418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4442" y="142928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 smtClean="0">
                <a:latin typeface="Calibri" panose="020F0502020204030204" pitchFamily="34" charset="0"/>
                <a:cs typeface="Calibri" panose="020F0502020204030204" pitchFamily="34" charset="0"/>
              </a:rPr>
              <a:t>TOP 3 CELE MAI IMPORTANTE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191000" y="2209800"/>
            <a:ext cx="228600" cy="533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05508" y="2318297"/>
            <a:ext cx="822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77,9%</a:t>
            </a:r>
            <a:endParaRPr lang="ru-RU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8183150" y="2209800"/>
            <a:ext cx="228600" cy="533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397658" y="2318297"/>
            <a:ext cx="822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24,6%</a:t>
            </a:r>
            <a:endParaRPr lang="ru-RU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3184" y="144052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SURSA CEA MAI DE ÎNCREDERE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 animBg="1"/>
      <p:bldP spid="11" grpId="0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EVOLUȚII ÎN TIMP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522303"/>
              </p:ext>
            </p:extLst>
          </p:nvPr>
        </p:nvGraphicFramePr>
        <p:xfrm>
          <a:off x="219075" y="1295400"/>
          <a:ext cx="4429125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255864"/>
              </p:ext>
            </p:extLst>
          </p:nvPr>
        </p:nvGraphicFramePr>
        <p:xfrm>
          <a:off x="4648200" y="1295399"/>
          <a:ext cx="4495800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5638800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Sursă: Institutul de Politici Publice, Barometrul Opiniei Publice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ÎNCREDERE VERSUS IMPORTANȚĂ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489295"/>
              </p:ext>
            </p:extLst>
          </p:nvPr>
        </p:nvGraphicFramePr>
        <p:xfrm>
          <a:off x="914400" y="914400"/>
          <a:ext cx="7467599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34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UTILIZAREA REȚELELOR DE SOCIALIZARE: PREZENȚĂ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803257"/>
              </p:ext>
            </p:extLst>
          </p:nvPr>
        </p:nvGraphicFramePr>
        <p:xfrm>
          <a:off x="533400" y="990600"/>
          <a:ext cx="7467599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98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UTILIZAREA REȚELELOR DE SOCIALIZARE: FRECVENȚĂ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708922"/>
              </p:ext>
            </p:extLst>
          </p:nvPr>
        </p:nvGraphicFramePr>
        <p:xfrm>
          <a:off x="76200" y="990600"/>
          <a:ext cx="9067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5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ro-R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UTILIZAREA REȚELELOR DE SOCIALIZARE: PROFIL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648878"/>
              </p:ext>
            </p:extLst>
          </p:nvPr>
        </p:nvGraphicFramePr>
        <p:xfrm>
          <a:off x="304800" y="762000"/>
          <a:ext cx="8763000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56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8518</TotalTime>
  <Words>334</Words>
  <Application>Microsoft Office PowerPoint</Application>
  <PresentationFormat>Экран (4:3)</PresentationFormat>
  <Paragraphs>47</Paragraphs>
  <Slides>22</Slides>
  <Notes>1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Concourse</vt:lpstr>
      <vt:lpstr>Диаграмма Microsoft Excel</vt:lpstr>
      <vt:lpstr>MAI 2020 SONDAJ SOCIO-POLITIC</vt:lpstr>
      <vt:lpstr>Metodologia studiului</vt:lpstr>
      <vt:lpstr>PARTICULARITĂȚILE CONSUMULUI MEDIATIC</vt:lpstr>
      <vt:lpstr>CELE MAI IMPORTANTE SURSE PETRU INFORMARE ȘI SURSA DE ÎNCREDERE</vt:lpstr>
      <vt:lpstr>EVOLUȚII ÎN TIMP</vt:lpstr>
      <vt:lpstr>ÎNCREDERE VERSUS IMPORTANȚĂ</vt:lpstr>
      <vt:lpstr>UTILIZAREA REȚELELOR DE SOCIALIZARE: PREZENȚĂ</vt:lpstr>
      <vt:lpstr>UTILIZAREA REȚELELOR DE SOCIALIZARE: FRECVENȚĂ</vt:lpstr>
      <vt:lpstr>UTILIZAREA REȚELELOR DE SOCIALIZARE: PROFIL</vt:lpstr>
      <vt:lpstr>PAGINI WEB ACCESATE</vt:lpstr>
      <vt:lpstr>TOP POSTURI TV VIZIONATE</vt:lpstr>
      <vt:lpstr>ASPECTE POLITICE</vt:lpstr>
      <vt:lpstr>PERSONALITATEA POLITICĂ CEA DE ÎNCREDERE (întrebare deschisă, un răspuns)</vt:lpstr>
      <vt:lpstr>PREZENȚA LA VOT</vt:lpstr>
      <vt:lpstr>ALEGERI PARLAMENTARE: INTENȚII DE VOT</vt:lpstr>
      <vt:lpstr>ALEGERI PREZIDENȚIALE: INTENȚII DE VOT</vt:lpstr>
      <vt:lpstr>UNIUNEA EUROPEANĂ SAU UNIUNEA EUROASIATICĂ?</vt:lpstr>
      <vt:lpstr>Cum credeți pentru Republica Moldova ar fi mai bine dacă ar adera la: </vt:lpstr>
      <vt:lpstr>CINE A AJUTAT MAI MULT RM PE TIMP DE PANDEMIE?</vt:lpstr>
      <vt:lpstr>CINE VA AJUTA RM SĂ DEPĂȘEASCĂ CRIZA ECONOMICĂ DUPĂ PANDEMIE</vt:lpstr>
      <vt:lpstr>CONDIȚIILE CREDITULUI OFERIT DE FEDERAȚIA RUSĂ SUNT ...</vt:lpstr>
      <vt:lpstr>VĂ MULȚUMIM!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OMNIBUS CBS-AXA  Vara 2012</dc:title>
  <dc:creator>Cantar</dc:creator>
  <cp:lastModifiedBy>Ion Ionescu</cp:lastModifiedBy>
  <cp:revision>340</cp:revision>
  <cp:lastPrinted>2017-05-03T13:51:03Z</cp:lastPrinted>
  <dcterms:created xsi:type="dcterms:W3CDTF">2012-07-23T07:14:09Z</dcterms:created>
  <dcterms:modified xsi:type="dcterms:W3CDTF">2020-05-18T19:42:19Z</dcterms:modified>
</cp:coreProperties>
</file>