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7" r:id="rId4"/>
    <p:sldId id="258" r:id="rId5"/>
    <p:sldId id="288" r:id="rId6"/>
    <p:sldId id="289" r:id="rId7"/>
    <p:sldId id="290" r:id="rId8"/>
    <p:sldId id="291" r:id="rId9"/>
    <p:sldId id="292" r:id="rId10"/>
    <p:sldId id="295" r:id="rId11"/>
    <p:sldId id="297" r:id="rId12"/>
    <p:sldId id="293" r:id="rId13"/>
    <p:sldId id="294" r:id="rId14"/>
    <p:sldId id="296" r:id="rId15"/>
    <p:sldId id="298" r:id="rId16"/>
    <p:sldId id="29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_____Microsoft_Excel9101010.xlsx"/><Relationship Id="rId1" Type="http://schemas.openxmlformats.org/officeDocument/2006/relationships/themeOverride" Target="../theme/themeOverride10.xml"/><Relationship Id="rId4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_____Microsoft_Excel10111111.xlsx"/><Relationship Id="rId1" Type="http://schemas.openxmlformats.org/officeDocument/2006/relationships/themeOverride" Target="../theme/themeOverride11.xml"/><Relationship Id="rId4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_____Microsoft_Excel11121212.xlsx"/><Relationship Id="rId1" Type="http://schemas.openxmlformats.org/officeDocument/2006/relationships/themeOverride" Target="../theme/themeOverride12.xml"/><Relationship Id="rId4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_____Microsoft_Excel12131313.xlsx"/><Relationship Id="rId1" Type="http://schemas.openxmlformats.org/officeDocument/2006/relationships/themeOverride" Target="../theme/themeOverride13.xml"/><Relationship Id="rId4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1222.xlsx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Excel2333.xlsx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Excel3444.xlsx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Excel4555.xlsx"/><Relationship Id="rId1" Type="http://schemas.openxmlformats.org/officeDocument/2006/relationships/themeOverride" Target="../theme/themeOverride5.xml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Excel5666.xlsx"/><Relationship Id="rId1" Type="http://schemas.openxmlformats.org/officeDocument/2006/relationships/themeOverride" Target="../theme/themeOverride6.xml"/><Relationship Id="rId4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_____Microsoft_Excel6777.xlsx"/><Relationship Id="rId1" Type="http://schemas.openxmlformats.org/officeDocument/2006/relationships/themeOverride" Target="../theme/themeOverride7.xml"/><Relationship Id="rId4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_____Microsoft_Excel8999.xlsx"/><Relationship Id="rId1" Type="http://schemas.openxmlformats.org/officeDocument/2006/relationships/themeOverride" Target="../theme/themeOverride9.xml"/><Relationship Id="rId4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62-45B1-AFDA-F072D7C0A1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62-45B1-AFDA-F072D7C0A1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62-45B1-AFDA-F072D7C0A1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62-45B1-AFDA-F072D7C0A1A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62-45B1-AFDA-F072D7C0A1A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A62-45B1-AFDA-F072D7C0A1A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figuri!$D$713:$I$713</c:f>
              <c:strCache>
                <c:ptCount val="6"/>
                <c:pt idx="0">
                  <c:v>Foarte ușor</c:v>
                </c:pt>
                <c:pt idx="1">
                  <c:v>Mai degrabă ușor</c:v>
                </c:pt>
                <c:pt idx="2">
                  <c:v>Nici - Nici</c:v>
                </c:pt>
                <c:pt idx="3">
                  <c:v>Mai degrabă greu</c:v>
                </c:pt>
                <c:pt idx="4">
                  <c:v>Foarte greu</c:v>
                </c:pt>
                <c:pt idx="5">
                  <c:v>NȘ/NR</c:v>
                </c:pt>
              </c:strCache>
            </c:strRef>
          </c:cat>
          <c:val>
            <c:numRef>
              <c:f>figuri!$D$714:$I$714</c:f>
              <c:numCache>
                <c:formatCode>0.0%</c:formatCode>
                <c:ptCount val="6"/>
                <c:pt idx="0">
                  <c:v>0.17399999999999999</c:v>
                </c:pt>
                <c:pt idx="1">
                  <c:v>0.22500000000000001</c:v>
                </c:pt>
                <c:pt idx="2">
                  <c:v>0.39100000000000001</c:v>
                </c:pt>
                <c:pt idx="3">
                  <c:v>9.8000000000000004E-2</c:v>
                </c:pt>
                <c:pt idx="4">
                  <c:v>6.5000000000000002E-2</c:v>
                </c:pt>
                <c:pt idx="5">
                  <c:v>4.7E-2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A62-45B1-AFDA-F072D7C0A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441664"/>
        <c:axId val="139443200"/>
      </c:barChart>
      <c:catAx>
        <c:axId val="13944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443200"/>
        <c:crosses val="autoZero"/>
        <c:auto val="1"/>
        <c:lblAlgn val="ctr"/>
        <c:lblOffset val="100"/>
        <c:noMultiLvlLbl val="0"/>
      </c:catAx>
      <c:valAx>
        <c:axId val="139443200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139441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89-4772-81C6-8D659E00EC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89-4772-81C6-8D659E00EC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89-4772-81C6-8D659E00EC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89-4772-81C6-8D659E00EC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89-4772-81C6-8D659E00EC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Sheet2!$C$182:$C$186</c:f>
              <c:strCache>
                <c:ptCount val="5"/>
                <c:pt idx="0">
                  <c:v>Au prezentat doar informații corecte</c:v>
                </c:pt>
                <c:pt idx="1">
                  <c:v>Au prezentat multe informații corecte dar au admis și unele minciuni</c:v>
                </c:pt>
                <c:pt idx="2">
                  <c:v>Au prezentat multe minciuni, dar și unele informații corecte </c:v>
                </c:pt>
                <c:pt idx="3">
                  <c:v>Au prezentat doar minciuni</c:v>
                </c:pt>
                <c:pt idx="4">
                  <c:v>NȘ/NR</c:v>
                </c:pt>
              </c:strCache>
            </c:strRef>
          </c:cat>
          <c:val>
            <c:numRef>
              <c:f>Sheet2!$D$182:$D$186</c:f>
              <c:numCache>
                <c:formatCode>0.0%</c:formatCode>
                <c:ptCount val="5"/>
                <c:pt idx="0">
                  <c:v>0.129</c:v>
                </c:pt>
                <c:pt idx="1">
                  <c:v>0.42199999999999999</c:v>
                </c:pt>
                <c:pt idx="2">
                  <c:v>0.23200000000000001</c:v>
                </c:pt>
                <c:pt idx="3">
                  <c:v>9.5000000000000001E-2</c:v>
                </c:pt>
                <c:pt idx="4">
                  <c:v>0.122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D89-4772-81C6-8D659E00E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195282048"/>
        <c:axId val="195283584"/>
      </c:barChart>
      <c:catAx>
        <c:axId val="19528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83584"/>
        <c:crosses val="autoZero"/>
        <c:auto val="1"/>
        <c:lblAlgn val="ctr"/>
        <c:lblOffset val="100"/>
        <c:noMultiLvlLbl val="0"/>
      </c:catAx>
      <c:valAx>
        <c:axId val="1952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8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Sheet2!$B$263:$C$270</c:f>
              <c:multiLvlStrCache>
                <c:ptCount val="8"/>
                <c:lvl>
                  <c:pt idx="0">
                    <c:v>Foarte multă încredere</c:v>
                  </c:pt>
                  <c:pt idx="1">
                    <c:v>Oarecare încredere</c:v>
                  </c:pt>
                  <c:pt idx="2">
                    <c:v>Nu prea am încredere</c:v>
                  </c:pt>
                  <c:pt idx="3">
                    <c:v>Nu am deloc încredere</c:v>
                  </c:pt>
                  <c:pt idx="4">
                    <c:v>Au prezentat doar informații corecte</c:v>
                  </c:pt>
                  <c:pt idx="5">
                    <c:v>Au prezentat multe informații corecte dar au admis și unele minciuni</c:v>
                  </c:pt>
                  <c:pt idx="6">
                    <c:v>Au prezentat multe minciuni, dar și unele informații corecte </c:v>
                  </c:pt>
                  <c:pt idx="7">
                    <c:v>Au prezentat doar minciuni</c:v>
                  </c:pt>
                </c:lvl>
                <c:lvl>
                  <c:pt idx="0">
                    <c:v>Câtă încredere aveți în informația prezentată de Organizația Mondială a Sănătății? </c:v>
                  </c:pt>
                  <c:pt idx="4">
                    <c:v>Cât de onest au comunicat autoritățile din Republica Moldova despre epidemia de Coronavirus?</c:v>
                  </c:pt>
                </c:lvl>
              </c:multiLvlStrCache>
            </c:multiLvlStrRef>
          </c:cat>
          <c:val>
            <c:numRef>
              <c:f>Sheet2!$D$263:$D$270</c:f>
              <c:numCache>
                <c:formatCode>0.0</c:formatCode>
                <c:ptCount val="8"/>
                <c:pt idx="0">
                  <c:v>6.89</c:v>
                </c:pt>
                <c:pt idx="1">
                  <c:v>7.11</c:v>
                </c:pt>
                <c:pt idx="2">
                  <c:v>8.11</c:v>
                </c:pt>
                <c:pt idx="3">
                  <c:v>8.2899999999999991</c:v>
                </c:pt>
                <c:pt idx="4">
                  <c:v>7.3</c:v>
                </c:pt>
                <c:pt idx="5">
                  <c:v>7.25</c:v>
                </c:pt>
                <c:pt idx="6">
                  <c:v>8.16</c:v>
                </c:pt>
                <c:pt idx="7">
                  <c:v>9.43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89-4755-B0A2-54EC7CF5D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-27"/>
        <c:axId val="195575168"/>
        <c:axId val="195589248"/>
      </c:barChart>
      <c:catAx>
        <c:axId val="1955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89248"/>
        <c:crosses val="autoZero"/>
        <c:auto val="1"/>
        <c:lblAlgn val="ctr"/>
        <c:lblOffset val="100"/>
        <c:noMultiLvlLbl val="0"/>
      </c:catAx>
      <c:valAx>
        <c:axId val="19558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7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Sheet2!$C$319:$C$322</c:f>
              <c:strCache>
                <c:ptCount val="4"/>
                <c:pt idx="0">
                  <c:v>Televiziunea</c:v>
                </c:pt>
                <c:pt idx="1">
                  <c:v>Familia</c:v>
                </c:pt>
                <c:pt idx="2">
                  <c:v>Internet-ul - site-uri de informare</c:v>
                </c:pt>
                <c:pt idx="3">
                  <c:v>Internet-ul - rețelele de socializare</c:v>
                </c:pt>
              </c:strCache>
            </c:strRef>
          </c:cat>
          <c:val>
            <c:numRef>
              <c:f>Sheet2!$D$319:$D$322</c:f>
              <c:numCache>
                <c:formatCode>General</c:formatCode>
                <c:ptCount val="4"/>
                <c:pt idx="0">
                  <c:v>7.48</c:v>
                </c:pt>
                <c:pt idx="1">
                  <c:v>7.41</c:v>
                </c:pt>
                <c:pt idx="2">
                  <c:v>7.26</c:v>
                </c:pt>
                <c:pt idx="3">
                  <c:v>8.1300000000000008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09-4F31-A8B8-E70055543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195979136"/>
        <c:axId val="195980672"/>
      </c:barChart>
      <c:catAx>
        <c:axId val="1959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80672"/>
        <c:crosses val="autoZero"/>
        <c:auto val="1"/>
        <c:lblAlgn val="ctr"/>
        <c:lblOffset val="100"/>
        <c:noMultiLvlLbl val="0"/>
      </c:catAx>
      <c:valAx>
        <c:axId val="195980672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7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Sheet2!$C$344:$C$348</c:f>
              <c:strCache>
                <c:ptCount val="5"/>
                <c:pt idx="0">
                  <c:v>Facebook</c:v>
                </c:pt>
                <c:pt idx="1">
                  <c:v>Odnoklasniki</c:v>
                </c:pt>
                <c:pt idx="2">
                  <c:v>Vkontakte</c:v>
                </c:pt>
                <c:pt idx="3">
                  <c:v>Instagram</c:v>
                </c:pt>
                <c:pt idx="4">
                  <c:v>Telegram </c:v>
                </c:pt>
              </c:strCache>
            </c:strRef>
          </c:cat>
          <c:val>
            <c:numRef>
              <c:f>Sheet2!$D$344:$D$348</c:f>
              <c:numCache>
                <c:formatCode>0.0</c:formatCode>
                <c:ptCount val="5"/>
                <c:pt idx="0">
                  <c:v>7.77</c:v>
                </c:pt>
                <c:pt idx="1">
                  <c:v>8.2799999999999994</c:v>
                </c:pt>
                <c:pt idx="2">
                  <c:v>8</c:v>
                </c:pt>
                <c:pt idx="3">
                  <c:v>7.64</c:v>
                </c:pt>
                <c:pt idx="4">
                  <c:v>7.28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57-48FA-BF0C-76BADF203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196473216"/>
        <c:axId val="196474752"/>
      </c:barChart>
      <c:catAx>
        <c:axId val="19647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74752"/>
        <c:crosses val="autoZero"/>
        <c:auto val="1"/>
        <c:lblAlgn val="ctr"/>
        <c:lblOffset val="100"/>
        <c:noMultiLvlLbl val="0"/>
      </c:catAx>
      <c:valAx>
        <c:axId val="196474752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7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Sheet2!$C$24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Sheet2!$B$25:$B$28</c:f>
              <c:strCache>
                <c:ptCount val="4"/>
                <c:pt idx="0">
                  <c:v>Pandemia are legături cu masonii?</c:v>
                </c:pt>
                <c:pt idx="1">
                  <c:v>virusul a fost creat de către Bill Gates sau alți bogătași pentru a impune vaccinarea tuturor și astfel să controleze numărul populației?</c:v>
                </c:pt>
                <c:pt idx="2">
                  <c:v>COVID-19 a fost creat în laborator de chinezi?</c:v>
                </c:pt>
                <c:pt idx="3">
                  <c:v>COVID-19 a fost creat într-un laborator american și dus de militarii americani în China?</c:v>
                </c:pt>
              </c:strCache>
            </c:strRef>
          </c:cat>
          <c:val>
            <c:numRef>
              <c:f>Sheet2!$C$25:$C$28</c:f>
              <c:numCache>
                <c:formatCode>0.0%</c:formatCode>
                <c:ptCount val="4"/>
                <c:pt idx="0">
                  <c:v>0.27</c:v>
                </c:pt>
                <c:pt idx="1">
                  <c:v>0.378</c:v>
                </c:pt>
                <c:pt idx="2">
                  <c:v>0.372</c:v>
                </c:pt>
                <c:pt idx="3">
                  <c:v>0.28499999999999998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C8-46AF-872A-2E91964BB03D}"/>
            </c:ext>
          </c:extLst>
        </c:ser>
        <c:ser>
          <c:idx val="1"/>
          <c:order val="1"/>
          <c:tx>
            <c:strRef>
              <c:f>Sheet2!$D$24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Sheet2!$B$25:$B$28</c:f>
              <c:strCache>
                <c:ptCount val="4"/>
                <c:pt idx="0">
                  <c:v>Pandemia are legături cu masonii?</c:v>
                </c:pt>
                <c:pt idx="1">
                  <c:v>virusul a fost creat de către Bill Gates sau alți bogătași pentru a impune vaccinarea tuturor și astfel să controleze numărul populației?</c:v>
                </c:pt>
                <c:pt idx="2">
                  <c:v>COVID-19 a fost creat în laborator de chinezi?</c:v>
                </c:pt>
                <c:pt idx="3">
                  <c:v>COVID-19 a fost creat într-un laborator american și dus de militarii americani în China?</c:v>
                </c:pt>
              </c:strCache>
            </c:strRef>
          </c:cat>
          <c:val>
            <c:numRef>
              <c:f>Sheet2!$D$25:$D$28</c:f>
              <c:numCache>
                <c:formatCode>0.0%</c:formatCode>
                <c:ptCount val="4"/>
                <c:pt idx="0">
                  <c:v>0.34100000000000003</c:v>
                </c:pt>
                <c:pt idx="1">
                  <c:v>0.34599999999999997</c:v>
                </c:pt>
                <c:pt idx="2">
                  <c:v>0.32</c:v>
                </c:pt>
                <c:pt idx="3">
                  <c:v>0.314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C8-46AF-872A-2E91964BB03D}"/>
            </c:ext>
          </c:extLst>
        </c:ser>
        <c:ser>
          <c:idx val="2"/>
          <c:order val="2"/>
          <c:tx>
            <c:strRef>
              <c:f>Sheet2!$E$24</c:f>
              <c:strCache>
                <c:ptCount val="1"/>
                <c:pt idx="0">
                  <c:v>Nu am auzit despre asa ceva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Sheet2!$B$25:$B$28</c:f>
              <c:strCache>
                <c:ptCount val="4"/>
                <c:pt idx="0">
                  <c:v>Pandemia are legături cu masonii?</c:v>
                </c:pt>
                <c:pt idx="1">
                  <c:v>virusul a fost creat de către Bill Gates sau alți bogătași pentru a impune vaccinarea tuturor și astfel să controleze numărul populației?</c:v>
                </c:pt>
                <c:pt idx="2">
                  <c:v>COVID-19 a fost creat în laborator de chinezi?</c:v>
                </c:pt>
                <c:pt idx="3">
                  <c:v>COVID-19 a fost creat într-un laborator american și dus de militarii americani în China?</c:v>
                </c:pt>
              </c:strCache>
            </c:strRef>
          </c:cat>
          <c:val>
            <c:numRef>
              <c:f>Sheet2!$E$25:$E$28</c:f>
              <c:numCache>
                <c:formatCode>0.0%</c:formatCode>
                <c:ptCount val="4"/>
                <c:pt idx="0">
                  <c:v>0.08</c:v>
                </c:pt>
                <c:pt idx="1">
                  <c:v>4.9000000000000002E-2</c:v>
                </c:pt>
                <c:pt idx="2">
                  <c:v>4.3999999999999997E-2</c:v>
                </c:pt>
                <c:pt idx="3">
                  <c:v>6.5000000000000002E-2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C8-46AF-872A-2E91964BB03D}"/>
            </c:ext>
          </c:extLst>
        </c:ser>
        <c:ser>
          <c:idx val="3"/>
          <c:order val="3"/>
          <c:tx>
            <c:strRef>
              <c:f>Sheet2!$F$24</c:f>
              <c:strCache>
                <c:ptCount val="1"/>
                <c:pt idx="0">
                  <c:v>Nu știu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Sheet2!$B$25:$B$28</c:f>
              <c:strCache>
                <c:ptCount val="4"/>
                <c:pt idx="0">
                  <c:v>Pandemia are legături cu masonii?</c:v>
                </c:pt>
                <c:pt idx="1">
                  <c:v>virusul a fost creat de către Bill Gates sau alți bogătași pentru a impune vaccinarea tuturor și astfel să controleze numărul populației?</c:v>
                </c:pt>
                <c:pt idx="2">
                  <c:v>COVID-19 a fost creat în laborator de chinezi?</c:v>
                </c:pt>
                <c:pt idx="3">
                  <c:v>COVID-19 a fost creat într-un laborator american și dus de militarii americani în China?</c:v>
                </c:pt>
              </c:strCache>
            </c:strRef>
          </c:cat>
          <c:val>
            <c:numRef>
              <c:f>Sheet2!$F$25:$F$28</c:f>
              <c:numCache>
                <c:formatCode>0.0%</c:formatCode>
                <c:ptCount val="4"/>
                <c:pt idx="0">
                  <c:v>0.308</c:v>
                </c:pt>
                <c:pt idx="1">
                  <c:v>0.22700000000000001</c:v>
                </c:pt>
                <c:pt idx="2">
                  <c:v>0.26500000000000001</c:v>
                </c:pt>
                <c:pt idx="3">
                  <c:v>0.33500000000000002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C8-46AF-872A-2E91964BB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68436480"/>
        <c:axId val="168438016"/>
      </c:barChart>
      <c:catAx>
        <c:axId val="16843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38016"/>
        <c:crosses val="autoZero"/>
        <c:auto val="1"/>
        <c:lblAlgn val="ctr"/>
        <c:lblOffset val="100"/>
        <c:noMultiLvlLbl val="0"/>
      </c:catAx>
      <c:valAx>
        <c:axId val="168438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843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38641709578688"/>
          <c:y val="0.91301900886299925"/>
          <c:w val="0.63771390167924513"/>
          <c:h val="6.584493066013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Sheet2!$C$55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Sheet2!$B$56:$B$57</c:f>
              <c:strCache>
                <c:ptCount val="2"/>
                <c:pt idx="0">
                  <c:v>oamenii sunt infectați de COVID, în momentul când acestora li se face testul de COVID (adică testele sunt deja infectate)?</c:v>
                </c:pt>
                <c:pt idx="1">
                  <c:v>virusul este răspândit în Republica Moldova prin antene 5G?</c:v>
                </c:pt>
              </c:strCache>
            </c:strRef>
          </c:cat>
          <c:val>
            <c:numRef>
              <c:f>Sheet2!$C$56:$C$57</c:f>
              <c:numCache>
                <c:formatCode>0%</c:formatCode>
                <c:ptCount val="2"/>
                <c:pt idx="0">
                  <c:v>0.28799999999999998</c:v>
                </c:pt>
                <c:pt idx="1">
                  <c:v>0.11700000000000001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F6-49B0-A4FE-4DFEC0AB5F00}"/>
            </c:ext>
          </c:extLst>
        </c:ser>
        <c:ser>
          <c:idx val="1"/>
          <c:order val="1"/>
          <c:tx>
            <c:strRef>
              <c:f>Sheet2!$D$55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Sheet2!$B$56:$B$57</c:f>
              <c:strCache>
                <c:ptCount val="2"/>
                <c:pt idx="0">
                  <c:v>oamenii sunt infectați de COVID, în momentul când acestora li se face testul de COVID (adică testele sunt deja infectate)?</c:v>
                </c:pt>
                <c:pt idx="1">
                  <c:v>virusul este răspândit în Republica Moldova prin antene 5G?</c:v>
                </c:pt>
              </c:strCache>
            </c:strRef>
          </c:cat>
          <c:val>
            <c:numRef>
              <c:f>Sheet2!$D$56:$D$57</c:f>
              <c:numCache>
                <c:formatCode>0%</c:formatCode>
                <c:ptCount val="2"/>
                <c:pt idx="0">
                  <c:v>0.438</c:v>
                </c:pt>
                <c:pt idx="1">
                  <c:v>0.58499999999999996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F6-49B0-A4FE-4DFEC0AB5F00}"/>
            </c:ext>
          </c:extLst>
        </c:ser>
        <c:ser>
          <c:idx val="2"/>
          <c:order val="2"/>
          <c:tx>
            <c:strRef>
              <c:f>Sheet2!$E$55</c:f>
              <c:strCache>
                <c:ptCount val="1"/>
                <c:pt idx="0">
                  <c:v>Nu am auzit despre asa ceva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Sheet2!$B$56:$B$57</c:f>
              <c:strCache>
                <c:ptCount val="2"/>
                <c:pt idx="0">
                  <c:v>oamenii sunt infectați de COVID, în momentul când acestora li se face testul de COVID (adică testele sunt deja infectate)?</c:v>
                </c:pt>
                <c:pt idx="1">
                  <c:v>virusul este răspândit în Republica Moldova prin antene 5G?</c:v>
                </c:pt>
              </c:strCache>
            </c:strRef>
          </c:cat>
          <c:val>
            <c:numRef>
              <c:f>Sheet2!$E$56:$E$57</c:f>
              <c:numCache>
                <c:formatCode>0%</c:formatCode>
                <c:ptCount val="2"/>
                <c:pt idx="0">
                  <c:v>0.04</c:v>
                </c:pt>
                <c:pt idx="1">
                  <c:v>7.5999999999999998E-2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F6-49B0-A4FE-4DFEC0AB5F00}"/>
            </c:ext>
          </c:extLst>
        </c:ser>
        <c:ser>
          <c:idx val="3"/>
          <c:order val="3"/>
          <c:tx>
            <c:strRef>
              <c:f>Sheet2!$F$55</c:f>
              <c:strCache>
                <c:ptCount val="1"/>
                <c:pt idx="0">
                  <c:v>Nu știu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Sheet2!$B$56:$B$57</c:f>
              <c:strCache>
                <c:ptCount val="2"/>
                <c:pt idx="0">
                  <c:v>oamenii sunt infectați de COVID, în momentul când acestora li se face testul de COVID (adică testele sunt deja infectate)?</c:v>
                </c:pt>
                <c:pt idx="1">
                  <c:v>virusul este răspândit în Republica Moldova prin antene 5G?</c:v>
                </c:pt>
              </c:strCache>
            </c:strRef>
          </c:cat>
          <c:val>
            <c:numRef>
              <c:f>Sheet2!$F$56:$F$57</c:f>
              <c:numCache>
                <c:formatCode>0%</c:formatCode>
                <c:ptCount val="2"/>
                <c:pt idx="0">
                  <c:v>0.23400000000000001</c:v>
                </c:pt>
                <c:pt idx="1">
                  <c:v>0.222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F6-49B0-A4FE-4DFEC0AB5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89292928"/>
        <c:axId val="189294464"/>
      </c:barChart>
      <c:catAx>
        <c:axId val="18929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94464"/>
        <c:crosses val="autoZero"/>
        <c:auto val="1"/>
        <c:lblAlgn val="ctr"/>
        <c:lblOffset val="100"/>
        <c:noMultiLvlLbl val="0"/>
      </c:catAx>
      <c:valAx>
        <c:axId val="189294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929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38641709578688"/>
          <c:y val="0.91301900886299925"/>
          <c:w val="0.63771390167924513"/>
          <c:h val="6.584493066013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Sheet2!$C$80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Sheet2!$B$81:$B$85</c:f>
              <c:strCache>
                <c:ptCount val="5"/>
                <c:pt idx="0">
                  <c:v>Uniunea Europeană nu a oferit niciun sprijin concret Republicii Moldova pe timp de pandemie?</c:v>
                </c:pt>
                <c:pt idx="1">
                  <c:v>Țările democratice se descurcă mai rău/ mai greu cu pandemia decât cele cu regimuri dictatoriale?</c:v>
                </c:pt>
                <c:pt idx="2">
                  <c:v>Țările europene au eșuat la soluționarea crizei legate de COVID?</c:v>
                </c:pt>
                <c:pt idx="3">
                  <c:v>Țările din UE au refuzat să sprijine Italia în timp de pandemie?</c:v>
                </c:pt>
                <c:pt idx="4">
                  <c:v>Uniunea Europeană se va destrăma din cauza pandemiei?</c:v>
                </c:pt>
              </c:strCache>
            </c:strRef>
          </c:cat>
          <c:val>
            <c:numRef>
              <c:f>Sheet2!$C$81:$C$85</c:f>
              <c:numCache>
                <c:formatCode>0.0%</c:formatCode>
                <c:ptCount val="5"/>
                <c:pt idx="0">
                  <c:v>0.21299999999999999</c:v>
                </c:pt>
                <c:pt idx="1">
                  <c:v>0.32200000000000001</c:v>
                </c:pt>
                <c:pt idx="2">
                  <c:v>0.33800000000000002</c:v>
                </c:pt>
                <c:pt idx="3">
                  <c:v>0.27200000000000002</c:v>
                </c:pt>
                <c:pt idx="4">
                  <c:v>0.29699999999999999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52-4ABC-B7A2-AA76E039F420}"/>
            </c:ext>
          </c:extLst>
        </c:ser>
        <c:ser>
          <c:idx val="1"/>
          <c:order val="1"/>
          <c:tx>
            <c:strRef>
              <c:f>Sheet2!$D$80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Sheet2!$B$81:$B$85</c:f>
              <c:strCache>
                <c:ptCount val="5"/>
                <c:pt idx="0">
                  <c:v>Uniunea Europeană nu a oferit niciun sprijin concret Republicii Moldova pe timp de pandemie?</c:v>
                </c:pt>
                <c:pt idx="1">
                  <c:v>Țările democratice se descurcă mai rău/ mai greu cu pandemia decât cele cu regimuri dictatoriale?</c:v>
                </c:pt>
                <c:pt idx="2">
                  <c:v>Țările europene au eșuat la soluționarea crizei legate de COVID?</c:v>
                </c:pt>
                <c:pt idx="3">
                  <c:v>Țările din UE au refuzat să sprijine Italia în timp de pandemie?</c:v>
                </c:pt>
                <c:pt idx="4">
                  <c:v>Uniunea Europeană se va destrăma din cauza pandemiei?</c:v>
                </c:pt>
              </c:strCache>
            </c:strRef>
          </c:cat>
          <c:val>
            <c:numRef>
              <c:f>Sheet2!$D$81:$D$85</c:f>
              <c:numCache>
                <c:formatCode>0.0%</c:formatCode>
                <c:ptCount val="5"/>
                <c:pt idx="0">
                  <c:v>0.53300000000000003</c:v>
                </c:pt>
                <c:pt idx="1">
                  <c:v>0.38600000000000001</c:v>
                </c:pt>
                <c:pt idx="2">
                  <c:v>0.376</c:v>
                </c:pt>
                <c:pt idx="3">
                  <c:v>0.40600000000000003</c:v>
                </c:pt>
                <c:pt idx="4">
                  <c:v>0.50800000000000001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52-4ABC-B7A2-AA76E039F420}"/>
            </c:ext>
          </c:extLst>
        </c:ser>
        <c:ser>
          <c:idx val="2"/>
          <c:order val="2"/>
          <c:tx>
            <c:strRef>
              <c:f>Sheet2!$E$80</c:f>
              <c:strCache>
                <c:ptCount val="1"/>
                <c:pt idx="0">
                  <c:v>Nu am auzit despre asa ceva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Sheet2!$B$81:$B$85</c:f>
              <c:strCache>
                <c:ptCount val="5"/>
                <c:pt idx="0">
                  <c:v>Uniunea Europeană nu a oferit niciun sprijin concret Republicii Moldova pe timp de pandemie?</c:v>
                </c:pt>
                <c:pt idx="1">
                  <c:v>Țările democratice se descurcă mai rău/ mai greu cu pandemia decât cele cu regimuri dictatoriale?</c:v>
                </c:pt>
                <c:pt idx="2">
                  <c:v>Țările europene au eșuat la soluționarea crizei legate de COVID?</c:v>
                </c:pt>
                <c:pt idx="3">
                  <c:v>Țările din UE au refuzat să sprijine Italia în timp de pandemie?</c:v>
                </c:pt>
                <c:pt idx="4">
                  <c:v>Uniunea Europeană se va destrăma din cauza pandemiei?</c:v>
                </c:pt>
              </c:strCache>
            </c:strRef>
          </c:cat>
          <c:val>
            <c:numRef>
              <c:f>Sheet2!$E$81:$E$85</c:f>
              <c:numCache>
                <c:formatCode>0.0%</c:formatCode>
                <c:ptCount val="5"/>
                <c:pt idx="0">
                  <c:v>5.5E-2</c:v>
                </c:pt>
                <c:pt idx="1">
                  <c:v>5.2999999999999999E-2</c:v>
                </c:pt>
                <c:pt idx="2">
                  <c:v>5.5E-2</c:v>
                </c:pt>
                <c:pt idx="3">
                  <c:v>7.5999999999999998E-2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52-4ABC-B7A2-AA76E039F420}"/>
            </c:ext>
          </c:extLst>
        </c:ser>
        <c:ser>
          <c:idx val="3"/>
          <c:order val="3"/>
          <c:tx>
            <c:strRef>
              <c:f>Sheet2!$F$80</c:f>
              <c:strCache>
                <c:ptCount val="1"/>
                <c:pt idx="0">
                  <c:v>Nu știu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Sheet2!$B$81:$B$85</c:f>
              <c:strCache>
                <c:ptCount val="5"/>
                <c:pt idx="0">
                  <c:v>Uniunea Europeană nu a oferit niciun sprijin concret Republicii Moldova pe timp de pandemie?</c:v>
                </c:pt>
                <c:pt idx="1">
                  <c:v>Țările democratice se descurcă mai rău/ mai greu cu pandemia decât cele cu regimuri dictatoriale?</c:v>
                </c:pt>
                <c:pt idx="2">
                  <c:v>Țările europene au eșuat la soluționarea crizei legate de COVID?</c:v>
                </c:pt>
                <c:pt idx="3">
                  <c:v>Țările din UE au refuzat să sprijine Italia în timp de pandemie?</c:v>
                </c:pt>
                <c:pt idx="4">
                  <c:v>Uniunea Europeană se va destrăma din cauza pandemiei?</c:v>
                </c:pt>
              </c:strCache>
            </c:strRef>
          </c:cat>
          <c:val>
            <c:numRef>
              <c:f>Sheet2!$F$81:$F$85</c:f>
              <c:numCache>
                <c:formatCode>0.0%</c:formatCode>
                <c:ptCount val="5"/>
                <c:pt idx="0">
                  <c:v>0.19900000000000001</c:v>
                </c:pt>
                <c:pt idx="1">
                  <c:v>0.24</c:v>
                </c:pt>
                <c:pt idx="2">
                  <c:v>0.23200000000000001</c:v>
                </c:pt>
                <c:pt idx="3">
                  <c:v>0.246</c:v>
                </c:pt>
                <c:pt idx="4">
                  <c:v>0.16500000000000001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52-4ABC-B7A2-AA76E039F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90074880"/>
        <c:axId val="190076416"/>
      </c:barChart>
      <c:catAx>
        <c:axId val="19007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76416"/>
        <c:crosses val="autoZero"/>
        <c:auto val="1"/>
        <c:lblAlgn val="ctr"/>
        <c:lblOffset val="100"/>
        <c:noMultiLvlLbl val="0"/>
      </c:catAx>
      <c:valAx>
        <c:axId val="1900764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007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38641709578688"/>
          <c:y val="0.91301900886299925"/>
          <c:w val="0.63771390167924513"/>
          <c:h val="6.584493066013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Sheet2!$C$109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Sheet2!$B$110:$B$114</c:f>
              <c:strCache>
                <c:ptCount val="5"/>
                <c:pt idx="0">
                  <c:v>doar bătrânii riscă să se infecteze și să moară?</c:v>
                </c:pt>
                <c:pt idx="1">
                  <c:v>Usturoiul ne ajută să ne protejăm de COVID-19?</c:v>
                </c:pt>
                <c:pt idx="2">
                  <c:v>Vitamina C ne poate lecui de coronavirus?</c:v>
                </c:pt>
                <c:pt idx="3">
                  <c:v>virusul nu este mai periculos decât o gripă obișnuită și totul este făcut intenționat pentru a distruge economia?</c:v>
                </c:pt>
                <c:pt idx="4">
                  <c:v>Coronavirusul este un mit, de fapt nu există nici un virus periculos și totul în jur este o minciună ?</c:v>
                </c:pt>
              </c:strCache>
            </c:strRef>
          </c:cat>
          <c:val>
            <c:numRef>
              <c:f>Sheet2!$C$110:$C$114</c:f>
              <c:numCache>
                <c:formatCode>0.0%</c:formatCode>
                <c:ptCount val="5"/>
                <c:pt idx="0">
                  <c:v>0.32300000000000001</c:v>
                </c:pt>
                <c:pt idx="1">
                  <c:v>0.33400000000000002</c:v>
                </c:pt>
                <c:pt idx="2">
                  <c:v>0.222</c:v>
                </c:pt>
                <c:pt idx="3">
                  <c:v>0.504</c:v>
                </c:pt>
                <c:pt idx="4">
                  <c:v>0.32700000000000001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53-4263-8277-099BC065BBD1}"/>
            </c:ext>
          </c:extLst>
        </c:ser>
        <c:ser>
          <c:idx val="1"/>
          <c:order val="1"/>
          <c:tx>
            <c:strRef>
              <c:f>Sheet2!$D$109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Sheet2!$B$110:$B$114</c:f>
              <c:strCache>
                <c:ptCount val="5"/>
                <c:pt idx="0">
                  <c:v>doar bătrânii riscă să se infecteze și să moară?</c:v>
                </c:pt>
                <c:pt idx="1">
                  <c:v>Usturoiul ne ajută să ne protejăm de COVID-19?</c:v>
                </c:pt>
                <c:pt idx="2">
                  <c:v>Vitamina C ne poate lecui de coronavirus?</c:v>
                </c:pt>
                <c:pt idx="3">
                  <c:v>virusul nu este mai periculos decât o gripă obișnuită și totul este făcut intenționat pentru a distruge economia?</c:v>
                </c:pt>
                <c:pt idx="4">
                  <c:v>Coronavirusul este un mit, de fapt nu există nici un virus periculos și totul în jur este o minciună ?</c:v>
                </c:pt>
              </c:strCache>
            </c:strRef>
          </c:cat>
          <c:val>
            <c:numRef>
              <c:f>Sheet2!$D$110:$D$114</c:f>
              <c:numCache>
                <c:formatCode>0.0%</c:formatCode>
                <c:ptCount val="5"/>
                <c:pt idx="0">
                  <c:v>0.624</c:v>
                </c:pt>
                <c:pt idx="1">
                  <c:v>0.56299999999999994</c:v>
                </c:pt>
                <c:pt idx="2">
                  <c:v>0.58899999999999997</c:v>
                </c:pt>
                <c:pt idx="3">
                  <c:v>0.38</c:v>
                </c:pt>
                <c:pt idx="4">
                  <c:v>0.54800000000000004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53-4263-8277-099BC065BBD1}"/>
            </c:ext>
          </c:extLst>
        </c:ser>
        <c:ser>
          <c:idx val="2"/>
          <c:order val="2"/>
          <c:tx>
            <c:strRef>
              <c:f>Sheet2!$E$109</c:f>
              <c:strCache>
                <c:ptCount val="1"/>
                <c:pt idx="0">
                  <c:v>Nu am auzit despre asa ceva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32142857142879E-2"/>
                  <c:y val="7.5757590821123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53-4263-8277-099BC065BBD1}"/>
                </c:ext>
              </c:extLst>
            </c:dLbl>
            <c:dLbl>
              <c:idx val="1"/>
              <c:layout>
                <c:manualLayout>
                  <c:x val="-1.488095238095238E-2"/>
                  <c:y val="-9.25915413782073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53-4263-8277-099BC065B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Sheet2!$B$110:$B$114</c:f>
              <c:strCache>
                <c:ptCount val="5"/>
                <c:pt idx="0">
                  <c:v>doar bătrânii riscă să se infecteze și să moară?</c:v>
                </c:pt>
                <c:pt idx="1">
                  <c:v>Usturoiul ne ajută să ne protejăm de COVID-19?</c:v>
                </c:pt>
                <c:pt idx="2">
                  <c:v>Vitamina C ne poate lecui de coronavirus?</c:v>
                </c:pt>
                <c:pt idx="3">
                  <c:v>virusul nu este mai periculos decât o gripă obișnuită și totul este făcut intenționat pentru a distruge economia?</c:v>
                </c:pt>
                <c:pt idx="4">
                  <c:v>Coronavirusul este un mit, de fapt nu există nici un virus periculos și totul în jur este o minciună ?</c:v>
                </c:pt>
              </c:strCache>
            </c:strRef>
          </c:cat>
          <c:val>
            <c:numRef>
              <c:f>Sheet2!$E$110:$E$114</c:f>
              <c:numCache>
                <c:formatCode>0%</c:formatCode>
                <c:ptCount val="5"/>
                <c:pt idx="0">
                  <c:v>1.4E-2</c:v>
                </c:pt>
                <c:pt idx="1">
                  <c:v>8.9999999999999993E-3</c:v>
                </c:pt>
                <c:pt idx="2">
                  <c:v>1.9E-2</c:v>
                </c:pt>
                <c:pt idx="3">
                  <c:v>1.2999999999999999E-2</c:v>
                </c:pt>
                <c:pt idx="4">
                  <c:v>1.2999999999999999E-2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53-4263-8277-099BC065BBD1}"/>
            </c:ext>
          </c:extLst>
        </c:ser>
        <c:ser>
          <c:idx val="3"/>
          <c:order val="3"/>
          <c:tx>
            <c:strRef>
              <c:f>Sheet2!$F$109</c:f>
              <c:strCache>
                <c:ptCount val="1"/>
                <c:pt idx="0">
                  <c:v>Nu știu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Sheet2!$B$110:$B$114</c:f>
              <c:strCache>
                <c:ptCount val="5"/>
                <c:pt idx="0">
                  <c:v>doar bătrânii riscă să se infecteze și să moară?</c:v>
                </c:pt>
                <c:pt idx="1">
                  <c:v>Usturoiul ne ajută să ne protejăm de COVID-19?</c:v>
                </c:pt>
                <c:pt idx="2">
                  <c:v>Vitamina C ne poate lecui de coronavirus?</c:v>
                </c:pt>
                <c:pt idx="3">
                  <c:v>virusul nu este mai periculos decât o gripă obișnuită și totul este făcut intenționat pentru a distruge economia?</c:v>
                </c:pt>
                <c:pt idx="4">
                  <c:v>Coronavirusul este un mit, de fapt nu există nici un virus periculos și totul în jur este o minciună ?</c:v>
                </c:pt>
              </c:strCache>
            </c:strRef>
          </c:cat>
          <c:val>
            <c:numRef>
              <c:f>Sheet2!$F$110:$F$114</c:f>
              <c:numCache>
                <c:formatCode>0%</c:formatCode>
                <c:ptCount val="5"/>
                <c:pt idx="0">
                  <c:v>3.9E-2</c:v>
                </c:pt>
                <c:pt idx="1">
                  <c:v>9.2999999999999999E-2</c:v>
                </c:pt>
                <c:pt idx="2">
                  <c:v>0.17</c:v>
                </c:pt>
                <c:pt idx="3">
                  <c:v>0.10299999999999999</c:v>
                </c:pt>
                <c:pt idx="4">
                  <c:v>0.112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53-4263-8277-099BC065B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90837120"/>
        <c:axId val="190838656"/>
      </c:barChart>
      <c:catAx>
        <c:axId val="19083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38656"/>
        <c:crosses val="autoZero"/>
        <c:auto val="1"/>
        <c:lblAlgn val="ctr"/>
        <c:lblOffset val="100"/>
        <c:noMultiLvlLbl val="0"/>
      </c:catAx>
      <c:valAx>
        <c:axId val="190838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083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38641709578688"/>
          <c:y val="0.91301900886299925"/>
          <c:w val="0.63771390167924513"/>
          <c:h val="6.584493066013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Sheet2!$C$138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Sheet2!$B$139:$B$140</c:f>
              <c:strCache>
                <c:ptCount val="2"/>
                <c:pt idx="0">
                  <c:v>Pandemia este un pretext pentru a impune un guvern mondial din umbră, care va conduce întreaga lume?</c:v>
                </c:pt>
                <c:pt idx="1">
                  <c:v>prima pacientă depistată cu COVID-19 în Republica Moldova a fugit dintr-un spital din Italia și a adus conștient epidemia în Republica Moldova?</c:v>
                </c:pt>
              </c:strCache>
            </c:strRef>
          </c:cat>
          <c:val>
            <c:numRef>
              <c:f>Sheet2!$C$139:$C$140</c:f>
              <c:numCache>
                <c:formatCode>0.0%</c:formatCode>
                <c:ptCount val="2"/>
                <c:pt idx="0">
                  <c:v>0.35899999999999999</c:v>
                </c:pt>
                <c:pt idx="1">
                  <c:v>0.28100000000000003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E2-4E15-81DD-1DAD71CDAB36}"/>
            </c:ext>
          </c:extLst>
        </c:ser>
        <c:ser>
          <c:idx val="1"/>
          <c:order val="1"/>
          <c:tx>
            <c:strRef>
              <c:f>Sheet2!$D$138</c:f>
              <c:strCache>
                <c:ptCount val="1"/>
                <c:pt idx="0">
                  <c:v>Nu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Sheet2!$B$139:$B$140</c:f>
              <c:strCache>
                <c:ptCount val="2"/>
                <c:pt idx="0">
                  <c:v>Pandemia este un pretext pentru a impune un guvern mondial din umbră, care va conduce întreaga lume?</c:v>
                </c:pt>
                <c:pt idx="1">
                  <c:v>prima pacientă depistată cu COVID-19 în Republica Moldova a fugit dintr-un spital din Italia și a adus conștient epidemia în Republica Moldova?</c:v>
                </c:pt>
              </c:strCache>
            </c:strRef>
          </c:cat>
          <c:val>
            <c:numRef>
              <c:f>Sheet2!$D$139:$D$140</c:f>
              <c:numCache>
                <c:formatCode>0.0%</c:formatCode>
                <c:ptCount val="2"/>
                <c:pt idx="0">
                  <c:v>0.41</c:v>
                </c:pt>
                <c:pt idx="1">
                  <c:v>0.502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E2-4E15-81DD-1DAD71CDAB36}"/>
            </c:ext>
          </c:extLst>
        </c:ser>
        <c:ser>
          <c:idx val="2"/>
          <c:order val="2"/>
          <c:tx>
            <c:strRef>
              <c:f>Sheet2!$E$138</c:f>
              <c:strCache>
                <c:ptCount val="1"/>
                <c:pt idx="0">
                  <c:v>Nu am auzit despre asa ceva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Sheet2!$B$139:$B$140</c:f>
              <c:strCache>
                <c:ptCount val="2"/>
                <c:pt idx="0">
                  <c:v>Pandemia este un pretext pentru a impune un guvern mondial din umbră, care va conduce întreaga lume?</c:v>
                </c:pt>
                <c:pt idx="1">
                  <c:v>prima pacientă depistată cu COVID-19 în Republica Moldova a fugit dintr-un spital din Italia și a adus conștient epidemia în Republica Moldova?</c:v>
                </c:pt>
              </c:strCache>
            </c:strRef>
          </c:cat>
          <c:val>
            <c:numRef>
              <c:f>Sheet2!$E$139:$E$140</c:f>
              <c:numCache>
                <c:formatCode>0.0%</c:formatCode>
                <c:ptCount val="2"/>
                <c:pt idx="0">
                  <c:v>3.4000000000000002E-2</c:v>
                </c:pt>
                <c:pt idx="1">
                  <c:v>4.2999999999999997E-2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E2-4E15-81DD-1DAD71CDAB36}"/>
            </c:ext>
          </c:extLst>
        </c:ser>
        <c:ser>
          <c:idx val="3"/>
          <c:order val="3"/>
          <c:tx>
            <c:strRef>
              <c:f>Sheet2!$F$138</c:f>
              <c:strCache>
                <c:ptCount val="1"/>
                <c:pt idx="0">
                  <c:v>Nu știu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Sheet2!$B$139:$B$140</c:f>
              <c:strCache>
                <c:ptCount val="2"/>
                <c:pt idx="0">
                  <c:v>Pandemia este un pretext pentru a impune un guvern mondial din umbră, care va conduce întreaga lume?</c:v>
                </c:pt>
                <c:pt idx="1">
                  <c:v>prima pacientă depistată cu COVID-19 în Republica Moldova a fugit dintr-un spital din Italia și a adus conștient epidemia în Republica Moldova?</c:v>
                </c:pt>
              </c:strCache>
            </c:strRef>
          </c:cat>
          <c:val>
            <c:numRef>
              <c:f>Sheet2!$F$139:$F$140</c:f>
              <c:numCache>
                <c:formatCode>0.0%</c:formatCode>
                <c:ptCount val="2"/>
                <c:pt idx="0">
                  <c:v>0.19700000000000001</c:v>
                </c:pt>
                <c:pt idx="1">
                  <c:v>0.17399999999999999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E2-4E15-81DD-1DAD71CDA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90627840"/>
        <c:axId val="190629376"/>
      </c:barChart>
      <c:catAx>
        <c:axId val="19062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29376"/>
        <c:crosses val="autoZero"/>
        <c:auto val="1"/>
        <c:lblAlgn val="ctr"/>
        <c:lblOffset val="100"/>
        <c:noMultiLvlLbl val="0"/>
      </c:catAx>
      <c:valAx>
        <c:axId val="190629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062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38641709578688"/>
          <c:y val="0.91301900886299925"/>
          <c:w val="0.63771390167924513"/>
          <c:h val="6.584493066013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D9-4BDB-AEE1-7CCF60ADFC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Sheet2!$B$216:$C$232</c:f>
              <c:multiLvlStrCache>
                <c:ptCount val="17"/>
                <c:lvl>
                  <c:pt idx="0">
                    <c:v>Rural</c:v>
                  </c:pt>
                  <c:pt idx="1">
                    <c:v>Urban</c:v>
                  </c:pt>
                  <c:pt idx="2">
                    <c:v>Rusă</c:v>
                  </c:pt>
                  <c:pt idx="3">
                    <c:v>Moldovenească / Română</c:v>
                  </c:pt>
                  <c:pt idx="4">
                    <c:v>Neangajat</c:v>
                  </c:pt>
                  <c:pt idx="5">
                    <c:v>Angajat</c:v>
                  </c:pt>
                  <c:pt idx="6">
                    <c:v>Superioare</c:v>
                  </c:pt>
                  <c:pt idx="7">
                    <c:v>Profesional Tehnice</c:v>
                  </c:pt>
                  <c:pt idx="8">
                    <c:v>Medii generale</c:v>
                  </c:pt>
                  <c:pt idx="9">
                    <c:v>Medii incomplete sau fără</c:v>
                  </c:pt>
                  <c:pt idx="10">
                    <c:v>60+</c:v>
                  </c:pt>
                  <c:pt idx="11">
                    <c:v>45-59</c:v>
                  </c:pt>
                  <c:pt idx="12">
                    <c:v>30-44</c:v>
                  </c:pt>
                  <c:pt idx="13">
                    <c:v>18-29</c:v>
                  </c:pt>
                  <c:pt idx="14">
                    <c:v>Feminin</c:v>
                  </c:pt>
                  <c:pt idx="15">
                    <c:v>Masculin</c:v>
                  </c:pt>
                </c:lvl>
                <c:lvl>
                  <c:pt idx="0">
                    <c:v>Mediul de reședință:</c:v>
                  </c:pt>
                  <c:pt idx="2">
                    <c:v>Limba de comunicare:</c:v>
                  </c:pt>
                  <c:pt idx="4">
                    <c:v>Ocupație:</c:v>
                  </c:pt>
                  <c:pt idx="6">
                    <c:v>Studii:</c:v>
                  </c:pt>
                  <c:pt idx="10">
                    <c:v>Vârstă:</c:v>
                  </c:pt>
                  <c:pt idx="14">
                    <c:v>Gen:</c:v>
                  </c:pt>
                  <c:pt idx="16">
                    <c:v>Total </c:v>
                  </c:pt>
                </c:lvl>
              </c:multiLvlStrCache>
            </c:multiLvlStrRef>
          </c:cat>
          <c:val>
            <c:numRef>
              <c:f>Sheet2!$D$216:$D$232</c:f>
              <c:numCache>
                <c:formatCode>0.0</c:formatCode>
                <c:ptCount val="17"/>
                <c:pt idx="0">
                  <c:v>7.86</c:v>
                </c:pt>
                <c:pt idx="1">
                  <c:v>7.29</c:v>
                </c:pt>
                <c:pt idx="2">
                  <c:v>7.38</c:v>
                </c:pt>
                <c:pt idx="3">
                  <c:v>7.7</c:v>
                </c:pt>
                <c:pt idx="4">
                  <c:v>7.72</c:v>
                </c:pt>
                <c:pt idx="5">
                  <c:v>7.45</c:v>
                </c:pt>
                <c:pt idx="6">
                  <c:v>6.82</c:v>
                </c:pt>
                <c:pt idx="7">
                  <c:v>7.92</c:v>
                </c:pt>
                <c:pt idx="8">
                  <c:v>7.93</c:v>
                </c:pt>
                <c:pt idx="9">
                  <c:v>8.19</c:v>
                </c:pt>
                <c:pt idx="10">
                  <c:v>7.32</c:v>
                </c:pt>
                <c:pt idx="11">
                  <c:v>7.96</c:v>
                </c:pt>
                <c:pt idx="12">
                  <c:v>7.79</c:v>
                </c:pt>
                <c:pt idx="13">
                  <c:v>7.26</c:v>
                </c:pt>
                <c:pt idx="14">
                  <c:v>7.61</c:v>
                </c:pt>
                <c:pt idx="15">
                  <c:v>7.59</c:v>
                </c:pt>
                <c:pt idx="16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D9-4BDB-AEE1-7CCF60ADF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92134528"/>
        <c:axId val="192136320"/>
      </c:barChart>
      <c:catAx>
        <c:axId val="19213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6320"/>
        <c:crosses val="autoZero"/>
        <c:auto val="1"/>
        <c:lblAlgn val="ctr"/>
        <c:lblOffset val="100"/>
        <c:noMultiLvlLbl val="0"/>
      </c:catAx>
      <c:valAx>
        <c:axId val="192136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Sheet2!$C$286</c:f>
              <c:strCache>
                <c:ptCount val="1"/>
                <c:pt idx="0">
                  <c:v>Adevarat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07612456747404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1E-4938-9783-DDDF14FB4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Sheet2!$B$287:$B$291</c:f>
              <c:strCache>
                <c:ptCount val="5"/>
                <c:pt idx="0">
                  <c:v>Maia Sandu știa despre faptul să vine pandemia, de aceea a provocat demisia propriului Guvern?</c:v>
                </c:pt>
                <c:pt idx="1">
                  <c:v>Dacă Maia Sandu ar fi devenit Președinte în anul 2016, ar fi adus 30 mii sirieni în Moldova</c:v>
                </c:pt>
                <c:pt idx="2">
                  <c:v>Maia Sandu este masson și a fost trimisă în Moldova pentru a disctruge școlile și biserica</c:v>
                </c:pt>
                <c:pt idx="3">
                  <c:v>Vlad Plahotniuc este agent american?</c:v>
                </c:pt>
                <c:pt idx="4">
                  <c:v>România intenționat fură ploile ca să nu ajungă în Republica Moldova?</c:v>
                </c:pt>
              </c:strCache>
            </c:strRef>
          </c:cat>
          <c:val>
            <c:numRef>
              <c:f>Sheet2!$C$287:$C$291</c:f>
              <c:numCache>
                <c:formatCode>0.0%</c:formatCode>
                <c:ptCount val="5"/>
                <c:pt idx="0">
                  <c:v>0.14699999999999999</c:v>
                </c:pt>
                <c:pt idx="1">
                  <c:v>0.13600000000000001</c:v>
                </c:pt>
                <c:pt idx="2">
                  <c:v>0.23100000000000001</c:v>
                </c:pt>
                <c:pt idx="3">
                  <c:v>0.17499999999999999</c:v>
                </c:pt>
                <c:pt idx="4">
                  <c:v>5.8000000000000003E-2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1E-4938-9783-DDDF14FB415A}"/>
            </c:ext>
          </c:extLst>
        </c:ser>
        <c:ser>
          <c:idx val="1"/>
          <c:order val="1"/>
          <c:tx>
            <c:strRef>
              <c:f>Sheet2!$D$286</c:f>
              <c:strCache>
                <c:ptCount val="1"/>
                <c:pt idx="0">
                  <c:v>Nu este adevarat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Sheet2!$B$287:$B$291</c:f>
              <c:strCache>
                <c:ptCount val="5"/>
                <c:pt idx="0">
                  <c:v>Maia Sandu știa despre faptul să vine pandemia, de aceea a provocat demisia propriului Guvern?</c:v>
                </c:pt>
                <c:pt idx="1">
                  <c:v>Dacă Maia Sandu ar fi devenit Președinte în anul 2016, ar fi adus 30 mii sirieni în Moldova</c:v>
                </c:pt>
                <c:pt idx="2">
                  <c:v>Maia Sandu este masson și a fost trimisă în Moldova pentru a disctruge școlile și biserica</c:v>
                </c:pt>
                <c:pt idx="3">
                  <c:v>Vlad Plahotniuc este agent american?</c:v>
                </c:pt>
                <c:pt idx="4">
                  <c:v>România intenționat fură ploile ca să nu ajungă în Republica Moldova?</c:v>
                </c:pt>
              </c:strCache>
            </c:strRef>
          </c:cat>
          <c:val>
            <c:numRef>
              <c:f>Sheet2!$D$287:$D$291</c:f>
              <c:numCache>
                <c:formatCode>0.0%</c:formatCode>
                <c:ptCount val="5"/>
                <c:pt idx="0">
                  <c:v>0.46600000000000003</c:v>
                </c:pt>
                <c:pt idx="1">
                  <c:v>0.50600000000000001</c:v>
                </c:pt>
                <c:pt idx="2">
                  <c:v>0.502</c:v>
                </c:pt>
                <c:pt idx="3">
                  <c:v>0.41099999999999998</c:v>
                </c:pt>
                <c:pt idx="4">
                  <c:v>0.69099999999999995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1E-4938-9783-DDDF14FB415A}"/>
            </c:ext>
          </c:extLst>
        </c:ser>
        <c:ser>
          <c:idx val="2"/>
          <c:order val="2"/>
          <c:tx>
            <c:strRef>
              <c:f>Sheet2!$E$286</c:f>
              <c:strCache>
                <c:ptCount val="1"/>
                <c:pt idx="0">
                  <c:v>Nu am auzit despre asa ceva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Sheet2!$B$287:$B$291</c:f>
              <c:strCache>
                <c:ptCount val="5"/>
                <c:pt idx="0">
                  <c:v>Maia Sandu știa despre faptul să vine pandemia, de aceea a provocat demisia propriului Guvern?</c:v>
                </c:pt>
                <c:pt idx="1">
                  <c:v>Dacă Maia Sandu ar fi devenit Președinte în anul 2016, ar fi adus 30 mii sirieni în Moldova</c:v>
                </c:pt>
                <c:pt idx="2">
                  <c:v>Maia Sandu este masson și a fost trimisă în Moldova pentru a disctruge școlile și biserica</c:v>
                </c:pt>
                <c:pt idx="3">
                  <c:v>Vlad Plahotniuc este agent american?</c:v>
                </c:pt>
                <c:pt idx="4">
                  <c:v>România intenționat fură ploile ca să nu ajungă în Republica Moldova?</c:v>
                </c:pt>
              </c:strCache>
            </c:strRef>
          </c:cat>
          <c:val>
            <c:numRef>
              <c:f>Sheet2!$E$287:$E$291</c:f>
              <c:numCache>
                <c:formatCode>0.0%</c:formatCode>
                <c:ptCount val="5"/>
                <c:pt idx="0">
                  <c:v>9.6000000000000002E-2</c:v>
                </c:pt>
                <c:pt idx="1">
                  <c:v>0.13400000000000001</c:v>
                </c:pt>
                <c:pt idx="2">
                  <c:v>6.7000000000000004E-2</c:v>
                </c:pt>
                <c:pt idx="3">
                  <c:v>8.1000000000000003E-2</c:v>
                </c:pt>
                <c:pt idx="4">
                  <c:v>7.0999999999999994E-2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1E-4938-9783-DDDF14FB415A}"/>
            </c:ext>
          </c:extLst>
        </c:ser>
        <c:ser>
          <c:idx val="3"/>
          <c:order val="3"/>
          <c:tx>
            <c:strRef>
              <c:f>Sheet2!$F$286</c:f>
              <c:strCache>
                <c:ptCount val="1"/>
                <c:pt idx="0">
                  <c:v>Nu știu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Sheet2!$B$287:$B$291</c:f>
              <c:strCache>
                <c:ptCount val="5"/>
                <c:pt idx="0">
                  <c:v>Maia Sandu știa despre faptul să vine pandemia, de aceea a provocat demisia propriului Guvern?</c:v>
                </c:pt>
                <c:pt idx="1">
                  <c:v>Dacă Maia Sandu ar fi devenit Președinte în anul 2016, ar fi adus 30 mii sirieni în Moldova</c:v>
                </c:pt>
                <c:pt idx="2">
                  <c:v>Maia Sandu este masson și a fost trimisă în Moldova pentru a disctruge școlile și biserica</c:v>
                </c:pt>
                <c:pt idx="3">
                  <c:v>Vlad Plahotniuc este agent american?</c:v>
                </c:pt>
                <c:pt idx="4">
                  <c:v>România intenționat fură ploile ca să nu ajungă în Republica Moldova?</c:v>
                </c:pt>
              </c:strCache>
            </c:strRef>
          </c:cat>
          <c:val>
            <c:numRef>
              <c:f>Sheet2!$F$287:$F$291</c:f>
              <c:numCache>
                <c:formatCode>0.0%</c:formatCode>
                <c:ptCount val="5"/>
                <c:pt idx="0">
                  <c:v>0.29099999999999998</c:v>
                </c:pt>
                <c:pt idx="1">
                  <c:v>0.224</c:v>
                </c:pt>
                <c:pt idx="2">
                  <c:v>0.20100000000000001</c:v>
                </c:pt>
                <c:pt idx="3">
                  <c:v>0.33300000000000002</c:v>
                </c:pt>
                <c:pt idx="4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1E-4938-9783-DDDF14FB4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66380672"/>
        <c:axId val="166382592"/>
      </c:barChart>
      <c:catAx>
        <c:axId val="16638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82592"/>
        <c:crosses val="autoZero"/>
        <c:auto val="1"/>
        <c:lblAlgn val="ctr"/>
        <c:lblOffset val="100"/>
        <c:noMultiLvlLbl val="0"/>
      </c:catAx>
      <c:valAx>
        <c:axId val="166382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38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775787982254449E-2"/>
          <c:y val="0.91301900886299925"/>
          <c:w val="0.92532448377581122"/>
          <c:h val="6.584493066013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E5-4B81-9A18-79321280D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E5-4B81-9A18-79321280D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E5-4B81-9A18-79321280D5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E5-4B81-9A18-79321280D5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EE5-4B81-9A18-79321280D5F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EE5-4B81-9A18-79321280D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Sheet2!$C$167:$C$172</c:f>
              <c:strCache>
                <c:ptCount val="6"/>
                <c:pt idx="0">
                  <c:v>Foarte multă încredere</c:v>
                </c:pt>
                <c:pt idx="1">
                  <c:v>Oarecare încredere</c:v>
                </c:pt>
                <c:pt idx="2">
                  <c:v>Nu prea am încredere</c:v>
                </c:pt>
                <c:pt idx="3">
                  <c:v>Nu am deloc încredere</c:v>
                </c:pt>
                <c:pt idx="4">
                  <c:v>Nu cunosc ce este Organizația Mondială a Sănătății</c:v>
                </c:pt>
                <c:pt idx="5">
                  <c:v>NȘ/NR</c:v>
                </c:pt>
              </c:strCache>
            </c:strRef>
          </c:cat>
          <c:val>
            <c:numRef>
              <c:f>Sheet2!$D$167:$D$172</c:f>
              <c:numCache>
                <c:formatCode>0.0%</c:formatCode>
                <c:ptCount val="6"/>
                <c:pt idx="0">
                  <c:v>0.11600000000000001</c:v>
                </c:pt>
                <c:pt idx="1">
                  <c:v>0.35699999999999998</c:v>
                </c:pt>
                <c:pt idx="2">
                  <c:v>0.30499999999999999</c:v>
                </c:pt>
                <c:pt idx="3">
                  <c:v>0.14499999999999999</c:v>
                </c:pt>
                <c:pt idx="4">
                  <c:v>5.1999999999999998E-2</c:v>
                </c:pt>
                <c:pt idx="5">
                  <c:v>2.5999999999999999E-2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EE5-4B81-9A18-79321280D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195025536"/>
        <c:axId val="194904448"/>
      </c:barChart>
      <c:catAx>
        <c:axId val="1950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04448"/>
        <c:crosses val="autoZero"/>
        <c:auto val="1"/>
        <c:lblAlgn val="ctr"/>
        <c:lblOffset val="100"/>
        <c:noMultiLvlLbl val="0"/>
      </c:catAx>
      <c:valAx>
        <c:axId val="19490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2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AABD-88D6-48A1-A43F-C8A809EE153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183B1-3176-40C4-984B-A0A2E7EA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592C-9ECD-4909-8D38-EB551F0F6F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084AD-85C6-44BB-8BD2-1A8DFA9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84AD-85C6-44BB-8BD2-1A8DFA93D6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5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61" y="5995333"/>
            <a:ext cx="17526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:\Users\Cantar\Desktop\CBS_A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5246" cy="9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" y="5832644"/>
            <a:ext cx="987613" cy="9946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" y="5945887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5959475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5925814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37388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5959475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5942567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5959475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" y="5961062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938391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" y="5961062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3E3D7D-5CFF-410E-9992-4AED66DEA09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458200" cy="282036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Palatino Linotype" panose="02040502050505030304" pitchFamily="18" charset="0"/>
              </a:rPr>
              <a:t>MAI 2020</a:t>
            </a:r>
            <a:br>
              <a:rPr lang="en-US" sz="6000" dirty="0" smtClean="0">
                <a:latin typeface="Palatino Linotype" panose="02040502050505030304" pitchFamily="18" charset="0"/>
              </a:rPr>
            </a:br>
            <a:r>
              <a:rPr lang="ro-RO" sz="5300" dirty="0" smtClean="0">
                <a:latin typeface="Palatino Linotype" panose="02040502050505030304" pitchFamily="18" charset="0"/>
              </a:rPr>
              <a:t>Impactul dezinformării în contextul pandemiei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4419601"/>
            <a:ext cx="3251200" cy="609599"/>
          </a:xfrm>
        </p:spPr>
        <p:txBody>
          <a:bodyPr>
            <a:noAutofit/>
          </a:bodyPr>
          <a:lstStyle/>
          <a:p>
            <a:r>
              <a:rPr lang="ro-RO" sz="2400" dirty="0" smtClean="0">
                <a:latin typeface="Palatino Linotype" panose="02040502050505030304" pitchFamily="18" charset="0"/>
              </a:rPr>
              <a:t>21</a:t>
            </a:r>
            <a:r>
              <a:rPr lang="en-US" sz="2400" dirty="0" smtClean="0">
                <a:latin typeface="Palatino Linotype" panose="02040502050505030304" pitchFamily="18" charset="0"/>
              </a:rPr>
              <a:t>.05.2020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GRADUL DE ASIMILARE A FALSURILOR PE CATEGORII SOCIO-DEMOGRAFICE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39796"/>
              </p:ext>
            </p:extLst>
          </p:nvPr>
        </p:nvGraphicFramePr>
        <p:xfrm>
          <a:off x="381000" y="685800"/>
          <a:ext cx="8229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6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mtClean="0"/>
              <a:t>FALSURI VEHICULATE ÎN DISCURSUL POLITIC</a:t>
            </a:r>
            <a:endParaRPr lang="en-US" dirty="0"/>
          </a:p>
        </p:txBody>
      </p:sp>
      <p:graphicFrame>
        <p:nvGraphicFramePr>
          <p:cNvPr id="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879627"/>
              </p:ext>
            </p:extLst>
          </p:nvPr>
        </p:nvGraphicFramePr>
        <p:xfrm>
          <a:off x="0" y="1371600"/>
          <a:ext cx="86106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54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ÎNCREDEREA ÎN INFORMAȚIILE PREZENTATE DE OMS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807414"/>
              </p:ext>
            </p:extLst>
          </p:nvPr>
        </p:nvGraphicFramePr>
        <p:xfrm>
          <a:off x="381000" y="9144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66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ÎNCREDEREA ÎN INFORMAȚIILE PREZENTATE DE AUTORITĂȚILE NAȚIONALE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103776"/>
              </p:ext>
            </p:extLst>
          </p:nvPr>
        </p:nvGraphicFramePr>
        <p:xfrm>
          <a:off x="304800" y="9906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GRADUL DE ASIMILARE A FALSURILOR ȘI ÎNCREDEREA ÎN SURSE OFICIALE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863020"/>
              </p:ext>
            </p:extLst>
          </p:nvPr>
        </p:nvGraphicFramePr>
        <p:xfrm>
          <a:off x="457200" y="990600"/>
          <a:ext cx="83058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5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GRADUL DE ASIMILARE A FALSURILOR ȘI SURSELE DE INFORMARE DE ÎNCREDERE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913385"/>
              </p:ext>
            </p:extLst>
          </p:nvPr>
        </p:nvGraphicFramePr>
        <p:xfrm>
          <a:off x="381000" y="9906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6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GRADUL DE ASIMILARE A FALSURILOR ȘI REȚELELE DE SOCIALIZARE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035547"/>
              </p:ext>
            </p:extLst>
          </p:nvPr>
        </p:nvGraphicFramePr>
        <p:xfrm>
          <a:off x="533400" y="10668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94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1142999"/>
          </a:xfrm>
        </p:spPr>
        <p:txBody>
          <a:bodyPr>
            <a:noAutofit/>
          </a:bodyPr>
          <a:lstStyle/>
          <a:p>
            <a:pPr algn="ctr"/>
            <a:r>
              <a:rPr lang="ro-RO" sz="5400" dirty="0">
                <a:latin typeface="Palatino Linotype" panose="02040502050505030304" pitchFamily="18" charset="0"/>
              </a:rPr>
              <a:t>VĂ MULȚUMIM!</a:t>
            </a:r>
            <a:endParaRPr lang="ru-RU" sz="5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1" y="0"/>
            <a:ext cx="8229600" cy="685800"/>
          </a:xfrm>
        </p:spPr>
        <p:txBody>
          <a:bodyPr>
            <a:normAutofit/>
          </a:bodyPr>
          <a:lstStyle/>
          <a:p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Metodologia studiului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336" y="722723"/>
            <a:ext cx="834586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Volumul eşantionului: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1003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persoane cu vârstă de 18 ani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mult;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Eşantion: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stratificat,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probabilistic;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Metoda: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sondaj telefonic;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Reprezentativitate: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eşantionul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este reprezentativ pentru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populaţia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adultă a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țării,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cu excepția locuitorilor regiunii din stânga Nistrului, cu o eroare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maximă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ro-RO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x-none" dirty="0" smtClean="0">
                <a:latin typeface="Calibri" panose="020F0502020204030204" pitchFamily="34" charset="0"/>
                <a:cs typeface="Calibri" panose="020F0502020204030204" pitchFamily="34" charset="0"/>
              </a:rPr>
              <a:t>3,1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Perioada de </a:t>
            </a:r>
            <a:r>
              <a:rPr lang="ro-R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colectare </a:t>
            </a: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a datelor: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-11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Chestionarul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a fost redactat în limbile română şi rusă, oferindu-se respondenţilor posibilitatea de a alege varianta. </a:t>
            </a:r>
            <a:endParaRPr lang="ro-R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o-R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Notă de limitare a responsabilităţii</a:t>
            </a:r>
            <a:endParaRPr lang="en-U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Studiul sociologic este realizat la comanda Asociației Comunitatea ”WatchDog.MD” în cadrul </a:t>
            </a:r>
            <a:r>
              <a:rPr lang="x-none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proiectului 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Facilitating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crisis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as a civic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COVID-19 pandemic in Moldova” implementat cu suportul The Black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Sea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Trust of The German Marshall Fund. Opiniile exprimate în această publicație nu reprezintă neapărat viziunile Black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Sea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Trust for Regional Cooperation (BST), German Marshall Fund of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United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(GMF) sau ale partenerilor săi.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COVID-19</a:t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 smtClean="0"/>
              <a:t>TEORII ALE CONSPIRAȚIEI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1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CÂT DE DIFICIL ESTE CONSUMATORULUI SĂ </a:t>
            </a:r>
            <a:r>
              <a:rPr lang="ro-RO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DISTINGĂ CÂT DE ADEVĂRATE SUNT INFORMAȚIILE PREZENTATE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156938"/>
              </p:ext>
            </p:extLst>
          </p:nvPr>
        </p:nvGraphicFramePr>
        <p:xfrm>
          <a:off x="304800" y="1219200"/>
          <a:ext cx="8763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1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FALSURI CU PRIVIRE LA PROVENIENȚA COVID-19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053538"/>
              </p:ext>
            </p:extLst>
          </p:nvPr>
        </p:nvGraphicFramePr>
        <p:xfrm>
          <a:off x="381000" y="990600"/>
          <a:ext cx="83820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8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FALSURI CU PRIVIRE LA TRANSMITEREA COVID-19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289912"/>
              </p:ext>
            </p:extLst>
          </p:nvPr>
        </p:nvGraphicFramePr>
        <p:xfrm>
          <a:off x="685800" y="990600"/>
          <a:ext cx="80772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2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COVID-19: VEST/EST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09400"/>
              </p:ext>
            </p:extLst>
          </p:nvPr>
        </p:nvGraphicFramePr>
        <p:xfrm>
          <a:off x="381000" y="838200"/>
          <a:ext cx="83820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2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COVID-19: TRATAMENT ȘI RISCURI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476596"/>
              </p:ext>
            </p:extLst>
          </p:nvPr>
        </p:nvGraphicFramePr>
        <p:xfrm>
          <a:off x="304800" y="838200"/>
          <a:ext cx="85344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COVID-19: ALTE FALSURI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196521"/>
              </p:ext>
            </p:extLst>
          </p:nvPr>
        </p:nvGraphicFramePr>
        <p:xfrm>
          <a:off x="381000" y="8382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5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11410</TotalTime>
  <Words>272</Words>
  <Application>Microsoft Office PowerPoint</Application>
  <PresentationFormat>Экран (4:3)</PresentationFormat>
  <Paragraphs>31</Paragraphs>
  <Slides>17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Concourse</vt:lpstr>
      <vt:lpstr>MAI 2020 Impactul dezinformării în contextul pandemiei</vt:lpstr>
      <vt:lpstr>Metodologia studiului</vt:lpstr>
      <vt:lpstr>COVID-19  TEORII ALE CONSPIRAȚIEI</vt:lpstr>
      <vt:lpstr>CÂT DE DIFICIL ESTE CONSUMATORULUI SĂ DISTINGĂ CÂT DE ADEVĂRATE SUNT INFORMAȚIILE PREZENTATE</vt:lpstr>
      <vt:lpstr>FALSURI CU PRIVIRE LA PROVENIENȚA COVID-19</vt:lpstr>
      <vt:lpstr>FALSURI CU PRIVIRE LA TRANSMITEREA COVID-19</vt:lpstr>
      <vt:lpstr>COVID-19: VEST/EST</vt:lpstr>
      <vt:lpstr>COVID-19: TRATAMENT ȘI RISCURI</vt:lpstr>
      <vt:lpstr>COVID-19: ALTE FALSURI</vt:lpstr>
      <vt:lpstr>GRADUL DE ASIMILARE A FALSURILOR PE CATEGORII SOCIO-DEMOGRAFICE</vt:lpstr>
      <vt:lpstr>FALSURI VEHICULATE ÎN DISCURSUL POLITIC</vt:lpstr>
      <vt:lpstr>ÎNCREDEREA ÎN INFORMAȚIILE PREZENTATE DE OMS</vt:lpstr>
      <vt:lpstr>ÎNCREDEREA ÎN INFORMAȚIILE PREZENTATE DE AUTORITĂȚILE NAȚIONALE</vt:lpstr>
      <vt:lpstr>GRADUL DE ASIMILARE A FALSURILOR ȘI ÎNCREDEREA ÎN SURSE OFICIALE</vt:lpstr>
      <vt:lpstr>GRADUL DE ASIMILARE A FALSURILOR ȘI SURSELE DE INFORMARE DE ÎNCREDERE</vt:lpstr>
      <vt:lpstr>GRADUL DE ASIMILARE A FALSURILOR ȘI REȚELELE DE SOCIALIZARE</vt:lpstr>
      <vt:lpstr>VĂ MULȚUMIM!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OMNIBUS CBS-AXA  Vara 2012</dc:title>
  <dc:creator>Cantar</dc:creator>
  <cp:lastModifiedBy>Ion Ionescu</cp:lastModifiedBy>
  <cp:revision>351</cp:revision>
  <cp:lastPrinted>2017-05-03T13:51:03Z</cp:lastPrinted>
  <dcterms:created xsi:type="dcterms:W3CDTF">2012-07-23T07:14:09Z</dcterms:created>
  <dcterms:modified xsi:type="dcterms:W3CDTF">2020-05-21T08:33:32Z</dcterms:modified>
</cp:coreProperties>
</file>