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image/x-emf" Extension="emf"/>
  <Default ContentType="application/vnd.openxmlformats-package.relationships+xml" Extension="rels"/>
  <Default ContentType="application/xml" Extension="xml"/>
  <Default ContentType="application/vnd.openxmlformats-officedocument.spreadsheetml.sheet" Extension="xlsx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1.xml"/>
  <Override ContentType="application/vnd.openxmlformats-officedocument.drawingml.chart+xml" PartName="/ppt/charts/chart1.xml"/>
  <Override ContentType="application/vnd.openxmlformats-officedocument.themeOverride+xml" PartName="/ppt/theme/themeOverride1.xml"/>
  <Override ContentType="application/vnd.openxmlformats-officedocument.drawingml.chart+xml" PartName="/ppt/charts/chart2.xml"/>
  <Override ContentType="application/vnd.openxmlformats-officedocument.themeOverride+xml" PartName="/ppt/theme/themeOverride2.xml"/>
  <Override ContentType="application/vnd.openxmlformats-officedocument.drawingml.chart+xml" PartName="/ppt/charts/chart3.xml"/>
  <Override ContentType="application/vnd.openxmlformats-officedocument.themeOverride+xml" PartName="/ppt/theme/themeOverride3.xml"/>
  <Override ContentType="application/vnd.openxmlformats-officedocument.drawingml.chart+xml" PartName="/ppt/charts/chart4.xml"/>
  <Override ContentType="application/vnd.openxmlformats-officedocument.themeOverride+xml" PartName="/ppt/theme/themeOverride4.xml"/>
  <Override ContentType="application/vnd.openxmlformats-officedocument.drawingml.chart+xml" PartName="/ppt/charts/chart5.xml"/>
  <Override ContentType="application/vnd.openxmlformats-officedocument.themeOverride+xml" PartName="/ppt/theme/themeOverride5.xml"/>
  <Override ContentType="application/vnd.openxmlformats-officedocument.drawingml.chart+xml" PartName="/ppt/charts/chart6.xml"/>
  <Override ContentType="application/vnd.openxmlformats-officedocument.themeOverride+xml" PartName="/ppt/theme/themeOverride6.xml"/>
  <Override ContentType="application/vnd.openxmlformats-officedocument.drawingml.chart+xml" PartName="/ppt/charts/chart7.xml"/>
  <Override ContentType="application/vnd.openxmlformats-officedocument.themeOverride+xml" PartName="/ppt/theme/themeOverride7.xml"/>
  <Override ContentType="application/vnd.openxmlformats-officedocument.drawingml.chart+xml" PartName="/ppt/charts/chart8.xml"/>
  <Override ContentType="application/vnd.openxmlformats-officedocument.themeOverride+xml" PartName="/ppt/theme/themeOverride8.xml"/>
  <Override ContentType="application/vnd.openxmlformats-officedocument.drawingml.chart+xml" PartName="/ppt/charts/chart9.xml"/>
  <Override ContentType="application/vnd.openxmlformats-officedocument.themeOverride+xml" PartName="/ppt/theme/themeOverride9.xml"/>
  <Override ContentType="application/vnd.openxmlformats-officedocument.drawingml.chart+xml" PartName="/ppt/charts/chart10.xml"/>
  <Override ContentType="application/vnd.openxmlformats-officedocument.themeOverride+xml" PartName="/ppt/theme/themeOverride10.xml"/>
  <Override ContentType="application/vnd.openxmlformats-officedocument.drawingml.chart+xml" PartName="/ppt/charts/chart11.xml"/>
  <Override ContentType="application/vnd.ms-office.chartstyle+xml" PartName="/ppt/charts/style1.xml"/>
  <Override ContentType="application/vnd.ms-office.chartcolorstyle+xml" PartName="/ppt/charts/colors1.xml"/>
  <Override ContentType="application/vnd.openxmlformats-officedocument.themeOverride+xml" PartName="/ppt/theme/themeOverride11.xml"/>
  <Override ContentType="application/vnd.openxmlformats-officedocument.drawingml.chart+xml" PartName="/ppt/charts/chart12.xml"/>
  <Override ContentType="application/vnd.ms-office.chartstyle+xml" PartName="/ppt/charts/style2.xml"/>
  <Override ContentType="application/vnd.ms-office.chartcolorstyle+xml" PartName="/ppt/charts/colors2.xml"/>
  <Override ContentType="application/vnd.openxmlformats-officedocument.themeOverride+xml" PartName="/ppt/theme/themeOverride12.xml"/>
  <Override ContentType="application/vnd.openxmlformats-officedocument.drawingml.chart+xml" PartName="/ppt/charts/chart13.xml"/>
  <Override ContentType="application/vnd.ms-office.chartstyle+xml" PartName="/ppt/charts/style3.xml"/>
  <Override ContentType="application/vnd.ms-office.chartcolorstyle+xml" PartName="/ppt/charts/colors3.xml"/>
  <Override ContentType="application/vnd.openxmlformats-officedocument.themeOverride+xml" PartName="/ppt/theme/themeOverride13.xml"/>
  <Override ContentType="application/vnd.openxmlformats-officedocument.drawingml.chart+xml" PartName="/ppt/charts/chart14.xml"/>
  <Override ContentType="application/vnd.ms-office.chartstyle+xml" PartName="/ppt/charts/style4.xml"/>
  <Override ContentType="application/vnd.ms-office.chartcolorstyle+xml" PartName="/ppt/charts/colors4.xml"/>
  <Override ContentType="application/vnd.openxmlformats-officedocument.themeOverride+xml" PartName="/ppt/theme/themeOverride14.xml"/>
  <Override ContentType="application/vnd.openxmlformats-officedocument.drawingml.chart+xml" PartName="/ppt/charts/chart15.xml"/>
  <Override ContentType="application/vnd.ms-office.chartstyle+xml" PartName="/ppt/charts/style5.xml"/>
  <Override ContentType="application/vnd.ms-office.chartcolorstyle+xml" PartName="/ppt/charts/colors5.xml"/>
  <Override ContentType="application/vnd.openxmlformats-officedocument.themeOverride+xml" PartName="/ppt/theme/themeOverride15.xml"/>
  <Override ContentType="application/vnd.openxmlformats-officedocument.drawingml.chart+xml" PartName="/ppt/charts/chart16.xml"/>
  <Override ContentType="application/vnd.ms-office.chartstyle+xml" PartName="/ppt/charts/style6.xml"/>
  <Override ContentType="application/vnd.ms-office.chartcolorstyle+xml" PartName="/ppt/charts/colors6.xml"/>
  <Override ContentType="application/vnd.openxmlformats-officedocument.themeOverride+xml" PartName="/ppt/theme/themeOverride16.xml"/>
  <Override ContentType="application/vnd.openxmlformats-officedocument.drawingml.chartshapes+xml" PartName="/ppt/drawings/drawing1.xml"/>
  <Override ContentType="application/vnd.openxmlformats-officedocument.drawingml.chart+xml" PartName="/ppt/charts/chart17.xml"/>
  <Override ContentType="application/vnd.ms-office.chartstyle+xml" PartName="/ppt/charts/style7.xml"/>
  <Override ContentType="application/vnd.ms-office.chartcolorstyle+xml" PartName="/ppt/charts/colors7.xml"/>
  <Override ContentType="application/vnd.openxmlformats-officedocument.themeOverride+xml" PartName="/ppt/theme/themeOverride17.xml"/>
  <Override ContentType="application/vnd.openxmlformats-officedocument.drawingml.chart+xml" PartName="/ppt/charts/chart18.xml"/>
  <Override ContentType="application/vnd.ms-office.chartstyle+xml" PartName="/ppt/charts/style8.xml"/>
  <Override ContentType="application/vnd.ms-office.chartcolorstyle+xml" PartName="/ppt/charts/colors8.xml"/>
  <Override ContentType="application/vnd.openxmlformats-officedocument.themeOverride+xml" PartName="/ppt/theme/themeOverride18.xml"/>
  <Override ContentType="application/vnd.openxmlformats-officedocument.drawingml.chart+xml" PartName="/ppt/charts/chart19.xml"/>
  <Override ContentType="application/vnd.ms-office.chartstyle+xml" PartName="/ppt/charts/style9.xml"/>
  <Override ContentType="application/vnd.ms-office.chartcolorstyle+xml" PartName="/ppt/charts/colors9.xml"/>
  <Override ContentType="application/vnd.openxmlformats-officedocument.themeOverride+xml" PartName="/ppt/theme/themeOverride19.xml"/>
  <Override ContentType="application/vnd.openxmlformats-officedocument.drawingml.chart+xml" PartName="/ppt/charts/chart20.xml"/>
  <Override ContentType="application/vnd.ms-office.chartstyle+xml" PartName="/ppt/charts/style10.xml"/>
  <Override ContentType="application/vnd.ms-office.chartcolorstyle+xml" PartName="/ppt/charts/colors10.xml"/>
  <Override ContentType="application/vnd.openxmlformats-officedocument.themeOverride+xml" PartName="/ppt/theme/themeOverride20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287" r:id="rId13"/>
    <p:sldId id="288" r:id="rId14"/>
    <p:sldId id="289" r:id="rId15"/>
    <p:sldId id="290" r:id="rId16"/>
    <p:sldId id="291" r:id="rId17"/>
    <p:sldId id="292" r:id="rId18"/>
    <p:sldId id="311" r:id="rId19"/>
    <p:sldId id="312" r:id="rId20"/>
    <p:sldId id="313" r:id="rId21"/>
    <p:sldId id="314" r:id="rId22"/>
    <p:sldId id="315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02" autoAdjust="0"/>
  </p:normalViewPr>
  <p:slideViewPr>
    <p:cSldViewPr>
      <p:cViewPr varScale="1">
        <p:scale>
          <a:sx n="68" d="100"/>
          <a:sy n="68" d="100"/>
        </p:scale>
        <p:origin x="60" y="7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1.xml" Type="http://schemas.openxmlformats.org/officeDocument/2006/relationships/themeOverride"/></Relationships>
</file>

<file path=ppt/charts/_rels/chart10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10.xml" Type="http://schemas.openxmlformats.org/officeDocument/2006/relationships/themeOverride"/></Relationships>
</file>

<file path=ppt/charts/_rels/chart11.xml.rels><?xml version="1.0" encoding="UTF-8" standalone="yes" ?><Relationships xmlns="http://schemas.openxmlformats.org/package/2006/relationships"><Relationship Id="rId3" Target="../theme/themeOverride11.xml" Type="http://schemas.openxmlformats.org/officeDocument/2006/relationships/themeOverride"/><Relationship Id="rId2" Target="colors1.xml" Type="http://schemas.microsoft.com/office/2011/relationships/chartColorStyle"/><Relationship Id="rId1" Target="style1.xml" Type="http://schemas.microsoft.com/office/2011/relationships/chartStyle"/><Relationship Id="rId4" Target="NULL" TargetMode="External" Type="http://schemas.openxmlformats.org/officeDocument/2006/relationships/oleObject"/></Relationships>
</file>

<file path=ppt/charts/_rels/chart12.xml.rels><?xml version="1.0" encoding="UTF-8" standalone="yes" ?><Relationships xmlns="http://schemas.openxmlformats.org/package/2006/relationships"><Relationship Id="rId3" Target="../theme/themeOverride12.xml" Type="http://schemas.openxmlformats.org/officeDocument/2006/relationships/themeOverride"/><Relationship Id="rId2" Target="colors2.xml" Type="http://schemas.microsoft.com/office/2011/relationships/chartColorStyle"/><Relationship Id="rId1" Target="style2.xml" Type="http://schemas.microsoft.com/office/2011/relationships/chartStyle"/><Relationship Id="rId4" Target="NULL" TargetMode="External" Type="http://schemas.openxmlformats.org/officeDocument/2006/relationships/oleObject"/></Relationships>
</file>

<file path=ppt/charts/_rels/chart13.xml.rels><?xml version="1.0" encoding="UTF-8" standalone="yes" ?><Relationships xmlns="http://schemas.openxmlformats.org/package/2006/relationships"><Relationship Id="rId3" Target="../theme/themeOverride13.xml" Type="http://schemas.openxmlformats.org/officeDocument/2006/relationships/themeOverride"/><Relationship Id="rId2" Target="colors3.xml" Type="http://schemas.microsoft.com/office/2011/relationships/chartColorStyle"/><Relationship Id="rId1" Target="style3.xml" Type="http://schemas.microsoft.com/office/2011/relationships/chartStyle"/><Relationship Id="rId4" Target="NULL" TargetMode="External" Type="http://schemas.openxmlformats.org/officeDocument/2006/relationships/oleObject"/></Relationships>
</file>

<file path=ppt/charts/_rels/chart14.xml.rels><?xml version="1.0" encoding="UTF-8" standalone="yes" ?><Relationships xmlns="http://schemas.openxmlformats.org/package/2006/relationships"><Relationship Id="rId3" Target="../theme/themeOverride14.xml" Type="http://schemas.openxmlformats.org/officeDocument/2006/relationships/themeOverride"/><Relationship Id="rId2" Target="colors4.xml" Type="http://schemas.microsoft.com/office/2011/relationships/chartColorStyle"/><Relationship Id="rId1" Target="style4.xml" Type="http://schemas.microsoft.com/office/2011/relationships/chartStyle"/><Relationship Id="rId4" Target="NULL" TargetMode="External" Type="http://schemas.openxmlformats.org/officeDocument/2006/relationships/oleObject"/></Relationships>
</file>

<file path=ppt/charts/_rels/chart15.xml.rels><?xml version="1.0" encoding="UTF-8" standalone="yes" ?><Relationships xmlns="http://schemas.openxmlformats.org/package/2006/relationships"><Relationship Id="rId3" Target="../theme/themeOverride15.xml" Type="http://schemas.openxmlformats.org/officeDocument/2006/relationships/themeOverride"/><Relationship Id="rId2" Target="colors5.xml" Type="http://schemas.microsoft.com/office/2011/relationships/chartColorStyle"/><Relationship Id="rId1" Target="style5.xml" Type="http://schemas.microsoft.com/office/2011/relationships/chartStyle"/><Relationship Id="rId4" Target="NULL" TargetMode="External" Type="http://schemas.openxmlformats.org/officeDocument/2006/relationships/oleObject"/></Relationships>
</file>

<file path=ppt/charts/_rels/chart16.xml.rels><?xml version="1.0" encoding="UTF-8" standalone="yes" ?><Relationships xmlns="http://schemas.openxmlformats.org/package/2006/relationships"><Relationship Id="rId3" Target="../theme/themeOverride16.xml" Type="http://schemas.openxmlformats.org/officeDocument/2006/relationships/themeOverride"/><Relationship Id="rId2" Target="colors6.xml" Type="http://schemas.microsoft.com/office/2011/relationships/chartColorStyle"/><Relationship Id="rId1" Target="style6.xml" Type="http://schemas.microsoft.com/office/2011/relationships/chartStyle"/><Relationship Id="rId5" Target="../drawings/drawing1.xml" Type="http://schemas.openxmlformats.org/officeDocument/2006/relationships/chartUserShapes"/><Relationship Id="rId4" Target="NULL" TargetMode="External" Type="http://schemas.openxmlformats.org/officeDocument/2006/relationships/oleObject"/></Relationships>
</file>

<file path=ppt/charts/_rels/chart17.xml.rels><?xml version="1.0" encoding="UTF-8" standalone="yes" ?><Relationships xmlns="http://schemas.openxmlformats.org/package/2006/relationships"><Relationship Id="rId3" Target="../theme/themeOverride17.xml" Type="http://schemas.openxmlformats.org/officeDocument/2006/relationships/themeOverride"/><Relationship Id="rId2" Target="colors7.xml" Type="http://schemas.microsoft.com/office/2011/relationships/chartColorStyle"/><Relationship Id="rId1" Target="style7.xml" Type="http://schemas.microsoft.com/office/2011/relationships/chartStyle"/><Relationship Id="rId4" Target="NULL" TargetMode="External" Type="http://schemas.openxmlformats.org/officeDocument/2006/relationships/oleObject"/></Relationships>
</file>

<file path=ppt/charts/_rels/chart18.xml.rels><?xml version="1.0" encoding="UTF-8" standalone="yes" ?><Relationships xmlns="http://schemas.openxmlformats.org/package/2006/relationships"><Relationship Id="rId3" Target="../theme/themeOverride18.xml" Type="http://schemas.openxmlformats.org/officeDocument/2006/relationships/themeOverride"/><Relationship Id="rId2" Target="colors8.xml" Type="http://schemas.microsoft.com/office/2011/relationships/chartColorStyle"/><Relationship Id="rId1" Target="style8.xml" Type="http://schemas.microsoft.com/office/2011/relationships/chartStyle"/><Relationship Id="rId4" Target="NULL" TargetMode="External" Type="http://schemas.openxmlformats.org/officeDocument/2006/relationships/oleObject"/></Relationships>
</file>

<file path=ppt/charts/_rels/chart19.xml.rels><?xml version="1.0" encoding="UTF-8" standalone="yes" ?><Relationships xmlns="http://schemas.openxmlformats.org/package/2006/relationships"><Relationship Id="rId3" Target="../theme/themeOverride19.xml" Type="http://schemas.openxmlformats.org/officeDocument/2006/relationships/themeOverride"/><Relationship Id="rId2" Target="colors9.xml" Type="http://schemas.microsoft.com/office/2011/relationships/chartColorStyle"/><Relationship Id="rId1" Target="style9.xml" Type="http://schemas.microsoft.com/office/2011/relationships/chartStyle"/><Relationship Id="rId4" Target="NULL" TargetMode="External" Type="http://schemas.openxmlformats.org/officeDocument/2006/relationships/oleObject"/></Relationships>
</file>

<file path=ppt/charts/_rels/chart2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2.xml" Type="http://schemas.openxmlformats.org/officeDocument/2006/relationships/themeOverride"/></Relationships>
</file>

<file path=ppt/charts/_rels/chart20.xml.rels><?xml version="1.0" encoding="UTF-8" standalone="yes" ?><Relationships xmlns="http://schemas.openxmlformats.org/package/2006/relationships"><Relationship Id="rId3" Target="../theme/themeOverride20.xml" Type="http://schemas.openxmlformats.org/officeDocument/2006/relationships/themeOverride"/><Relationship Id="rId2" Target="colors10.xml" Type="http://schemas.microsoft.com/office/2011/relationships/chartColorStyle"/><Relationship Id="rId1" Target="style10.xml" Type="http://schemas.microsoft.com/office/2011/relationships/chartStyle"/><Relationship Id="rId4" Target="NULL" TargetMode="External" Type="http://schemas.openxmlformats.org/officeDocument/2006/relationships/oleObject"/></Relationships>
</file>

<file path=ppt/charts/_rels/chart3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3.xml" Type="http://schemas.openxmlformats.org/officeDocument/2006/relationships/themeOverride"/></Relationships>
</file>

<file path=ppt/charts/_rels/chart4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4.xml" Type="http://schemas.openxmlformats.org/officeDocument/2006/relationships/themeOverride"/></Relationships>
</file>

<file path=ppt/charts/_rels/chart5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5.xml" Type="http://schemas.openxmlformats.org/officeDocument/2006/relationships/themeOverride"/></Relationships>
</file>

<file path=ppt/charts/_rels/chart6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6.xml" Type="http://schemas.openxmlformats.org/officeDocument/2006/relationships/themeOverride"/></Relationships>
</file>

<file path=ppt/charts/_rels/chart7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7.xml" Type="http://schemas.openxmlformats.org/officeDocument/2006/relationships/themeOverride"/></Relationships>
</file>

<file path=ppt/charts/_rels/chart8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8.xml" Type="http://schemas.openxmlformats.org/officeDocument/2006/relationships/themeOverride"/></Relationships>
</file>

<file path=ppt/charts/_rels/chart9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9.xml" Type="http://schemas.openxmlformats.org/officeDocument/2006/relationships/themeOverrid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2B5D-4839-AC12-68BB0B5BE908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2B5D-4839-AC12-68BB0B5BE908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2B5D-4839-AC12-68BB0B5BE90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2B5D-4839-AC12-68BB0B5BE90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9-2B5D-4839-AC12-68BB0B5BE90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B-2B5D-4839-AC12-68BB0B5BE90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D-2B5D-4839-AC12-68BB0B5BE908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F-2B5D-4839-AC12-68BB0B5BE908}"/>
              </c:ext>
            </c:extLst>
          </c:dPt>
          <c:dPt>
            <c:idx val="8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11-2B5D-4839-AC12-68BB0B5BE908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13-2B5D-4839-AC12-68BB0B5BE908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62,9%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B5D-4839-AC12-68BB0B5BE90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figuri!$A$93:$A$102</c:f>
              <c:strCache>
                <c:ptCount val="10"/>
                <c:pt idx="0">
                  <c:v>NȘ/NR</c:v>
                </c:pt>
                <c:pt idx="1">
                  <c:v>Nu am încredere în nimeni</c:v>
                </c:pt>
                <c:pt idx="2">
                  <c:v>Altcineva</c:v>
                </c:pt>
                <c:pt idx="3">
                  <c:v>Dorin Chirtoacă</c:v>
                </c:pt>
                <c:pt idx="4">
                  <c:v>Andrei Năstase</c:v>
                </c:pt>
                <c:pt idx="5">
                  <c:v>Octavian Țâcu</c:v>
                </c:pt>
                <c:pt idx="6">
                  <c:v>Ilan Shor</c:v>
                </c:pt>
                <c:pt idx="7">
                  <c:v>Renato Usatîi</c:v>
                </c:pt>
                <c:pt idx="8">
                  <c:v>Maia Sandu</c:v>
                </c:pt>
                <c:pt idx="9">
                  <c:v>Igor Dodon</c:v>
                </c:pt>
              </c:strCache>
            </c:strRef>
          </c:cat>
          <c:val>
            <c:numRef>
              <c:f>figuri!$B$93:$B$102</c:f>
              <c:numCache>
                <c:formatCode>0.0%</c:formatCode>
                <c:ptCount val="10"/>
                <c:pt idx="0">
                  <c:v>0.128</c:v>
                </c:pt>
                <c:pt idx="1">
                  <c:v>0.24</c:v>
                </c:pt>
                <c:pt idx="2">
                  <c:v>0.02</c:v>
                </c:pt>
                <c:pt idx="3">
                  <c:v>3.0000000000000001E-3</c:v>
                </c:pt>
                <c:pt idx="4">
                  <c:v>7.0000000000000001E-3</c:v>
                </c:pt>
                <c:pt idx="5">
                  <c:v>7.0000000000000001E-3</c:v>
                </c:pt>
                <c:pt idx="6">
                  <c:v>8.9999999999999993E-3</c:v>
                </c:pt>
                <c:pt idx="7">
                  <c:v>2.5999999999999999E-2</c:v>
                </c:pt>
                <c:pt idx="8">
                  <c:v>7.9000000000000001E-2</c:v>
                </c:pt>
                <c:pt idx="9">
                  <c:v>9.1999999999999998E-2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2B5D-4839-AC12-68BB0B5BE9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93402880"/>
        <c:axId val="293404672"/>
      </c:barChart>
      <c:catAx>
        <c:axId val="2934028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93404672"/>
        <c:crosses val="autoZero"/>
        <c:auto val="1"/>
        <c:lblAlgn val="ctr"/>
        <c:lblOffset val="100"/>
        <c:noMultiLvlLbl val="0"/>
      </c:catAx>
      <c:valAx>
        <c:axId val="293404672"/>
        <c:scaling>
          <c:orientation val="minMax"/>
        </c:scaling>
        <c:delete val="1"/>
        <c:axPos val="b"/>
        <c:majorGridlines>
          <c:spPr>
            <a:ln>
              <a:solidFill>
                <a:schemeClr val="accent1">
                  <a:lumMod val="20000"/>
                  <a:lumOff val="80000"/>
                </a:schemeClr>
              </a:solidFill>
            </a:ln>
          </c:spPr>
        </c:majorGridlines>
        <c:numFmt formatCode="0.0%" sourceLinked="1"/>
        <c:majorTickMark val="out"/>
        <c:minorTickMark val="none"/>
        <c:tickLblPos val="nextTo"/>
        <c:crossAx val="2934028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figuri!$B$303</c:f>
              <c:strCache>
                <c:ptCount val="1"/>
                <c:pt idx="0">
                  <c:v>Adevarat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figuri!$A$304:$A$318</c:f>
              <c:strCache>
                <c:ptCount val="15"/>
                <c:pt idx="0">
                  <c:v>Maia Sandu vrea să închidă bisericile</c:v>
                </c:pt>
                <c:pt idx="1">
                  <c:v>Dacă Maia Sandu ar fi devenit Președinte în anul 2016, ar fi adus 30 mii sirieni în Moldova</c:v>
                </c:pt>
                <c:pt idx="2">
                  <c:v>Maia Sandu singură a vrut să plece de la guvernare</c:v>
                </c:pt>
                <c:pt idx="3">
                  <c:v>Maia Sandu pregătește crearea unor centre de migranți în Moldova</c:v>
                </c:pt>
                <c:pt idx="4">
                  <c:v>Vlad Plahotniuc este un agent al serviciilor secrete americane</c:v>
                </c:pt>
                <c:pt idx="5">
                  <c:v>Sărbătoarea organizată de fiului lui Ion Chicu nu a fost de fapt o nuntă</c:v>
                </c:pt>
                <c:pt idx="6">
                  <c:v>Maia Sandu pregătește un maidan după alegerile prezidențiale</c:v>
                </c:pt>
                <c:pt idx="7">
                  <c:v>Maia Sandu vrea să vândă pământul agricol la cetățeni străini</c:v>
                </c:pt>
                <c:pt idx="8">
                  <c:v>Înregistrarea prealabilă pentru deschiderea secțiilor de vot în Rusia a fost falsificată</c:v>
                </c:pt>
                <c:pt idx="9">
                  <c:v>Campania electorală a Maiei Sandu a fost de fapt finanțată din exterior de Soros și alți donatori deghizați în ONG-uri</c:v>
                </c:pt>
                <c:pt idx="10">
                  <c:v>Conform tuturor sondajelor Igor Dodon va câștiga alegerile </c:v>
                </c:pt>
                <c:pt idx="11">
                  <c:v>Igor Dodon a făcut o alianță neformală pentru alegerile prezidențiale cu Plahotniuc și Șor</c:v>
                </c:pt>
                <c:pt idx="12">
                  <c:v>Cum credeți Cetațenii RM care locuiesc in Transnistria, atunci când participă la alegerile organizate de instituțiile din RM, o fac doar pentru bani ?</c:v>
                </c:pt>
                <c:pt idx="13">
                  <c:v>Campania electorală a canditatului Igor Dodon  este finanțată din afara țării</c:v>
                </c:pt>
                <c:pt idx="14">
                  <c:v>Unii candidați pentru alegerile președintelui vor cumpăra voturile moldovenilor, în special a celor din Transnistria </c:v>
                </c:pt>
              </c:strCache>
            </c:strRef>
          </c:cat>
          <c:val>
            <c:numRef>
              <c:f>figuri!$B$304:$B$318</c:f>
              <c:numCache>
                <c:formatCode>0.0%</c:formatCode>
                <c:ptCount val="15"/>
                <c:pt idx="0">
                  <c:v>0.126</c:v>
                </c:pt>
                <c:pt idx="1">
                  <c:v>0.13300000000000001</c:v>
                </c:pt>
                <c:pt idx="2">
                  <c:v>0.16800000000000001</c:v>
                </c:pt>
                <c:pt idx="3">
                  <c:v>0.17199999999999999</c:v>
                </c:pt>
                <c:pt idx="4">
                  <c:v>0.17599999999999999</c:v>
                </c:pt>
                <c:pt idx="5">
                  <c:v>0.20100000000000001</c:v>
                </c:pt>
                <c:pt idx="6">
                  <c:v>0.23599999999999999</c:v>
                </c:pt>
                <c:pt idx="7">
                  <c:v>0.23699999999999999</c:v>
                </c:pt>
                <c:pt idx="8">
                  <c:v>0.28299999999999997</c:v>
                </c:pt>
                <c:pt idx="9">
                  <c:v>0.30099999999999999</c:v>
                </c:pt>
                <c:pt idx="10">
                  <c:v>0.39600000000000002</c:v>
                </c:pt>
                <c:pt idx="11">
                  <c:v>0.40200000000000002</c:v>
                </c:pt>
                <c:pt idx="12">
                  <c:v>0.41399999999999998</c:v>
                </c:pt>
                <c:pt idx="13">
                  <c:v>0.54500000000000004</c:v>
                </c:pt>
                <c:pt idx="14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69-4EF1-B9CD-5F0A5628C6A2}"/>
            </c:ext>
          </c:extLst>
        </c:ser>
        <c:ser>
          <c:idx val="1"/>
          <c:order val="1"/>
          <c:tx>
            <c:strRef>
              <c:f>figuri!$C$303</c:f>
              <c:strCache>
                <c:ptCount val="1"/>
                <c:pt idx="0">
                  <c:v>Nu este adevarat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11"/>
              <c:layout>
                <c:manualLayout>
                  <c:x val="-2.19263917791570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769-4EF1-B9CD-5F0A5628C6A2}"/>
                </c:ext>
              </c:extLst>
            </c:dLbl>
            <c:dLbl>
              <c:idx val="13"/>
              <c:layout>
                <c:manualLayout>
                  <c:x val="-2.9235189038875984E-2"/>
                  <c:y val="-2.43499428063944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769-4EF1-B9CD-5F0A5628C6A2}"/>
                </c:ext>
              </c:extLst>
            </c:dLbl>
            <c:dLbl>
              <c:idx val="14"/>
              <c:layout>
                <c:manualLayout>
                  <c:x val="-3.654398629859487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769-4EF1-B9CD-5F0A5628C6A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figuri!$A$304:$A$318</c:f>
              <c:strCache>
                <c:ptCount val="15"/>
                <c:pt idx="0">
                  <c:v>Maia Sandu vrea să închidă bisericile</c:v>
                </c:pt>
                <c:pt idx="1">
                  <c:v>Dacă Maia Sandu ar fi devenit Președinte în anul 2016, ar fi adus 30 mii sirieni în Moldova</c:v>
                </c:pt>
                <c:pt idx="2">
                  <c:v>Maia Sandu singură a vrut să plece de la guvernare</c:v>
                </c:pt>
                <c:pt idx="3">
                  <c:v>Maia Sandu pregătește crearea unor centre de migranți în Moldova</c:v>
                </c:pt>
                <c:pt idx="4">
                  <c:v>Vlad Plahotniuc este un agent al serviciilor secrete americane</c:v>
                </c:pt>
                <c:pt idx="5">
                  <c:v>Sărbătoarea organizată de fiului lui Ion Chicu nu a fost de fapt o nuntă</c:v>
                </c:pt>
                <c:pt idx="6">
                  <c:v>Maia Sandu pregătește un maidan după alegerile prezidențiale</c:v>
                </c:pt>
                <c:pt idx="7">
                  <c:v>Maia Sandu vrea să vândă pământul agricol la cetățeni străini</c:v>
                </c:pt>
                <c:pt idx="8">
                  <c:v>Înregistrarea prealabilă pentru deschiderea secțiilor de vot în Rusia a fost falsificată</c:v>
                </c:pt>
                <c:pt idx="9">
                  <c:v>Campania electorală a Maiei Sandu a fost de fapt finanțată din exterior de Soros și alți donatori deghizați în ONG-uri</c:v>
                </c:pt>
                <c:pt idx="10">
                  <c:v>Conform tuturor sondajelor Igor Dodon va câștiga alegerile </c:v>
                </c:pt>
                <c:pt idx="11">
                  <c:v>Igor Dodon a făcut o alianță neformală pentru alegerile prezidențiale cu Plahotniuc și Șor</c:v>
                </c:pt>
                <c:pt idx="12">
                  <c:v>Cum credeți Cetațenii RM care locuiesc in Transnistria, atunci când participă la alegerile organizate de instituțiile din RM, o fac doar pentru bani ?</c:v>
                </c:pt>
                <c:pt idx="13">
                  <c:v>Campania electorală a canditatului Igor Dodon  este finanțată din afara țării</c:v>
                </c:pt>
                <c:pt idx="14">
                  <c:v>Unii candidați pentru alegerile președintelui vor cumpăra voturile moldovenilor, în special a celor din Transnistria </c:v>
                </c:pt>
              </c:strCache>
            </c:strRef>
          </c:cat>
          <c:val>
            <c:numRef>
              <c:f>figuri!$C$304:$C$318</c:f>
              <c:numCache>
                <c:formatCode>0.0%</c:formatCode>
                <c:ptCount val="15"/>
                <c:pt idx="0">
                  <c:v>0.53</c:v>
                </c:pt>
                <c:pt idx="1">
                  <c:v>0.47899999999999998</c:v>
                </c:pt>
                <c:pt idx="2">
                  <c:v>0.502</c:v>
                </c:pt>
                <c:pt idx="3">
                  <c:v>0.371</c:v>
                </c:pt>
                <c:pt idx="4">
                  <c:v>0.35699999999999998</c:v>
                </c:pt>
                <c:pt idx="5">
                  <c:v>0.435</c:v>
                </c:pt>
                <c:pt idx="6">
                  <c:v>0.32300000000000001</c:v>
                </c:pt>
                <c:pt idx="7">
                  <c:v>0.38500000000000001</c:v>
                </c:pt>
                <c:pt idx="8">
                  <c:v>0.19</c:v>
                </c:pt>
                <c:pt idx="9">
                  <c:v>0.2</c:v>
                </c:pt>
                <c:pt idx="10">
                  <c:v>0.31900000000000001</c:v>
                </c:pt>
                <c:pt idx="11">
                  <c:v>0.17</c:v>
                </c:pt>
                <c:pt idx="12">
                  <c:v>0.32</c:v>
                </c:pt>
                <c:pt idx="13">
                  <c:v>0.122</c:v>
                </c:pt>
                <c:pt idx="14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69-4EF1-B9CD-5F0A5628C6A2}"/>
            </c:ext>
          </c:extLst>
        </c:ser>
        <c:ser>
          <c:idx val="2"/>
          <c:order val="2"/>
          <c:tx>
            <c:strRef>
              <c:f>figuri!$D$303</c:f>
              <c:strCache>
                <c:ptCount val="1"/>
                <c:pt idx="0">
                  <c:v>Nu am auzit despre asa ceva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figuri!$A$304:$A$318</c:f>
              <c:strCache>
                <c:ptCount val="15"/>
                <c:pt idx="0">
                  <c:v>Maia Sandu vrea să închidă bisericile</c:v>
                </c:pt>
                <c:pt idx="1">
                  <c:v>Dacă Maia Sandu ar fi devenit Președinte în anul 2016, ar fi adus 30 mii sirieni în Moldova</c:v>
                </c:pt>
                <c:pt idx="2">
                  <c:v>Maia Sandu singură a vrut să plece de la guvernare</c:v>
                </c:pt>
                <c:pt idx="3">
                  <c:v>Maia Sandu pregătește crearea unor centre de migranți în Moldova</c:v>
                </c:pt>
                <c:pt idx="4">
                  <c:v>Vlad Plahotniuc este un agent al serviciilor secrete americane</c:v>
                </c:pt>
                <c:pt idx="5">
                  <c:v>Sărbătoarea organizată de fiului lui Ion Chicu nu a fost de fapt o nuntă</c:v>
                </c:pt>
                <c:pt idx="6">
                  <c:v>Maia Sandu pregătește un maidan după alegerile prezidențiale</c:v>
                </c:pt>
                <c:pt idx="7">
                  <c:v>Maia Sandu vrea să vândă pământul agricol la cetățeni străini</c:v>
                </c:pt>
                <c:pt idx="8">
                  <c:v>Înregistrarea prealabilă pentru deschiderea secțiilor de vot în Rusia a fost falsificată</c:v>
                </c:pt>
                <c:pt idx="9">
                  <c:v>Campania electorală a Maiei Sandu a fost de fapt finanțată din exterior de Soros și alți donatori deghizați în ONG-uri</c:v>
                </c:pt>
                <c:pt idx="10">
                  <c:v>Conform tuturor sondajelor Igor Dodon va câștiga alegerile </c:v>
                </c:pt>
                <c:pt idx="11">
                  <c:v>Igor Dodon a făcut o alianță neformală pentru alegerile prezidențiale cu Plahotniuc și Șor</c:v>
                </c:pt>
                <c:pt idx="12">
                  <c:v>Cum credeți Cetațenii RM care locuiesc in Transnistria, atunci când participă la alegerile organizate de instituțiile din RM, o fac doar pentru bani ?</c:v>
                </c:pt>
                <c:pt idx="13">
                  <c:v>Campania electorală a canditatului Igor Dodon  este finanțată din afara țării</c:v>
                </c:pt>
                <c:pt idx="14">
                  <c:v>Unii candidați pentru alegerile președintelui vor cumpăra voturile moldovenilor, în special a celor din Transnistria </c:v>
                </c:pt>
              </c:strCache>
            </c:strRef>
          </c:cat>
          <c:val>
            <c:numRef>
              <c:f>figuri!$D$304:$D$318</c:f>
              <c:numCache>
                <c:formatCode>0.0%</c:formatCode>
                <c:ptCount val="15"/>
                <c:pt idx="0">
                  <c:v>0.124</c:v>
                </c:pt>
                <c:pt idx="1">
                  <c:v>0.11700000000000001</c:v>
                </c:pt>
                <c:pt idx="2">
                  <c:v>7.0000000000000007E-2</c:v>
                </c:pt>
                <c:pt idx="3">
                  <c:v>0.13900000000000001</c:v>
                </c:pt>
                <c:pt idx="4">
                  <c:v>9.1999999999999998E-2</c:v>
                </c:pt>
                <c:pt idx="5">
                  <c:v>6.6000000000000003E-2</c:v>
                </c:pt>
                <c:pt idx="6">
                  <c:v>0.11899999999999999</c:v>
                </c:pt>
                <c:pt idx="7">
                  <c:v>0.104</c:v>
                </c:pt>
                <c:pt idx="8">
                  <c:v>0.123</c:v>
                </c:pt>
                <c:pt idx="9">
                  <c:v>0.106</c:v>
                </c:pt>
                <c:pt idx="10">
                  <c:v>0.03</c:v>
                </c:pt>
                <c:pt idx="11">
                  <c:v>6.6000000000000003E-2</c:v>
                </c:pt>
                <c:pt idx="12">
                  <c:v>3.5999999999999997E-2</c:v>
                </c:pt>
                <c:pt idx="13">
                  <c:v>4.8000000000000001E-2</c:v>
                </c:pt>
                <c:pt idx="14">
                  <c:v>4.1000000000000002E-2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69-4EF1-B9CD-5F0A5628C6A2}"/>
            </c:ext>
          </c:extLst>
        </c:ser>
        <c:ser>
          <c:idx val="3"/>
          <c:order val="3"/>
          <c:tx>
            <c:strRef>
              <c:f>figuri!$E$303</c:f>
              <c:strCache>
                <c:ptCount val="1"/>
                <c:pt idx="0">
                  <c:v>Nu stiu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figuri!$A$304:$A$318</c:f>
              <c:strCache>
                <c:ptCount val="15"/>
                <c:pt idx="0">
                  <c:v>Maia Sandu vrea să închidă bisericile</c:v>
                </c:pt>
                <c:pt idx="1">
                  <c:v>Dacă Maia Sandu ar fi devenit Președinte în anul 2016, ar fi adus 30 mii sirieni în Moldova</c:v>
                </c:pt>
                <c:pt idx="2">
                  <c:v>Maia Sandu singură a vrut să plece de la guvernare</c:v>
                </c:pt>
                <c:pt idx="3">
                  <c:v>Maia Sandu pregătește crearea unor centre de migranți în Moldova</c:v>
                </c:pt>
                <c:pt idx="4">
                  <c:v>Vlad Plahotniuc este un agent al serviciilor secrete americane</c:v>
                </c:pt>
                <c:pt idx="5">
                  <c:v>Sărbătoarea organizată de fiului lui Ion Chicu nu a fost de fapt o nuntă</c:v>
                </c:pt>
                <c:pt idx="6">
                  <c:v>Maia Sandu pregătește un maidan după alegerile prezidențiale</c:v>
                </c:pt>
                <c:pt idx="7">
                  <c:v>Maia Sandu vrea să vândă pământul agricol la cetățeni străini</c:v>
                </c:pt>
                <c:pt idx="8">
                  <c:v>Înregistrarea prealabilă pentru deschiderea secțiilor de vot în Rusia a fost falsificată</c:v>
                </c:pt>
                <c:pt idx="9">
                  <c:v>Campania electorală a Maiei Sandu a fost de fapt finanțată din exterior de Soros și alți donatori deghizați în ONG-uri</c:v>
                </c:pt>
                <c:pt idx="10">
                  <c:v>Conform tuturor sondajelor Igor Dodon va câștiga alegerile </c:v>
                </c:pt>
                <c:pt idx="11">
                  <c:v>Igor Dodon a făcut o alianță neformală pentru alegerile prezidențiale cu Plahotniuc și Șor</c:v>
                </c:pt>
                <c:pt idx="12">
                  <c:v>Cum credeți Cetațenii RM care locuiesc in Transnistria, atunci când participă la alegerile organizate de instituțiile din RM, o fac doar pentru bani ?</c:v>
                </c:pt>
                <c:pt idx="13">
                  <c:v>Campania electorală a canditatului Igor Dodon  este finanțată din afara țării</c:v>
                </c:pt>
                <c:pt idx="14">
                  <c:v>Unii candidați pentru alegerile președintelui vor cumpăra voturile moldovenilor, în special a celor din Transnistria </c:v>
                </c:pt>
              </c:strCache>
            </c:strRef>
          </c:cat>
          <c:val>
            <c:numRef>
              <c:f>figuri!$E$304:$E$318</c:f>
              <c:numCache>
                <c:formatCode>0.0%</c:formatCode>
                <c:ptCount val="15"/>
                <c:pt idx="0">
                  <c:v>0.22</c:v>
                </c:pt>
                <c:pt idx="1">
                  <c:v>0.27200000000000002</c:v>
                </c:pt>
                <c:pt idx="2">
                  <c:v>0.26</c:v>
                </c:pt>
                <c:pt idx="3">
                  <c:v>0.318</c:v>
                </c:pt>
                <c:pt idx="4">
                  <c:v>0.374</c:v>
                </c:pt>
                <c:pt idx="5">
                  <c:v>0.29899999999999999</c:v>
                </c:pt>
                <c:pt idx="6">
                  <c:v>0.32200000000000001</c:v>
                </c:pt>
                <c:pt idx="7">
                  <c:v>0.27500000000000002</c:v>
                </c:pt>
                <c:pt idx="8">
                  <c:v>0.40500000000000003</c:v>
                </c:pt>
                <c:pt idx="9">
                  <c:v>0.39300000000000002</c:v>
                </c:pt>
                <c:pt idx="10">
                  <c:v>0.255</c:v>
                </c:pt>
                <c:pt idx="11">
                  <c:v>0.36099999999999999</c:v>
                </c:pt>
                <c:pt idx="12">
                  <c:v>0.22900000000000001</c:v>
                </c:pt>
                <c:pt idx="13">
                  <c:v>0.28499999999999998</c:v>
                </c:pt>
                <c:pt idx="14">
                  <c:v>0.17899999999999999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769-4EF1-B9CD-5F0A5628C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230697216"/>
        <c:axId val="230711296"/>
      </c:barChart>
      <c:catAx>
        <c:axId val="2306972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30711296"/>
        <c:crosses val="autoZero"/>
        <c:auto val="1"/>
        <c:lblAlgn val="ctr"/>
        <c:lblOffset val="100"/>
        <c:noMultiLvlLbl val="0"/>
      </c:catAx>
      <c:valAx>
        <c:axId val="230711296"/>
        <c:scaling>
          <c:orientation val="minMax"/>
        </c:scaling>
        <c:delete val="1"/>
        <c:axPos val="b"/>
        <c:majorGridlines>
          <c:spPr>
            <a:ln>
              <a:solidFill>
                <a:schemeClr val="accent1">
                  <a:lumMod val="20000"/>
                  <a:lumOff val="80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crossAx val="2306972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7803125303781471"/>
          <c:y val="0.92925077724980365"/>
          <c:w val="0.58498687664041993"/>
          <c:h val="5.7092351811748814E-2"/>
        </c:manualLayout>
      </c:layout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Sheet2!$C$29</c:f>
              <c:strCache>
                <c:ptCount val="1"/>
                <c:pt idx="0">
                  <c:v>Da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Sheet2!$B$30:$B$33</c:f>
              <c:strCache>
                <c:ptCount val="4"/>
                <c:pt idx="0">
                  <c:v>virusul a fost creat pentru a impune vaccinarea tuturor cu cipuri prin care mai apoi Guvernul Mondial să poată controla întreaga omenire?</c:v>
                </c:pt>
                <c:pt idx="1">
                  <c:v>virusul a fost creat de către Bill Gates sau alți bogătași pentru a impune vaccinarea tuturor și astfel să controleze numărul populației?</c:v>
                </c:pt>
                <c:pt idx="2">
                  <c:v>COVID-19 a fost creat în laborator de chinezi?</c:v>
                </c:pt>
                <c:pt idx="3">
                  <c:v>COVID-19 a fost creat într-un laborator american și dus de militarii americani în China?</c:v>
                </c:pt>
              </c:strCache>
            </c:strRef>
          </c:cat>
          <c:val>
            <c:numRef>
              <c:f>Sheet2!$C$30:$C$33</c:f>
              <c:numCache>
                <c:formatCode>0.0%</c:formatCode>
                <c:ptCount val="4"/>
                <c:pt idx="0">
                  <c:v>0.432</c:v>
                </c:pt>
                <c:pt idx="1">
                  <c:v>0.42399999999999999</c:v>
                </c:pt>
                <c:pt idx="2">
                  <c:v>0.38600000000000001</c:v>
                </c:pt>
                <c:pt idx="3">
                  <c:v>0.27800000000000002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67-4DB8-AF83-36DCDFBE2D0B}"/>
            </c:ext>
          </c:extLst>
        </c:ser>
        <c:ser>
          <c:idx val="1"/>
          <c:order val="1"/>
          <c:tx>
            <c:strRef>
              <c:f>Sheet2!$D$29</c:f>
              <c:strCache>
                <c:ptCount val="1"/>
                <c:pt idx="0">
                  <c:v>Nu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Sheet2!$B$30:$B$33</c:f>
              <c:strCache>
                <c:ptCount val="4"/>
                <c:pt idx="0">
                  <c:v>virusul a fost creat pentru a impune vaccinarea tuturor cu cipuri prin care mai apoi Guvernul Mondial să poată controla întreaga omenire?</c:v>
                </c:pt>
                <c:pt idx="1">
                  <c:v>virusul a fost creat de către Bill Gates sau alți bogătași pentru a impune vaccinarea tuturor și astfel să controleze numărul populației?</c:v>
                </c:pt>
                <c:pt idx="2">
                  <c:v>COVID-19 a fost creat în laborator de chinezi?</c:v>
                </c:pt>
                <c:pt idx="3">
                  <c:v>COVID-19 a fost creat într-un laborator american și dus de militarii americani în China?</c:v>
                </c:pt>
              </c:strCache>
            </c:strRef>
          </c:cat>
          <c:val>
            <c:numRef>
              <c:f>Sheet2!$D$30:$D$33</c:f>
              <c:numCache>
                <c:formatCode>0.0%</c:formatCode>
                <c:ptCount val="4"/>
                <c:pt idx="0">
                  <c:v>0.39900000000000002</c:v>
                </c:pt>
                <c:pt idx="1">
                  <c:v>0.32700000000000001</c:v>
                </c:pt>
                <c:pt idx="2">
                  <c:v>0.26200000000000001</c:v>
                </c:pt>
                <c:pt idx="3">
                  <c:v>0.32300000000000001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67-4DB8-AF83-36DCDFBE2D0B}"/>
            </c:ext>
          </c:extLst>
        </c:ser>
        <c:ser>
          <c:idx val="2"/>
          <c:order val="2"/>
          <c:tx>
            <c:strRef>
              <c:f>Sheet2!$E$29</c:f>
              <c:strCache>
                <c:ptCount val="1"/>
                <c:pt idx="0">
                  <c:v>Nu am auzit despre asa ceva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3670033670033669E-3"/>
                  <c:y val="-4.0476190476190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C5A-46FB-9876-8958086037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Sheet2!$B$30:$B$33</c:f>
              <c:strCache>
                <c:ptCount val="4"/>
                <c:pt idx="0">
                  <c:v>virusul a fost creat pentru a impune vaccinarea tuturor cu cipuri prin care mai apoi Guvernul Mondial să poată controla întreaga omenire?</c:v>
                </c:pt>
                <c:pt idx="1">
                  <c:v>virusul a fost creat de către Bill Gates sau alți bogătași pentru a impune vaccinarea tuturor și astfel să controleze numărul populației?</c:v>
                </c:pt>
                <c:pt idx="2">
                  <c:v>COVID-19 a fost creat în laborator de chinezi?</c:v>
                </c:pt>
                <c:pt idx="3">
                  <c:v>COVID-19 a fost creat într-un laborator american și dus de militarii americani în China?</c:v>
                </c:pt>
              </c:strCache>
            </c:strRef>
          </c:cat>
          <c:val>
            <c:numRef>
              <c:f>Sheet2!$E$30:$E$33</c:f>
              <c:numCache>
                <c:formatCode>0.0%</c:formatCode>
                <c:ptCount val="4"/>
                <c:pt idx="0">
                  <c:v>1.2E-2</c:v>
                </c:pt>
                <c:pt idx="1">
                  <c:v>1.6E-2</c:v>
                </c:pt>
                <c:pt idx="2">
                  <c:v>1.2999999999999999E-2</c:v>
                </c:pt>
                <c:pt idx="3">
                  <c:v>4.5999999999999999E-2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67-4DB8-AF83-36DCDFBE2D0B}"/>
            </c:ext>
          </c:extLst>
        </c:ser>
        <c:ser>
          <c:idx val="3"/>
          <c:order val="3"/>
          <c:tx>
            <c:strRef>
              <c:f>Sheet2!$F$29</c:f>
              <c:strCache>
                <c:ptCount val="1"/>
                <c:pt idx="0">
                  <c:v>Nu știu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Sheet2!$B$30:$B$33</c:f>
              <c:strCache>
                <c:ptCount val="4"/>
                <c:pt idx="0">
                  <c:v>virusul a fost creat pentru a impune vaccinarea tuturor cu cipuri prin care mai apoi Guvernul Mondial să poată controla întreaga omenire?</c:v>
                </c:pt>
                <c:pt idx="1">
                  <c:v>virusul a fost creat de către Bill Gates sau alți bogătași pentru a impune vaccinarea tuturor și astfel să controleze numărul populației?</c:v>
                </c:pt>
                <c:pt idx="2">
                  <c:v>COVID-19 a fost creat în laborator de chinezi?</c:v>
                </c:pt>
                <c:pt idx="3">
                  <c:v>COVID-19 a fost creat într-un laborator american și dus de militarii americani în China?</c:v>
                </c:pt>
              </c:strCache>
            </c:strRef>
          </c:cat>
          <c:val>
            <c:numRef>
              <c:f>Sheet2!$F$30:$F$33</c:f>
              <c:numCache>
                <c:formatCode>0.0%</c:formatCode>
                <c:ptCount val="4"/>
                <c:pt idx="0">
                  <c:v>0.157</c:v>
                </c:pt>
                <c:pt idx="1">
                  <c:v>0.23300000000000001</c:v>
                </c:pt>
                <c:pt idx="2">
                  <c:v>0.33800000000000002</c:v>
                </c:pt>
                <c:pt idx="3">
                  <c:v>0.35399999999999998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67-4DB8-AF83-36DCDFBE2D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overlap val="100"/>
        <c:axId val="230754944"/>
        <c:axId val="230777216"/>
      </c:barChart>
      <c:catAx>
        <c:axId val="23075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0777216"/>
        <c:crosses val="autoZero"/>
        <c:auto val="1"/>
        <c:lblAlgn val="ctr"/>
        <c:lblOffset val="100"/>
        <c:noMultiLvlLbl val="0"/>
      </c:catAx>
      <c:valAx>
        <c:axId val="23077721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3075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838641709578688"/>
          <c:y val="0.91301900886299925"/>
          <c:w val="0.63771390167924513"/>
          <c:h val="6.5844930660130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Sheet2!$C$54</c:f>
              <c:strCache>
                <c:ptCount val="1"/>
                <c:pt idx="0">
                  <c:v>Da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Sheet2!$B$55:$B$56</c:f>
              <c:strCache>
                <c:ptCount val="2"/>
                <c:pt idx="0">
                  <c:v>oamenii sunt infectați de COVID, în momentul când acestora li se face testul de COVID (adică testele sunt deja infectate)?</c:v>
                </c:pt>
                <c:pt idx="1">
                  <c:v>virusul este răspândit în Republica Moldova prin antene 5G?</c:v>
                </c:pt>
              </c:strCache>
            </c:strRef>
          </c:cat>
          <c:val>
            <c:numRef>
              <c:f>Sheet2!$C$55:$C$56</c:f>
              <c:numCache>
                <c:formatCode>0%</c:formatCode>
                <c:ptCount val="2"/>
                <c:pt idx="0">
                  <c:v>0.30199999999999999</c:v>
                </c:pt>
                <c:pt idx="1">
                  <c:v>0.13400000000000001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11-48F6-9CB7-F60C3AE01378}"/>
            </c:ext>
          </c:extLst>
        </c:ser>
        <c:ser>
          <c:idx val="1"/>
          <c:order val="1"/>
          <c:tx>
            <c:strRef>
              <c:f>Sheet2!$D$54</c:f>
              <c:strCache>
                <c:ptCount val="1"/>
                <c:pt idx="0">
                  <c:v>Nu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Sheet2!$B$55:$B$56</c:f>
              <c:strCache>
                <c:ptCount val="2"/>
                <c:pt idx="0">
                  <c:v>oamenii sunt infectați de COVID, în momentul când acestora li se face testul de COVID (adică testele sunt deja infectate)?</c:v>
                </c:pt>
                <c:pt idx="1">
                  <c:v>virusul este răspândit în Republica Moldova prin antene 5G?</c:v>
                </c:pt>
              </c:strCache>
            </c:strRef>
          </c:cat>
          <c:val>
            <c:numRef>
              <c:f>Sheet2!$D$55:$D$56</c:f>
              <c:numCache>
                <c:formatCode>0%</c:formatCode>
                <c:ptCount val="2"/>
                <c:pt idx="0">
                  <c:v>0.48599999999999999</c:v>
                </c:pt>
                <c:pt idx="1">
                  <c:v>0.65200000000000002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11-48F6-9CB7-F60C3AE01378}"/>
            </c:ext>
          </c:extLst>
        </c:ser>
        <c:ser>
          <c:idx val="2"/>
          <c:order val="2"/>
          <c:tx>
            <c:strRef>
              <c:f>Sheet2!$E$54</c:f>
              <c:strCache>
                <c:ptCount val="1"/>
                <c:pt idx="0">
                  <c:v>Nu am auzit despre asa ceva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Sheet2!$B$55:$B$56</c:f>
              <c:strCache>
                <c:ptCount val="2"/>
                <c:pt idx="0">
                  <c:v>oamenii sunt infectați de COVID, în momentul când acestora li se face testul de COVID (adică testele sunt deja infectate)?</c:v>
                </c:pt>
                <c:pt idx="1">
                  <c:v>virusul este răspândit în Republica Moldova prin antene 5G?</c:v>
                </c:pt>
              </c:strCache>
            </c:strRef>
          </c:cat>
          <c:val>
            <c:numRef>
              <c:f>Sheet2!$E$55:$E$56</c:f>
              <c:numCache>
                <c:formatCode>0%</c:formatCode>
                <c:ptCount val="2"/>
                <c:pt idx="0">
                  <c:v>1.9E-2</c:v>
                </c:pt>
                <c:pt idx="1">
                  <c:v>4.3999999999999997E-2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11-48F6-9CB7-F60C3AE01378}"/>
            </c:ext>
          </c:extLst>
        </c:ser>
        <c:ser>
          <c:idx val="3"/>
          <c:order val="3"/>
          <c:tx>
            <c:strRef>
              <c:f>Sheet2!$F$54</c:f>
              <c:strCache>
                <c:ptCount val="1"/>
                <c:pt idx="0">
                  <c:v>Nu știu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Sheet2!$B$55:$B$56</c:f>
              <c:strCache>
                <c:ptCount val="2"/>
                <c:pt idx="0">
                  <c:v>oamenii sunt infectați de COVID, în momentul când acestora li se face testul de COVID (adică testele sunt deja infectate)?</c:v>
                </c:pt>
                <c:pt idx="1">
                  <c:v>virusul este răspândit în Republica Moldova prin antene 5G?</c:v>
                </c:pt>
              </c:strCache>
            </c:strRef>
          </c:cat>
          <c:val>
            <c:numRef>
              <c:f>Sheet2!$F$55:$F$56</c:f>
              <c:numCache>
                <c:formatCode>0%</c:formatCode>
                <c:ptCount val="2"/>
                <c:pt idx="0">
                  <c:v>0.193</c:v>
                </c:pt>
                <c:pt idx="1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11-48F6-9CB7-F60C3AE013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overlap val="100"/>
        <c:axId val="232336384"/>
        <c:axId val="232350464"/>
      </c:barChart>
      <c:catAx>
        <c:axId val="2323363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2350464"/>
        <c:crosses val="autoZero"/>
        <c:auto val="1"/>
        <c:lblAlgn val="ctr"/>
        <c:lblOffset val="100"/>
        <c:noMultiLvlLbl val="0"/>
      </c:catAx>
      <c:valAx>
        <c:axId val="23235046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32336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838641709578688"/>
          <c:y val="0.91301900886299925"/>
          <c:w val="0.63771390167924513"/>
          <c:h val="6.5844930660130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Sheet2!$C$79</c:f>
              <c:strCache>
                <c:ptCount val="1"/>
                <c:pt idx="0">
                  <c:v>Da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Sheet2!$B$80:$B$84</c:f>
              <c:strCache>
                <c:ptCount val="5"/>
                <c:pt idx="0">
                  <c:v>Uniunea Europeană nu a oferit niciun sprijin concret Republicii Moldova pe timp de pandemie?</c:v>
                </c:pt>
                <c:pt idx="1">
                  <c:v>Țările democratice se descurcă mai rău/ mai greu cu pandemia decât cele cu regimuri dictatoriale?</c:v>
                </c:pt>
                <c:pt idx="2">
                  <c:v>Țările europene au eșuat la soluționarea crizei legate de COVID?</c:v>
                </c:pt>
                <c:pt idx="3">
                  <c:v>Țările din UE au refuzat să sprijine Italia în timp de pandemie?</c:v>
                </c:pt>
                <c:pt idx="4">
                  <c:v>Uniunea Europeană se va destrăma din cauza pandemiei?</c:v>
                </c:pt>
              </c:strCache>
            </c:strRef>
          </c:cat>
          <c:val>
            <c:numRef>
              <c:f>Sheet2!$C$80:$C$84</c:f>
              <c:numCache>
                <c:formatCode>0%</c:formatCode>
                <c:ptCount val="5"/>
                <c:pt idx="0">
                  <c:v>0.251</c:v>
                </c:pt>
                <c:pt idx="1">
                  <c:v>0.35899999999999999</c:v>
                </c:pt>
                <c:pt idx="2">
                  <c:v>0.44400000000000001</c:v>
                </c:pt>
                <c:pt idx="3">
                  <c:v>0.28199999999999997</c:v>
                </c:pt>
                <c:pt idx="4">
                  <c:v>0.27900000000000003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54-40C3-9304-E2C0DDB53AC2}"/>
            </c:ext>
          </c:extLst>
        </c:ser>
        <c:ser>
          <c:idx val="1"/>
          <c:order val="1"/>
          <c:tx>
            <c:strRef>
              <c:f>Sheet2!$D$79</c:f>
              <c:strCache>
                <c:ptCount val="1"/>
                <c:pt idx="0">
                  <c:v>Nu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Sheet2!$B$80:$B$84</c:f>
              <c:strCache>
                <c:ptCount val="5"/>
                <c:pt idx="0">
                  <c:v>Uniunea Europeană nu a oferit niciun sprijin concret Republicii Moldova pe timp de pandemie?</c:v>
                </c:pt>
                <c:pt idx="1">
                  <c:v>Țările democratice se descurcă mai rău/ mai greu cu pandemia decât cele cu regimuri dictatoriale?</c:v>
                </c:pt>
                <c:pt idx="2">
                  <c:v>Țările europene au eșuat la soluționarea crizei legate de COVID?</c:v>
                </c:pt>
                <c:pt idx="3">
                  <c:v>Țările din UE au refuzat să sprijine Italia în timp de pandemie?</c:v>
                </c:pt>
                <c:pt idx="4">
                  <c:v>Uniunea Europeană se va destrăma din cauza pandemiei?</c:v>
                </c:pt>
              </c:strCache>
            </c:strRef>
          </c:cat>
          <c:val>
            <c:numRef>
              <c:f>Sheet2!$D$80:$D$84</c:f>
              <c:numCache>
                <c:formatCode>0%</c:formatCode>
                <c:ptCount val="5"/>
                <c:pt idx="0">
                  <c:v>0.57199999999999995</c:v>
                </c:pt>
                <c:pt idx="1">
                  <c:v>0.36399999999999999</c:v>
                </c:pt>
                <c:pt idx="2">
                  <c:v>0.33</c:v>
                </c:pt>
                <c:pt idx="3">
                  <c:v>0.37</c:v>
                </c:pt>
                <c:pt idx="4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54-40C3-9304-E2C0DDB53AC2}"/>
            </c:ext>
          </c:extLst>
        </c:ser>
        <c:ser>
          <c:idx val="2"/>
          <c:order val="2"/>
          <c:tx>
            <c:strRef>
              <c:f>Sheet2!$E$79</c:f>
              <c:strCache>
                <c:ptCount val="1"/>
                <c:pt idx="0">
                  <c:v>Nu am auzit despre asa ceva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Sheet2!$B$80:$B$84</c:f>
              <c:strCache>
                <c:ptCount val="5"/>
                <c:pt idx="0">
                  <c:v>Uniunea Europeană nu a oferit niciun sprijin concret Republicii Moldova pe timp de pandemie?</c:v>
                </c:pt>
                <c:pt idx="1">
                  <c:v>Țările democratice se descurcă mai rău/ mai greu cu pandemia decât cele cu regimuri dictatoriale?</c:v>
                </c:pt>
                <c:pt idx="2">
                  <c:v>Țările europene au eșuat la soluționarea crizei legate de COVID?</c:v>
                </c:pt>
                <c:pt idx="3">
                  <c:v>Țările din UE au refuzat să sprijine Italia în timp de pandemie?</c:v>
                </c:pt>
                <c:pt idx="4">
                  <c:v>Uniunea Europeană se va destrăma din cauza pandemiei?</c:v>
                </c:pt>
              </c:strCache>
            </c:strRef>
          </c:cat>
          <c:val>
            <c:numRef>
              <c:f>Sheet2!$E$80:$E$84</c:f>
              <c:numCache>
                <c:formatCode>0%</c:formatCode>
                <c:ptCount val="5"/>
                <c:pt idx="0">
                  <c:v>2.1999999999999999E-2</c:v>
                </c:pt>
                <c:pt idx="1">
                  <c:v>1.4999999999999999E-2</c:v>
                </c:pt>
                <c:pt idx="2">
                  <c:v>1.9E-2</c:v>
                </c:pt>
                <c:pt idx="3">
                  <c:v>4.8000000000000001E-2</c:v>
                </c:pt>
                <c:pt idx="4">
                  <c:v>1.0999999999999999E-2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54-40C3-9304-E2C0DDB53AC2}"/>
            </c:ext>
          </c:extLst>
        </c:ser>
        <c:ser>
          <c:idx val="3"/>
          <c:order val="3"/>
          <c:tx>
            <c:strRef>
              <c:f>Sheet2!$F$79</c:f>
              <c:strCache>
                <c:ptCount val="1"/>
                <c:pt idx="0">
                  <c:v>Nu știu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Sheet2!$B$80:$B$84</c:f>
              <c:strCache>
                <c:ptCount val="5"/>
                <c:pt idx="0">
                  <c:v>Uniunea Europeană nu a oferit niciun sprijin concret Republicii Moldova pe timp de pandemie?</c:v>
                </c:pt>
                <c:pt idx="1">
                  <c:v>Țările democratice se descurcă mai rău/ mai greu cu pandemia decât cele cu regimuri dictatoriale?</c:v>
                </c:pt>
                <c:pt idx="2">
                  <c:v>Țările europene au eșuat la soluționarea crizei legate de COVID?</c:v>
                </c:pt>
                <c:pt idx="3">
                  <c:v>Țările din UE au refuzat să sprijine Italia în timp de pandemie?</c:v>
                </c:pt>
                <c:pt idx="4">
                  <c:v>Uniunea Europeană se va destrăma din cauza pandemiei?</c:v>
                </c:pt>
              </c:strCache>
            </c:strRef>
          </c:cat>
          <c:val>
            <c:numRef>
              <c:f>Sheet2!$F$80:$F$84</c:f>
              <c:numCache>
                <c:formatCode>0%</c:formatCode>
                <c:ptCount val="5"/>
                <c:pt idx="0">
                  <c:v>0.155</c:v>
                </c:pt>
                <c:pt idx="1">
                  <c:v>0.26200000000000001</c:v>
                </c:pt>
                <c:pt idx="2">
                  <c:v>0.20699999999999999</c:v>
                </c:pt>
                <c:pt idx="3">
                  <c:v>0.3</c:v>
                </c:pt>
                <c:pt idx="4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54-40C3-9304-E2C0DDB53A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overlap val="100"/>
        <c:axId val="231815808"/>
        <c:axId val="231846272"/>
      </c:barChart>
      <c:catAx>
        <c:axId val="231815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1846272"/>
        <c:crosses val="autoZero"/>
        <c:auto val="1"/>
        <c:lblAlgn val="ctr"/>
        <c:lblOffset val="100"/>
        <c:noMultiLvlLbl val="0"/>
      </c:catAx>
      <c:valAx>
        <c:axId val="23184627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31815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838641709578688"/>
          <c:y val="0.91301900886299925"/>
          <c:w val="0.63771390167924513"/>
          <c:h val="6.5844930660130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Sheet2!$C$108</c:f>
              <c:strCache>
                <c:ptCount val="1"/>
                <c:pt idx="0">
                  <c:v>Da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Sheet2!$B$109:$B$113</c:f>
              <c:strCache>
                <c:ptCount val="5"/>
                <c:pt idx="0">
                  <c:v>doar bătrânii riscă să se infecteze și să moară?</c:v>
                </c:pt>
                <c:pt idx="1">
                  <c:v>Usturoiul ne ajută să ne protejăm de COVID-19?</c:v>
                </c:pt>
                <c:pt idx="2">
                  <c:v>Vitamina C ne poate lecui de coronavirus?</c:v>
                </c:pt>
                <c:pt idx="3">
                  <c:v>virusul nu este mai periculos decât o gripă obișnuită și totul este făcut intenționat pentru a distruge economia?</c:v>
                </c:pt>
                <c:pt idx="4">
                  <c:v>Coronavirusul este un mit, de fapt nu există nici un virus periculos și totul în jur este o minciună ?</c:v>
                </c:pt>
              </c:strCache>
            </c:strRef>
          </c:cat>
          <c:val>
            <c:numRef>
              <c:f>Sheet2!$C$109:$C$113</c:f>
              <c:numCache>
                <c:formatCode>0.0%</c:formatCode>
                <c:ptCount val="5"/>
                <c:pt idx="0">
                  <c:v>0.26400000000000001</c:v>
                </c:pt>
                <c:pt idx="1">
                  <c:v>0.39900000000000002</c:v>
                </c:pt>
                <c:pt idx="2">
                  <c:v>0.26500000000000001</c:v>
                </c:pt>
                <c:pt idx="3">
                  <c:v>0.55000000000000004</c:v>
                </c:pt>
                <c:pt idx="4">
                  <c:v>0.33500000000000002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7A-4600-8A01-6EFFC9B3E87F}"/>
            </c:ext>
          </c:extLst>
        </c:ser>
        <c:ser>
          <c:idx val="1"/>
          <c:order val="1"/>
          <c:tx>
            <c:strRef>
              <c:f>Sheet2!$D$108</c:f>
              <c:strCache>
                <c:ptCount val="1"/>
                <c:pt idx="0">
                  <c:v>Nu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Sheet2!$B$109:$B$113</c:f>
              <c:strCache>
                <c:ptCount val="5"/>
                <c:pt idx="0">
                  <c:v>doar bătrânii riscă să se infecteze și să moară?</c:v>
                </c:pt>
                <c:pt idx="1">
                  <c:v>Usturoiul ne ajută să ne protejăm de COVID-19?</c:v>
                </c:pt>
                <c:pt idx="2">
                  <c:v>Vitamina C ne poate lecui de coronavirus?</c:v>
                </c:pt>
                <c:pt idx="3">
                  <c:v>virusul nu este mai periculos decât o gripă obișnuită și totul este făcut intenționat pentru a distruge economia?</c:v>
                </c:pt>
                <c:pt idx="4">
                  <c:v>Coronavirusul este un mit, de fapt nu există nici un virus periculos și totul în jur este o minciună ?</c:v>
                </c:pt>
              </c:strCache>
            </c:strRef>
          </c:cat>
          <c:val>
            <c:numRef>
              <c:f>Sheet2!$D$109:$D$113</c:f>
              <c:numCache>
                <c:formatCode>0.0%</c:formatCode>
                <c:ptCount val="5"/>
                <c:pt idx="0">
                  <c:v>0.69699999999999995</c:v>
                </c:pt>
                <c:pt idx="1">
                  <c:v>0.505</c:v>
                </c:pt>
                <c:pt idx="2">
                  <c:v>0.56499999999999995</c:v>
                </c:pt>
                <c:pt idx="3">
                  <c:v>0.35399999999999998</c:v>
                </c:pt>
                <c:pt idx="4">
                  <c:v>0.59099999999999997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7A-4600-8A01-6EFFC9B3E87F}"/>
            </c:ext>
          </c:extLst>
        </c:ser>
        <c:ser>
          <c:idx val="2"/>
          <c:order val="2"/>
          <c:tx>
            <c:strRef>
              <c:f>Sheet2!$E$108</c:f>
              <c:strCache>
                <c:ptCount val="1"/>
                <c:pt idx="0">
                  <c:v>Nu am auzit despre asa ceva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Sheet2!$B$109:$B$113</c:f>
              <c:strCache>
                <c:ptCount val="5"/>
                <c:pt idx="0">
                  <c:v>doar bătrânii riscă să se infecteze și să moară?</c:v>
                </c:pt>
                <c:pt idx="1">
                  <c:v>Usturoiul ne ajută să ne protejăm de COVID-19?</c:v>
                </c:pt>
                <c:pt idx="2">
                  <c:v>Vitamina C ne poate lecui de coronavirus?</c:v>
                </c:pt>
                <c:pt idx="3">
                  <c:v>virusul nu este mai periculos decât o gripă obișnuită și totul este făcut intenționat pentru a distruge economia?</c:v>
                </c:pt>
                <c:pt idx="4">
                  <c:v>Coronavirusul este un mit, de fapt nu există nici un virus periculos și totul în jur este o minciună ?</c:v>
                </c:pt>
              </c:strCache>
            </c:strRef>
          </c:cat>
          <c:val>
            <c:numRef>
              <c:f>Sheet2!$E$109:$E$113</c:f>
              <c:numCache>
                <c:formatCode>0%</c:formatCode>
                <c:ptCount val="5"/>
                <c:pt idx="0">
                  <c:v>2E-3</c:v>
                </c:pt>
                <c:pt idx="1">
                  <c:v>5.0000000000000001E-3</c:v>
                </c:pt>
                <c:pt idx="2">
                  <c:v>1.0999999999999999E-2</c:v>
                </c:pt>
                <c:pt idx="3">
                  <c:v>5.0000000000000001E-3</c:v>
                </c:pt>
                <c:pt idx="4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7A-4600-8A01-6EFFC9B3E87F}"/>
            </c:ext>
          </c:extLst>
        </c:ser>
        <c:ser>
          <c:idx val="3"/>
          <c:order val="3"/>
          <c:tx>
            <c:strRef>
              <c:f>Sheet2!$F$108</c:f>
              <c:strCache>
                <c:ptCount val="1"/>
                <c:pt idx="0">
                  <c:v>Nu știu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Sheet2!$B$109:$B$113</c:f>
              <c:strCache>
                <c:ptCount val="5"/>
                <c:pt idx="0">
                  <c:v>doar bătrânii riscă să se infecteze și să moară?</c:v>
                </c:pt>
                <c:pt idx="1">
                  <c:v>Usturoiul ne ajută să ne protejăm de COVID-19?</c:v>
                </c:pt>
                <c:pt idx="2">
                  <c:v>Vitamina C ne poate lecui de coronavirus?</c:v>
                </c:pt>
                <c:pt idx="3">
                  <c:v>virusul nu este mai periculos decât o gripă obișnuită și totul este făcut intenționat pentru a distruge economia?</c:v>
                </c:pt>
                <c:pt idx="4">
                  <c:v>Coronavirusul este un mit, de fapt nu există nici un virus periculos și totul în jur este o minciună ?</c:v>
                </c:pt>
              </c:strCache>
            </c:strRef>
          </c:cat>
          <c:val>
            <c:numRef>
              <c:f>Sheet2!$F$109:$F$113</c:f>
              <c:numCache>
                <c:formatCode>0%</c:formatCode>
                <c:ptCount val="5"/>
                <c:pt idx="0">
                  <c:v>3.6999999999999998E-2</c:v>
                </c:pt>
                <c:pt idx="1">
                  <c:v>9.0999999999999998E-2</c:v>
                </c:pt>
                <c:pt idx="2">
                  <c:v>0.159</c:v>
                </c:pt>
                <c:pt idx="3">
                  <c:v>9.0999999999999998E-2</c:v>
                </c:pt>
                <c:pt idx="4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7A-4600-8A01-6EFFC9B3E8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overlap val="100"/>
        <c:axId val="232520320"/>
        <c:axId val="232870272"/>
      </c:barChart>
      <c:catAx>
        <c:axId val="232520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2870272"/>
        <c:crosses val="autoZero"/>
        <c:auto val="1"/>
        <c:lblAlgn val="ctr"/>
        <c:lblOffset val="100"/>
        <c:noMultiLvlLbl val="0"/>
      </c:catAx>
      <c:valAx>
        <c:axId val="23287027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32520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838641709578688"/>
          <c:y val="0.91301900886299925"/>
          <c:w val="0.63771390167924513"/>
          <c:h val="6.5844930660130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Sheet2!$C$137</c:f>
              <c:strCache>
                <c:ptCount val="1"/>
                <c:pt idx="0">
                  <c:v>Da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Sheet2!$B$138:$B$140</c:f>
              <c:strCache>
                <c:ptCount val="3"/>
                <c:pt idx="0">
                  <c:v>Pandemia este un pretext pentru a impune un guvern mondial din umbră, care va conduce întreaga lume?</c:v>
                </c:pt>
                <c:pt idx="1">
                  <c:v>Prima pacientă depistată cu COVID-19 în Republica Moldova a fugit dintr-un spital din Italia și a adus conștient epidemia în Republica Moldova?</c:v>
                </c:pt>
                <c:pt idx="2">
                  <c:v>Se plătesc bani dacă persoana se declară infectată de  COVID sau dacă cineva din rude a murit de COVID</c:v>
                </c:pt>
              </c:strCache>
            </c:strRef>
          </c:cat>
          <c:val>
            <c:numRef>
              <c:f>Sheet2!$C$138:$C$140</c:f>
              <c:numCache>
                <c:formatCode>0%</c:formatCode>
                <c:ptCount val="3"/>
                <c:pt idx="0">
                  <c:v>0.434</c:v>
                </c:pt>
                <c:pt idx="1">
                  <c:v>0.219</c:v>
                </c:pt>
                <c:pt idx="2">
                  <c:v>0.32700000000000001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B-48C3-AF5D-55DC0D8734A5}"/>
            </c:ext>
          </c:extLst>
        </c:ser>
        <c:ser>
          <c:idx val="1"/>
          <c:order val="1"/>
          <c:tx>
            <c:strRef>
              <c:f>Sheet2!$D$137</c:f>
              <c:strCache>
                <c:ptCount val="1"/>
                <c:pt idx="0">
                  <c:v>Nu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Sheet2!$B$138:$B$140</c:f>
              <c:strCache>
                <c:ptCount val="3"/>
                <c:pt idx="0">
                  <c:v>Pandemia este un pretext pentru a impune un guvern mondial din umbră, care va conduce întreaga lume?</c:v>
                </c:pt>
                <c:pt idx="1">
                  <c:v>Prima pacientă depistată cu COVID-19 în Republica Moldova a fugit dintr-un spital din Italia și a adus conștient epidemia în Republica Moldova?</c:v>
                </c:pt>
                <c:pt idx="2">
                  <c:v>Se plătesc bani dacă persoana se declară infectată de  COVID sau dacă cineva din rude a murit de COVID</c:v>
                </c:pt>
              </c:strCache>
            </c:strRef>
          </c:cat>
          <c:val>
            <c:numRef>
              <c:f>Sheet2!$D$138:$D$140</c:f>
              <c:numCache>
                <c:formatCode>0%</c:formatCode>
                <c:ptCount val="3"/>
                <c:pt idx="0">
                  <c:v>0.34100000000000003</c:v>
                </c:pt>
                <c:pt idx="1">
                  <c:v>0.55700000000000005</c:v>
                </c:pt>
                <c:pt idx="2">
                  <c:v>0.36299999999999999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B-48C3-AF5D-55DC0D8734A5}"/>
            </c:ext>
          </c:extLst>
        </c:ser>
        <c:ser>
          <c:idx val="2"/>
          <c:order val="2"/>
          <c:tx>
            <c:strRef>
              <c:f>Sheet2!$E$137</c:f>
              <c:strCache>
                <c:ptCount val="1"/>
                <c:pt idx="0">
                  <c:v>Nu am auzit despre asa ceva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Sheet2!$B$138:$B$140</c:f>
              <c:strCache>
                <c:ptCount val="3"/>
                <c:pt idx="0">
                  <c:v>Pandemia este un pretext pentru a impune un guvern mondial din umbră, care va conduce întreaga lume?</c:v>
                </c:pt>
                <c:pt idx="1">
                  <c:v>Prima pacientă depistată cu COVID-19 în Republica Moldova a fugit dintr-un spital din Italia și a adus conștient epidemia în Republica Moldova?</c:v>
                </c:pt>
                <c:pt idx="2">
                  <c:v>Se plătesc bani dacă persoana se declară infectată de  COVID sau dacă cineva din rude a murit de COVID</c:v>
                </c:pt>
              </c:strCache>
            </c:strRef>
          </c:cat>
          <c:val>
            <c:numRef>
              <c:f>Sheet2!$E$138:$E$140</c:f>
              <c:numCache>
                <c:formatCode>0%</c:formatCode>
                <c:ptCount val="3"/>
                <c:pt idx="0">
                  <c:v>2.4E-2</c:v>
                </c:pt>
                <c:pt idx="1">
                  <c:v>3.5000000000000003E-2</c:v>
                </c:pt>
                <c:pt idx="2">
                  <c:v>6.4000000000000001E-2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AB-48C3-AF5D-55DC0D8734A5}"/>
            </c:ext>
          </c:extLst>
        </c:ser>
        <c:ser>
          <c:idx val="3"/>
          <c:order val="3"/>
          <c:tx>
            <c:strRef>
              <c:f>Sheet2!$F$137</c:f>
              <c:strCache>
                <c:ptCount val="1"/>
                <c:pt idx="0">
                  <c:v>Nu știu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Sheet2!$B$138:$B$140</c:f>
              <c:strCache>
                <c:ptCount val="3"/>
                <c:pt idx="0">
                  <c:v>Pandemia este un pretext pentru a impune un guvern mondial din umbră, care va conduce întreaga lume?</c:v>
                </c:pt>
                <c:pt idx="1">
                  <c:v>Prima pacientă depistată cu COVID-19 în Republica Moldova a fugit dintr-un spital din Italia și a adus conștient epidemia în Republica Moldova?</c:v>
                </c:pt>
                <c:pt idx="2">
                  <c:v>Se plătesc bani dacă persoana se declară infectată de  COVID sau dacă cineva din rude a murit de COVID</c:v>
                </c:pt>
              </c:strCache>
            </c:strRef>
          </c:cat>
          <c:val>
            <c:numRef>
              <c:f>Sheet2!$F$138:$F$140</c:f>
              <c:numCache>
                <c:formatCode>0%</c:formatCode>
                <c:ptCount val="3"/>
                <c:pt idx="0">
                  <c:v>0.20100000000000001</c:v>
                </c:pt>
                <c:pt idx="1">
                  <c:v>0.189</c:v>
                </c:pt>
                <c:pt idx="2">
                  <c:v>0.246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AB-48C3-AF5D-55DC0D8734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overlap val="100"/>
        <c:axId val="244021888"/>
        <c:axId val="244044160"/>
      </c:barChart>
      <c:catAx>
        <c:axId val="244021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4044160"/>
        <c:crosses val="autoZero"/>
        <c:auto val="1"/>
        <c:lblAlgn val="ctr"/>
        <c:lblOffset val="100"/>
        <c:noMultiLvlLbl val="0"/>
      </c:catAx>
      <c:valAx>
        <c:axId val="24404416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440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838641709578688"/>
          <c:y val="0.91301900886299925"/>
          <c:w val="0.63771390167924513"/>
          <c:h val="6.5844930660130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2913459039377404E-2"/>
          <c:y val="0.22405876951331496"/>
          <c:w val="0.91035013928698238"/>
          <c:h val="0.6192030541636840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Sheet2!$I$201:$I$219</c:f>
              <c:strCache>
                <c:ptCount val="19"/>
                <c:pt idx="0">
                  <c:v>Niciunul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Toate 19</c:v>
                </c:pt>
              </c:strCache>
            </c:strRef>
          </c:cat>
          <c:val>
            <c:numRef>
              <c:f>Sheet2!$J$201:$J$219</c:f>
              <c:numCache>
                <c:formatCode>0.0%</c:formatCode>
                <c:ptCount val="19"/>
                <c:pt idx="0">
                  <c:v>3.9E-2</c:v>
                </c:pt>
                <c:pt idx="1">
                  <c:v>6.5000000000000002E-2</c:v>
                </c:pt>
                <c:pt idx="2">
                  <c:v>8.1000000000000003E-2</c:v>
                </c:pt>
                <c:pt idx="3">
                  <c:v>9.1999999999999998E-2</c:v>
                </c:pt>
                <c:pt idx="4">
                  <c:v>0.08</c:v>
                </c:pt>
                <c:pt idx="5">
                  <c:v>9.5000000000000001E-2</c:v>
                </c:pt>
                <c:pt idx="6">
                  <c:v>8.3000000000000004E-2</c:v>
                </c:pt>
                <c:pt idx="7">
                  <c:v>0.09</c:v>
                </c:pt>
                <c:pt idx="8">
                  <c:v>7.2999999999999995E-2</c:v>
                </c:pt>
                <c:pt idx="9">
                  <c:v>8.4000000000000005E-2</c:v>
                </c:pt>
                <c:pt idx="10">
                  <c:v>5.8000000000000003E-2</c:v>
                </c:pt>
                <c:pt idx="11">
                  <c:v>5.3999999999999999E-2</c:v>
                </c:pt>
                <c:pt idx="12">
                  <c:v>3.2000000000000001E-2</c:v>
                </c:pt>
                <c:pt idx="13">
                  <c:v>0.03</c:v>
                </c:pt>
                <c:pt idx="14">
                  <c:v>2.5000000000000001E-2</c:v>
                </c:pt>
                <c:pt idx="15">
                  <c:v>8.9999999999999993E-3</c:v>
                </c:pt>
                <c:pt idx="16">
                  <c:v>3.0000000000000001E-3</c:v>
                </c:pt>
                <c:pt idx="17">
                  <c:v>3.0000000000000001E-3</c:v>
                </c:pt>
                <c:pt idx="18">
                  <c:v>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8A-4615-BEEB-6F1F646576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7"/>
        <c:overlap val="-27"/>
        <c:axId val="1123685999"/>
        <c:axId val="1123690575"/>
      </c:barChart>
      <c:catAx>
        <c:axId val="1123685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3690575"/>
        <c:crosses val="autoZero"/>
        <c:auto val="1"/>
        <c:lblAlgn val="ctr"/>
        <c:lblOffset val="100"/>
        <c:noMultiLvlLbl val="0"/>
      </c:catAx>
      <c:valAx>
        <c:axId val="11236905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36859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ru-RU"/>
    </a:p>
  </c:txPr>
  <c:externalData r:id="rId4">
    <c:autoUpdate val="0"/>
  </c:externalData>
  <c:userShapes r:id="rId5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6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45F-4CF8-BDEA-EDCC2220370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Sheet2!$B$215:$C$231</c:f>
              <c:multiLvlStrCache>
                <c:ptCount val="17"/>
                <c:lvl>
                  <c:pt idx="0">
                    <c:v>Rural</c:v>
                  </c:pt>
                  <c:pt idx="1">
                    <c:v>Urban</c:v>
                  </c:pt>
                  <c:pt idx="2">
                    <c:v>Rusă</c:v>
                  </c:pt>
                  <c:pt idx="3">
                    <c:v>Moldovenească / Română</c:v>
                  </c:pt>
                  <c:pt idx="4">
                    <c:v>Neangajat</c:v>
                  </c:pt>
                  <c:pt idx="5">
                    <c:v>Angajat</c:v>
                  </c:pt>
                  <c:pt idx="6">
                    <c:v>Superioare</c:v>
                  </c:pt>
                  <c:pt idx="7">
                    <c:v>Profesional tehnice</c:v>
                  </c:pt>
                  <c:pt idx="8">
                    <c:v>Medii generale</c:v>
                  </c:pt>
                  <c:pt idx="9">
                    <c:v>Medii incomplete sau fără</c:v>
                  </c:pt>
                  <c:pt idx="10">
                    <c:v>60+</c:v>
                  </c:pt>
                  <c:pt idx="11">
                    <c:v>45-59</c:v>
                  </c:pt>
                  <c:pt idx="12">
                    <c:v>30-44</c:v>
                  </c:pt>
                  <c:pt idx="13">
                    <c:v>18-29</c:v>
                  </c:pt>
                  <c:pt idx="14">
                    <c:v>Feminin</c:v>
                  </c:pt>
                  <c:pt idx="15">
                    <c:v>Masculin</c:v>
                  </c:pt>
                </c:lvl>
                <c:lvl>
                  <c:pt idx="0">
                    <c:v>Mediul de reședință:</c:v>
                  </c:pt>
                  <c:pt idx="2">
                    <c:v>Limba de comunicare:</c:v>
                  </c:pt>
                  <c:pt idx="4">
                    <c:v>Ocupație:</c:v>
                  </c:pt>
                  <c:pt idx="6">
                    <c:v>Studii:</c:v>
                  </c:pt>
                  <c:pt idx="10">
                    <c:v>Vârstă:</c:v>
                  </c:pt>
                  <c:pt idx="14">
                    <c:v>Gen:</c:v>
                  </c:pt>
                  <c:pt idx="16">
                    <c:v>Total </c:v>
                  </c:pt>
                </c:lvl>
              </c:multiLvlStrCache>
            </c:multiLvlStrRef>
          </c:cat>
          <c:val>
            <c:numRef>
              <c:f>Sheet2!$D$215:$D$231</c:f>
              <c:numCache>
                <c:formatCode>0.0</c:formatCode>
                <c:ptCount val="17"/>
                <c:pt idx="0">
                  <c:v>7.33</c:v>
                </c:pt>
                <c:pt idx="1">
                  <c:v>5.52</c:v>
                </c:pt>
                <c:pt idx="2">
                  <c:v>5.65</c:v>
                </c:pt>
                <c:pt idx="3">
                  <c:v>6.6</c:v>
                </c:pt>
                <c:pt idx="4">
                  <c:v>6.7</c:v>
                </c:pt>
                <c:pt idx="5">
                  <c:v>6</c:v>
                </c:pt>
                <c:pt idx="6">
                  <c:v>4.93</c:v>
                </c:pt>
                <c:pt idx="7">
                  <c:v>6.68</c:v>
                </c:pt>
                <c:pt idx="8">
                  <c:v>7.64</c:v>
                </c:pt>
                <c:pt idx="9">
                  <c:v>8.01</c:v>
                </c:pt>
                <c:pt idx="10">
                  <c:v>6.73</c:v>
                </c:pt>
                <c:pt idx="11">
                  <c:v>6.99</c:v>
                </c:pt>
                <c:pt idx="12">
                  <c:v>5.92</c:v>
                </c:pt>
                <c:pt idx="13">
                  <c:v>5.78</c:v>
                </c:pt>
                <c:pt idx="14">
                  <c:v>6.32</c:v>
                </c:pt>
                <c:pt idx="15">
                  <c:v>6.42</c:v>
                </c:pt>
                <c:pt idx="16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5F-4CF8-BDEA-EDCC222037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axId val="737899696"/>
        <c:axId val="737900112"/>
      </c:barChart>
      <c:catAx>
        <c:axId val="737899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37900112"/>
        <c:crosses val="autoZero"/>
        <c:auto val="1"/>
        <c:lblAlgn val="ctr"/>
        <c:lblOffset val="100"/>
        <c:noMultiLvlLbl val="0"/>
      </c:catAx>
      <c:valAx>
        <c:axId val="7379001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37899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Sheet2!$D$180</c:f>
              <c:strCache>
                <c:ptCount val="1"/>
                <c:pt idx="0">
                  <c:v>Mai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Sheet2!$C$181:$C$185</c:f>
              <c:strCache>
                <c:ptCount val="5"/>
                <c:pt idx="0">
                  <c:v>Au prezentat doar informații corecte</c:v>
                </c:pt>
                <c:pt idx="1">
                  <c:v>Au prezentat multe informații corecte dar au admis și unele minciuni</c:v>
                </c:pt>
                <c:pt idx="2">
                  <c:v>Au prezentat multe minciuni, dar și unele informații corecte </c:v>
                </c:pt>
                <c:pt idx="3">
                  <c:v>Au prezentat doar minciuni</c:v>
                </c:pt>
                <c:pt idx="4">
                  <c:v>NȘ/NR</c:v>
                </c:pt>
              </c:strCache>
            </c:strRef>
          </c:cat>
          <c:val>
            <c:numRef>
              <c:f>Sheet2!$D$181:$D$185</c:f>
              <c:numCache>
                <c:formatCode>0.0%</c:formatCode>
                <c:ptCount val="5"/>
                <c:pt idx="0">
                  <c:v>0.129</c:v>
                </c:pt>
                <c:pt idx="1">
                  <c:v>0.42199999999999999</c:v>
                </c:pt>
                <c:pt idx="2">
                  <c:v>0.23200000000000001</c:v>
                </c:pt>
                <c:pt idx="3">
                  <c:v>9.5000000000000001E-2</c:v>
                </c:pt>
                <c:pt idx="4">
                  <c:v>0.122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03-4A8A-B38D-55C5734F464D}"/>
            </c:ext>
          </c:extLst>
        </c:ser>
        <c:ser>
          <c:idx val="1"/>
          <c:order val="1"/>
          <c:tx>
            <c:strRef>
              <c:f>Sheet2!$E$180</c:f>
              <c:strCache>
                <c:ptCount val="1"/>
                <c:pt idx="0">
                  <c:v>Octombrie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Sheet2!$C$181:$C$185</c:f>
              <c:strCache>
                <c:ptCount val="5"/>
                <c:pt idx="0">
                  <c:v>Au prezentat doar informații corecte</c:v>
                </c:pt>
                <c:pt idx="1">
                  <c:v>Au prezentat multe informații corecte dar au admis și unele minciuni</c:v>
                </c:pt>
                <c:pt idx="2">
                  <c:v>Au prezentat multe minciuni, dar și unele informații corecte </c:v>
                </c:pt>
                <c:pt idx="3">
                  <c:v>Au prezentat doar minciuni</c:v>
                </c:pt>
                <c:pt idx="4">
                  <c:v>NȘ/NR</c:v>
                </c:pt>
              </c:strCache>
            </c:strRef>
          </c:cat>
          <c:val>
            <c:numRef>
              <c:f>Sheet2!$E$181:$E$185</c:f>
              <c:numCache>
                <c:formatCode>0.0%</c:formatCode>
                <c:ptCount val="5"/>
                <c:pt idx="0">
                  <c:v>8.6999999999999994E-2</c:v>
                </c:pt>
                <c:pt idx="1">
                  <c:v>0.36899999999999999</c:v>
                </c:pt>
                <c:pt idx="2">
                  <c:v>0.33300000000000002</c:v>
                </c:pt>
                <c:pt idx="3">
                  <c:v>0.121</c:v>
                </c:pt>
                <c:pt idx="4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03-4A8A-B38D-55C5734F46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40623663"/>
        <c:axId val="940621999"/>
      </c:barChart>
      <c:catAx>
        <c:axId val="940623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40621999"/>
        <c:crosses val="autoZero"/>
        <c:auto val="1"/>
        <c:lblAlgn val="ctr"/>
        <c:lblOffset val="100"/>
        <c:noMultiLvlLbl val="0"/>
      </c:catAx>
      <c:valAx>
        <c:axId val="9406219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406236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Sheet2!$C$343:$C$346</c:f>
              <c:strCache>
                <c:ptCount val="4"/>
                <c:pt idx="0">
                  <c:v>Facebook</c:v>
                </c:pt>
                <c:pt idx="1">
                  <c:v>Odnoklasniki</c:v>
                </c:pt>
                <c:pt idx="2">
                  <c:v>Vkontakte</c:v>
                </c:pt>
                <c:pt idx="3">
                  <c:v>Instagram</c:v>
                </c:pt>
              </c:strCache>
            </c:strRef>
          </c:cat>
          <c:val>
            <c:numRef>
              <c:f>Sheet2!$D$343:$D$346</c:f>
              <c:numCache>
                <c:formatCode>0.0</c:formatCode>
                <c:ptCount val="4"/>
                <c:pt idx="0">
                  <c:v>6.14</c:v>
                </c:pt>
                <c:pt idx="1">
                  <c:v>6.69</c:v>
                </c:pt>
                <c:pt idx="2">
                  <c:v>6.23</c:v>
                </c:pt>
                <c:pt idx="3">
                  <c:v>5.65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12-4CF7-BA57-BB1427D8B6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-27"/>
        <c:axId val="747706608"/>
        <c:axId val="747715344"/>
      </c:barChart>
      <c:catAx>
        <c:axId val="747706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47715344"/>
        <c:crosses val="autoZero"/>
        <c:auto val="1"/>
        <c:lblAlgn val="ctr"/>
        <c:lblOffset val="100"/>
        <c:noMultiLvlLbl val="0"/>
      </c:catAx>
      <c:valAx>
        <c:axId val="747715344"/>
        <c:scaling>
          <c:orientation val="minMax"/>
          <c:min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47706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1E46-4DAD-81CE-8B888DDF4875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E46-4DAD-81CE-8B888DDF4875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1E46-4DAD-81CE-8B888DDF4875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1E46-4DAD-81CE-8B888DDF487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1E46-4DAD-81CE-8B888DDF487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B-1E46-4DAD-81CE-8B888DDF4875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D-1E46-4DAD-81CE-8B888DDF4875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F-1E46-4DAD-81CE-8B888DDF4875}"/>
              </c:ext>
            </c:extLst>
          </c:dPt>
          <c:dPt>
            <c:idx val="8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11-1E46-4DAD-81CE-8B888DDF4875}"/>
              </c:ext>
            </c:extLst>
          </c:dPt>
          <c:dPt>
            <c:idx val="9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13-1E46-4DAD-81CE-8B888DDF4875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5-1E46-4DAD-81CE-8B888DDF4875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17-1E46-4DAD-81CE-8B888DDF4875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9-1E46-4DAD-81CE-8B888DDF487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1B-1E46-4DAD-81CE-8B888DDF4875}"/>
              </c:ext>
            </c:extLst>
          </c:dPt>
          <c:dPt>
            <c:idx val="14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1D-1E46-4DAD-81CE-8B888DDF4875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1F-1E46-4DAD-81CE-8B888DDF487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figuri!$A$153:$A$168</c:f>
              <c:strCache>
                <c:ptCount val="16"/>
                <c:pt idx="0">
                  <c:v>NȘ/NR</c:v>
                </c:pt>
                <c:pt idx="1">
                  <c:v>Merg la vot dar nu știu încă cu cine voi vota</c:v>
                </c:pt>
                <c:pt idx="2">
                  <c:v>Nu as vota</c:v>
                </c:pt>
                <c:pt idx="3">
                  <c:v>Alt partid / Candidat</c:v>
                </c:pt>
                <c:pt idx="4">
                  <c:v>Grupul parlamentar Pro Moldova</c:v>
                </c:pt>
                <c:pt idx="5">
                  <c:v>Mișcarea politică Unirea</c:v>
                </c:pt>
                <c:pt idx="6">
                  <c:v>Partidul Unității Naționale</c:v>
                </c:pt>
                <c:pt idx="7">
                  <c:v>Congresul Civic</c:v>
                </c:pt>
                <c:pt idx="8">
                  <c:v>Partidul Democrat din Moldova</c:v>
                </c:pt>
                <c:pt idx="9">
                  <c:v>Partidul Comuniștilor din RM</c:v>
                </c:pt>
                <c:pt idx="10">
                  <c:v>Partidul Liberal Democrat din Moldova</c:v>
                </c:pt>
                <c:pt idx="11">
                  <c:v>Partidul Demnitate și Adevăr</c:v>
                </c:pt>
                <c:pt idx="12">
                  <c:v>Partidul Șor</c:v>
                </c:pt>
                <c:pt idx="13">
                  <c:v>Partidul Nostru</c:v>
                </c:pt>
                <c:pt idx="14">
                  <c:v>Partidul Acțiune și Solidaritate</c:v>
                </c:pt>
                <c:pt idx="15">
                  <c:v>Partidul Socialiștilor din Moldova</c:v>
                </c:pt>
              </c:strCache>
            </c:strRef>
          </c:cat>
          <c:val>
            <c:numRef>
              <c:f>figuri!$B$153:$B$168</c:f>
              <c:numCache>
                <c:formatCode>0.0%</c:formatCode>
                <c:ptCount val="16"/>
                <c:pt idx="0">
                  <c:v>0.17599999999999999</c:v>
                </c:pt>
                <c:pt idx="1">
                  <c:v>0.35899999999999999</c:v>
                </c:pt>
                <c:pt idx="2">
                  <c:v>9.9000000000000005E-2</c:v>
                </c:pt>
                <c:pt idx="3">
                  <c:v>0.02</c:v>
                </c:pt>
                <c:pt idx="4">
                  <c:v>3.0000000000000001E-3</c:v>
                </c:pt>
                <c:pt idx="5">
                  <c:v>4.0000000000000001E-3</c:v>
                </c:pt>
                <c:pt idx="6">
                  <c:v>5.0000000000000001E-3</c:v>
                </c:pt>
                <c:pt idx="7">
                  <c:v>5.0000000000000001E-3</c:v>
                </c:pt>
                <c:pt idx="8">
                  <c:v>6.0000000000000001E-3</c:v>
                </c:pt>
                <c:pt idx="9">
                  <c:v>6.0000000000000001E-3</c:v>
                </c:pt>
                <c:pt idx="10">
                  <c:v>7.0000000000000001E-3</c:v>
                </c:pt>
                <c:pt idx="11">
                  <c:v>0.01</c:v>
                </c:pt>
                <c:pt idx="12">
                  <c:v>2.3E-2</c:v>
                </c:pt>
                <c:pt idx="13">
                  <c:v>3.7999999999999999E-2</c:v>
                </c:pt>
                <c:pt idx="14">
                  <c:v>0.114</c:v>
                </c:pt>
                <c:pt idx="15">
                  <c:v>0.124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1E46-4DAD-81CE-8B888DDF48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136484736"/>
        <c:axId val="136486272"/>
      </c:barChart>
      <c:catAx>
        <c:axId val="136484736"/>
        <c:scaling>
          <c:orientation val="minMax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0"/>
        <c:majorTickMark val="out"/>
        <c:minorTickMark val="none"/>
        <c:tickLblPos val="nextTo"/>
        <c:crossAx val="136486272"/>
        <c:crosses val="autoZero"/>
        <c:auto val="1"/>
        <c:lblAlgn val="ctr"/>
        <c:lblOffset val="100"/>
        <c:noMultiLvlLbl val="0"/>
      </c:catAx>
      <c:valAx>
        <c:axId val="136486272"/>
        <c:scaling>
          <c:orientation val="minMax"/>
        </c:scaling>
        <c:delete val="1"/>
        <c:axPos val="b"/>
        <c:numFmt formatCode="0.0%" sourceLinked="1"/>
        <c:majorTickMark val="out"/>
        <c:minorTickMark val="none"/>
        <c:tickLblPos val="nextTo"/>
        <c:crossAx val="1364847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Sheet2!$C$396:$C$408</c:f>
              <c:strCache>
                <c:ptCount val="13"/>
                <c:pt idx="0">
                  <c:v>Nu privesc TV</c:v>
                </c:pt>
                <c:pt idx="1">
                  <c:v>TV 8</c:v>
                </c:pt>
                <c:pt idx="2">
                  <c:v>PRO TV</c:v>
                </c:pt>
                <c:pt idx="3">
                  <c:v>Jurnal TV</c:v>
                </c:pt>
                <c:pt idx="4">
                  <c:v>Publika TV</c:v>
                </c:pt>
                <c:pt idx="5">
                  <c:v>RTR MOLDOVA (Россия РТР)</c:v>
                </c:pt>
                <c:pt idx="6">
                  <c:v>Canal 2</c:v>
                </c:pt>
                <c:pt idx="7">
                  <c:v>NTV/HTB</c:v>
                </c:pt>
                <c:pt idx="8">
                  <c:v>TVR MOLDOVA</c:v>
                </c:pt>
                <c:pt idx="9">
                  <c:v>PRIME</c:v>
                </c:pt>
                <c:pt idx="10">
                  <c:v>Primul in Moldova / Pervii Canal</c:v>
                </c:pt>
                <c:pt idx="11">
                  <c:v>CANAL 3</c:v>
                </c:pt>
                <c:pt idx="12">
                  <c:v>Moldova 1</c:v>
                </c:pt>
              </c:strCache>
            </c:strRef>
          </c:cat>
          <c:val>
            <c:numRef>
              <c:f>Sheet2!$D$396:$D$408</c:f>
              <c:numCache>
                <c:formatCode>0.0</c:formatCode>
                <c:ptCount val="13"/>
                <c:pt idx="0">
                  <c:v>5.5</c:v>
                </c:pt>
                <c:pt idx="1">
                  <c:v>5.5</c:v>
                </c:pt>
                <c:pt idx="2">
                  <c:v>5.91</c:v>
                </c:pt>
                <c:pt idx="3">
                  <c:v>6.19</c:v>
                </c:pt>
                <c:pt idx="4">
                  <c:v>6.34</c:v>
                </c:pt>
                <c:pt idx="5">
                  <c:v>6.58</c:v>
                </c:pt>
                <c:pt idx="6">
                  <c:v>6.88</c:v>
                </c:pt>
                <c:pt idx="7">
                  <c:v>6.98</c:v>
                </c:pt>
                <c:pt idx="8">
                  <c:v>7.09</c:v>
                </c:pt>
                <c:pt idx="9">
                  <c:v>7.1</c:v>
                </c:pt>
                <c:pt idx="10">
                  <c:v>7.3</c:v>
                </c:pt>
                <c:pt idx="11">
                  <c:v>7.36</c:v>
                </c:pt>
                <c:pt idx="12">
                  <c:v>7.63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48-4BD3-9972-1DAA9206FE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overlap val="-27"/>
        <c:axId val="989877152"/>
        <c:axId val="989892128"/>
      </c:barChart>
      <c:catAx>
        <c:axId val="989877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89892128"/>
        <c:crosses val="autoZero"/>
        <c:auto val="1"/>
        <c:lblAlgn val="ctr"/>
        <c:lblOffset val="100"/>
        <c:noMultiLvlLbl val="0"/>
      </c:catAx>
      <c:valAx>
        <c:axId val="989892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89877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57FD-43A6-B635-8971701A3E2B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57FD-43A6-B635-8971701A3E2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57FD-43A6-B635-8971701A3E2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57FD-43A6-B635-8971701A3E2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57FD-43A6-B635-8971701A3E2B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57FD-43A6-B635-8971701A3E2B}"/>
              </c:ext>
            </c:extLst>
          </c:dPt>
          <c:dPt>
            <c:idx val="6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D-57FD-43A6-B635-8971701A3E2B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F-57FD-43A6-B635-8971701A3E2B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11-57FD-43A6-B635-8971701A3E2B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3-57FD-43A6-B635-8971701A3E2B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15-57FD-43A6-B635-8971701A3E2B}"/>
              </c:ext>
            </c:extLst>
          </c:dPt>
          <c:dPt>
            <c:idx val="11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17-57FD-43A6-B635-8971701A3E2B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19-57FD-43A6-B635-8971701A3E2B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figuri!$A$156:$A$168</c:f>
              <c:strCache>
                <c:ptCount val="13"/>
                <c:pt idx="0">
                  <c:v>Alt partid / Candidat</c:v>
                </c:pt>
                <c:pt idx="1">
                  <c:v>Grupul parlamentar Pro Moldova</c:v>
                </c:pt>
                <c:pt idx="2">
                  <c:v>Mișcarea politică Unirea</c:v>
                </c:pt>
                <c:pt idx="3">
                  <c:v>Partidul Unității Naționale</c:v>
                </c:pt>
                <c:pt idx="4">
                  <c:v>Congresul Civic</c:v>
                </c:pt>
                <c:pt idx="5">
                  <c:v>Partidul Democrat din Moldova</c:v>
                </c:pt>
                <c:pt idx="6">
                  <c:v>Partidul Comuniștilor din RM</c:v>
                </c:pt>
                <c:pt idx="7">
                  <c:v>Partidul Liberal Democrat din Moldova</c:v>
                </c:pt>
                <c:pt idx="8">
                  <c:v>Partidul Demnitate și Adevăr</c:v>
                </c:pt>
                <c:pt idx="9">
                  <c:v>Partidul Șor</c:v>
                </c:pt>
                <c:pt idx="10">
                  <c:v>Partidul Nostru</c:v>
                </c:pt>
                <c:pt idx="11">
                  <c:v>Partidul Acțiune și Solidaritate</c:v>
                </c:pt>
                <c:pt idx="12">
                  <c:v>Partidul Socialiștilor din Moldova</c:v>
                </c:pt>
              </c:strCache>
            </c:strRef>
          </c:cat>
          <c:val>
            <c:numRef>
              <c:f>figuri!$C$156:$C$168</c:f>
              <c:numCache>
                <c:formatCode>0.0%</c:formatCode>
                <c:ptCount val="13"/>
                <c:pt idx="0">
                  <c:v>5.3999999999999999E-2</c:v>
                </c:pt>
                <c:pt idx="1">
                  <c:v>8.0000000000000002E-3</c:v>
                </c:pt>
                <c:pt idx="2">
                  <c:v>1.0999999999999999E-2</c:v>
                </c:pt>
                <c:pt idx="3">
                  <c:v>1.4E-2</c:v>
                </c:pt>
                <c:pt idx="4">
                  <c:v>1.4E-2</c:v>
                </c:pt>
                <c:pt idx="5">
                  <c:v>1.7000000000000001E-2</c:v>
                </c:pt>
                <c:pt idx="6">
                  <c:v>1.7999999999999999E-2</c:v>
                </c:pt>
                <c:pt idx="7">
                  <c:v>1.9E-2</c:v>
                </c:pt>
                <c:pt idx="8">
                  <c:v>2.5999999999999999E-2</c:v>
                </c:pt>
                <c:pt idx="9">
                  <c:v>6.3E-2</c:v>
                </c:pt>
                <c:pt idx="10">
                  <c:v>0.10299999999999999</c:v>
                </c:pt>
                <c:pt idx="11">
                  <c:v>0.312</c:v>
                </c:pt>
                <c:pt idx="12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57FD-43A6-B635-8971701A3E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159099904"/>
        <c:axId val="159101696"/>
      </c:barChart>
      <c:catAx>
        <c:axId val="159099904"/>
        <c:scaling>
          <c:orientation val="minMax"/>
        </c:scaling>
        <c:delete val="1"/>
        <c:axPos val="l"/>
        <c:majorGridlines>
          <c:spPr>
            <a:ln w="6350">
              <a:prstDash val="dash"/>
            </a:ln>
          </c:spPr>
        </c:majorGridlines>
        <c:numFmt formatCode="General" sourceLinked="0"/>
        <c:majorTickMark val="out"/>
        <c:minorTickMark val="none"/>
        <c:tickLblPos val="nextTo"/>
        <c:crossAx val="159101696"/>
        <c:crosses val="autoZero"/>
        <c:auto val="1"/>
        <c:lblAlgn val="ctr"/>
        <c:lblOffset val="100"/>
        <c:noMultiLvlLbl val="0"/>
      </c:catAx>
      <c:valAx>
        <c:axId val="159101696"/>
        <c:scaling>
          <c:orientation val="minMax"/>
        </c:scaling>
        <c:delete val="1"/>
        <c:axPos val="b"/>
        <c:majorGridlines>
          <c:spPr>
            <a:ln>
              <a:solidFill>
                <a:schemeClr val="accent1">
                  <a:lumMod val="20000"/>
                  <a:lumOff val="80000"/>
                </a:schemeClr>
              </a:solidFill>
            </a:ln>
          </c:spPr>
        </c:majorGridlines>
        <c:numFmt formatCode="0.0%" sourceLinked="1"/>
        <c:majorTickMark val="out"/>
        <c:minorTickMark val="none"/>
        <c:tickLblPos val="nextTo"/>
        <c:crossAx val="15909990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D005-4B2D-AE88-CE87440301CE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D005-4B2D-AE88-CE87440301CE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D005-4B2D-AE88-CE87440301CE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7-D005-4B2D-AE88-CE87440301CE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9-D005-4B2D-AE88-CE87440301C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B-D005-4B2D-AE88-CE87440301C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D-D005-4B2D-AE88-CE87440301CE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F-D005-4B2D-AE88-CE87440301CE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11-D005-4B2D-AE88-CE87440301CE}"/>
              </c:ext>
            </c:extLst>
          </c:dPt>
          <c:dPt>
            <c:idx val="9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13-D005-4B2D-AE88-CE87440301CE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15-D005-4B2D-AE88-CE87440301CE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figuri!$A$192:$A$202</c:f>
              <c:strCache>
                <c:ptCount val="11"/>
                <c:pt idx="0">
                  <c:v> Nu răspund</c:v>
                </c:pt>
                <c:pt idx="1">
                  <c:v>Merg la vot dar încă nu am decis pentru cine să votez</c:v>
                </c:pt>
                <c:pt idx="2">
                  <c:v>Nu voi merge la vot</c:v>
                </c:pt>
                <c:pt idx="3">
                  <c:v>Tudor Deliu</c:v>
                </c:pt>
                <c:pt idx="4">
                  <c:v>Andrei Năstase</c:v>
                </c:pt>
                <c:pt idx="5">
                  <c:v>Dorin Chirtoacă</c:v>
                </c:pt>
                <c:pt idx="6">
                  <c:v>Octavian Țâcu</c:v>
                </c:pt>
                <c:pt idx="7">
                  <c:v>Violeta Ivanov</c:v>
                </c:pt>
                <c:pt idx="8">
                  <c:v>Renato Usatîi</c:v>
                </c:pt>
                <c:pt idx="9">
                  <c:v>Maia Sandu</c:v>
                </c:pt>
                <c:pt idx="10">
                  <c:v>Igor Dodon</c:v>
                </c:pt>
              </c:strCache>
            </c:strRef>
          </c:cat>
          <c:val>
            <c:numRef>
              <c:f>figuri!$B$192:$B$202</c:f>
              <c:numCache>
                <c:formatCode>0.0%</c:formatCode>
                <c:ptCount val="11"/>
                <c:pt idx="0">
                  <c:v>0.186</c:v>
                </c:pt>
                <c:pt idx="1">
                  <c:v>0.33700000000000002</c:v>
                </c:pt>
                <c:pt idx="2">
                  <c:v>0.06</c:v>
                </c:pt>
                <c:pt idx="3">
                  <c:v>1E-3</c:v>
                </c:pt>
                <c:pt idx="4">
                  <c:v>1.0999999999999999E-2</c:v>
                </c:pt>
                <c:pt idx="5">
                  <c:v>1.0999999999999999E-2</c:v>
                </c:pt>
                <c:pt idx="6">
                  <c:v>1.4999999999999999E-2</c:v>
                </c:pt>
                <c:pt idx="7">
                  <c:v>1.6E-2</c:v>
                </c:pt>
                <c:pt idx="8">
                  <c:v>0.06</c:v>
                </c:pt>
                <c:pt idx="9">
                  <c:v>0.13300000000000001</c:v>
                </c:pt>
                <c:pt idx="10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D005-4B2D-AE88-CE87440301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181695232"/>
        <c:axId val="181696768"/>
      </c:barChart>
      <c:catAx>
        <c:axId val="181695232"/>
        <c:scaling>
          <c:orientation val="minMax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0"/>
        <c:majorTickMark val="out"/>
        <c:minorTickMark val="none"/>
        <c:tickLblPos val="nextTo"/>
        <c:crossAx val="181696768"/>
        <c:crosses val="autoZero"/>
        <c:auto val="1"/>
        <c:lblAlgn val="ctr"/>
        <c:lblOffset val="100"/>
        <c:noMultiLvlLbl val="0"/>
      </c:catAx>
      <c:valAx>
        <c:axId val="181696768"/>
        <c:scaling>
          <c:orientation val="minMax"/>
        </c:scaling>
        <c:delete val="1"/>
        <c:axPos val="b"/>
        <c:numFmt formatCode="0.0%" sourceLinked="1"/>
        <c:majorTickMark val="out"/>
        <c:minorTickMark val="none"/>
        <c:tickLblPos val="nextTo"/>
        <c:crossAx val="181695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59DD-45CF-841B-5ECF9E496F5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3-59DD-45CF-841B-5ECF9E496F5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59DD-45CF-841B-5ECF9E496F5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59DD-45CF-841B-5ECF9E496F5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59DD-45CF-841B-5ECF9E496F5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B-59DD-45CF-841B-5ECF9E496F52}"/>
              </c:ext>
            </c:extLst>
          </c:dPt>
          <c:dPt>
            <c:idx val="6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D-59DD-45CF-841B-5ECF9E496F52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F-59DD-45CF-841B-5ECF9E496F52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figuri!$A$195:$A$202</c:f>
              <c:strCache>
                <c:ptCount val="8"/>
                <c:pt idx="0">
                  <c:v>Tudor Deliu</c:v>
                </c:pt>
                <c:pt idx="1">
                  <c:v>Andrei Năstase</c:v>
                </c:pt>
                <c:pt idx="2">
                  <c:v>Dorin Chirtoacă</c:v>
                </c:pt>
                <c:pt idx="3">
                  <c:v>Octavian Țâcu</c:v>
                </c:pt>
                <c:pt idx="4">
                  <c:v>Violeta Ivanov</c:v>
                </c:pt>
                <c:pt idx="5">
                  <c:v>Renato Usatîi</c:v>
                </c:pt>
                <c:pt idx="6">
                  <c:v>Maia Sandu</c:v>
                </c:pt>
                <c:pt idx="7">
                  <c:v>Igor Dodon</c:v>
                </c:pt>
              </c:strCache>
            </c:strRef>
          </c:cat>
          <c:val>
            <c:numRef>
              <c:f>figuri!$C$195:$C$202</c:f>
              <c:numCache>
                <c:formatCode>0.0%</c:formatCode>
                <c:ptCount val="8"/>
                <c:pt idx="0">
                  <c:v>2E-3</c:v>
                </c:pt>
                <c:pt idx="1">
                  <c:v>2.7E-2</c:v>
                </c:pt>
                <c:pt idx="2">
                  <c:v>2.7E-2</c:v>
                </c:pt>
                <c:pt idx="3">
                  <c:v>3.5000000000000003E-2</c:v>
                </c:pt>
                <c:pt idx="4">
                  <c:v>3.7999999999999999E-2</c:v>
                </c:pt>
                <c:pt idx="5">
                  <c:v>0.14499999999999999</c:v>
                </c:pt>
                <c:pt idx="6">
                  <c:v>0.31900000000000001</c:v>
                </c:pt>
                <c:pt idx="7">
                  <c:v>0.40699999999999997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59DD-45CF-841B-5ECF9E496F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158520448"/>
        <c:axId val="158521984"/>
      </c:barChart>
      <c:catAx>
        <c:axId val="158520448"/>
        <c:scaling>
          <c:orientation val="minMax"/>
        </c:scaling>
        <c:delete val="1"/>
        <c:axPos val="l"/>
        <c:majorGridlines>
          <c:spPr>
            <a:ln w="6350">
              <a:prstDash val="dash"/>
            </a:ln>
          </c:spPr>
        </c:majorGridlines>
        <c:numFmt formatCode="General" sourceLinked="0"/>
        <c:majorTickMark val="out"/>
        <c:minorTickMark val="none"/>
        <c:tickLblPos val="nextTo"/>
        <c:crossAx val="158521984"/>
        <c:crosses val="autoZero"/>
        <c:auto val="1"/>
        <c:lblAlgn val="ctr"/>
        <c:lblOffset val="100"/>
        <c:noMultiLvlLbl val="0"/>
      </c:catAx>
      <c:valAx>
        <c:axId val="158521984"/>
        <c:scaling>
          <c:orientation val="minMax"/>
        </c:scaling>
        <c:delete val="1"/>
        <c:axPos val="b"/>
        <c:numFmt formatCode="0.0%" sourceLinked="1"/>
        <c:majorTickMark val="out"/>
        <c:minorTickMark val="none"/>
        <c:tickLblPos val="nextTo"/>
        <c:crossAx val="15852044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figuri!$B$224</c:f>
              <c:strCache>
                <c:ptCount val="1"/>
                <c:pt idx="0">
                  <c:v>Voi vota pentru candidatul numărul 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CAD6-4822-88E2-813743D87146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CAD6-4822-88E2-813743D87146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CAD6-4822-88E2-813743D87146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7-CAD6-4822-88E2-813743D87146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9-CAD6-4822-88E2-813743D87146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B-CAD6-4822-88E2-813743D87146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CAD6-4822-88E2-813743D8714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CAD6-4822-88E2-813743D87146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CAD6-4822-88E2-813743D8714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figuri!$A$225:$A$230</c:f>
              <c:strCache>
                <c:ptCount val="6"/>
                <c:pt idx="0">
                  <c:v>1. NĂSTASE Andrei și 2. USATII Renato</c:v>
                </c:pt>
                <c:pt idx="1">
                  <c:v>1. SANDU Maia și  2. NĂSTASE Andrei</c:v>
                </c:pt>
                <c:pt idx="2">
                  <c:v>1. SANDU Maia și 2. USATII Renato</c:v>
                </c:pt>
                <c:pt idx="3">
                  <c:v>1. DODON Igor și 2. NĂSTASE Andrei </c:v>
                </c:pt>
                <c:pt idx="4">
                  <c:v>1. DODON Igor și 2. USATII Renato</c:v>
                </c:pt>
                <c:pt idx="5">
                  <c:v>1. DODON Igor și 2. SANDU Maia</c:v>
                </c:pt>
              </c:strCache>
            </c:strRef>
          </c:cat>
          <c:val>
            <c:numRef>
              <c:f>figuri!$B$225:$B$230</c:f>
              <c:numCache>
                <c:formatCode>0.0%</c:formatCode>
                <c:ptCount val="6"/>
                <c:pt idx="0">
                  <c:v>0.14599999999999999</c:v>
                </c:pt>
                <c:pt idx="1">
                  <c:v>0.28699999999999998</c:v>
                </c:pt>
                <c:pt idx="2">
                  <c:v>0.26900000000000002</c:v>
                </c:pt>
                <c:pt idx="3">
                  <c:v>0.26800000000000002</c:v>
                </c:pt>
                <c:pt idx="4">
                  <c:v>0.23499999999999999</c:v>
                </c:pt>
                <c:pt idx="5">
                  <c:v>0.25900000000000001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AD6-4822-88E2-813743D87146}"/>
            </c:ext>
          </c:extLst>
        </c:ser>
        <c:ser>
          <c:idx val="1"/>
          <c:order val="1"/>
          <c:tx>
            <c:strRef>
              <c:f>figuri!$C$224</c:f>
              <c:strCache>
                <c:ptCount val="1"/>
                <c:pt idx="0">
                  <c:v>Voi vota pentru candidatul numărul  2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E-CAD6-4822-88E2-813743D8714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10-CAD6-4822-88E2-813743D8714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12-CAD6-4822-88E2-813743D8714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14-CAD6-4822-88E2-813743D8714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16-CAD6-4822-88E2-813743D87146}"/>
              </c:ext>
            </c:extLst>
          </c:dPt>
          <c:dPt>
            <c:idx val="5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18-CAD6-4822-88E2-813743D8714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CAD6-4822-88E2-813743D87146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CAD6-4822-88E2-813743D8714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6-CAD6-4822-88E2-813743D8714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figuri!$A$225:$A$230</c:f>
              <c:strCache>
                <c:ptCount val="6"/>
                <c:pt idx="0">
                  <c:v>1. NĂSTASE Andrei și 2. USATII Renato</c:v>
                </c:pt>
                <c:pt idx="1">
                  <c:v>1. SANDU Maia și  2. NĂSTASE Andrei</c:v>
                </c:pt>
                <c:pt idx="2">
                  <c:v>1. SANDU Maia și 2. USATII Renato</c:v>
                </c:pt>
                <c:pt idx="3">
                  <c:v>1. DODON Igor și 2. NĂSTASE Andrei </c:v>
                </c:pt>
                <c:pt idx="4">
                  <c:v>1. DODON Igor și 2. USATII Renato</c:v>
                </c:pt>
                <c:pt idx="5">
                  <c:v>1. DODON Igor și 2. SANDU Maia</c:v>
                </c:pt>
              </c:strCache>
            </c:strRef>
          </c:cat>
          <c:val>
            <c:numRef>
              <c:f>figuri!$C$225:$C$230</c:f>
              <c:numCache>
                <c:formatCode>0.0%</c:formatCode>
                <c:ptCount val="6"/>
                <c:pt idx="0">
                  <c:v>0.23300000000000001</c:v>
                </c:pt>
                <c:pt idx="1">
                  <c:v>8.5000000000000006E-2</c:v>
                </c:pt>
                <c:pt idx="2">
                  <c:v>0.191</c:v>
                </c:pt>
                <c:pt idx="3">
                  <c:v>0.18099999999999999</c:v>
                </c:pt>
                <c:pt idx="4">
                  <c:v>0.22</c:v>
                </c:pt>
                <c:pt idx="5">
                  <c:v>0.29199999999999998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CAD6-4822-88E2-813743D87146}"/>
            </c:ext>
          </c:extLst>
        </c:ser>
        <c:ser>
          <c:idx val="2"/>
          <c:order val="2"/>
          <c:tx>
            <c:strRef>
              <c:f>figuri!$D$224</c:f>
              <c:strCache>
                <c:ptCount val="1"/>
                <c:pt idx="0">
                  <c:v>Nu voi merge la vot in turul 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figuri!$A$225:$A$230</c:f>
              <c:strCache>
                <c:ptCount val="6"/>
                <c:pt idx="0">
                  <c:v>1. NĂSTASE Andrei și 2. USATII Renato</c:v>
                </c:pt>
                <c:pt idx="1">
                  <c:v>1. SANDU Maia și  2. NĂSTASE Andrei</c:v>
                </c:pt>
                <c:pt idx="2">
                  <c:v>1. SANDU Maia și 2. USATII Renato</c:v>
                </c:pt>
                <c:pt idx="3">
                  <c:v>1. DODON Igor și 2. NĂSTASE Andrei </c:v>
                </c:pt>
                <c:pt idx="4">
                  <c:v>1. DODON Igor și 2. USATII Renato</c:v>
                </c:pt>
                <c:pt idx="5">
                  <c:v>1. DODON Igor și 2. SANDU Maia</c:v>
                </c:pt>
              </c:strCache>
            </c:strRef>
          </c:cat>
          <c:val>
            <c:numRef>
              <c:f>figuri!$D$225:$D$230</c:f>
              <c:numCache>
                <c:formatCode>0.0%</c:formatCode>
                <c:ptCount val="6"/>
                <c:pt idx="0">
                  <c:v>0.21099999999999999</c:v>
                </c:pt>
                <c:pt idx="1">
                  <c:v>0.223</c:v>
                </c:pt>
                <c:pt idx="2">
                  <c:v>0.16500000000000001</c:v>
                </c:pt>
                <c:pt idx="3">
                  <c:v>0.16800000000000001</c:v>
                </c:pt>
                <c:pt idx="4">
                  <c:v>0.17299999999999999</c:v>
                </c:pt>
                <c:pt idx="5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CAD6-4822-88E2-813743D87146}"/>
            </c:ext>
          </c:extLst>
        </c:ser>
        <c:ser>
          <c:idx val="3"/>
          <c:order val="3"/>
          <c:tx>
            <c:strRef>
              <c:f>figuri!$E$224</c:f>
              <c:strCache>
                <c:ptCount val="1"/>
                <c:pt idx="0">
                  <c:v>Merg la vot dar inca nu am decis pentru cine sa votez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figuri!$A$225:$A$230</c:f>
              <c:strCache>
                <c:ptCount val="6"/>
                <c:pt idx="0">
                  <c:v>1. NĂSTASE Andrei și 2. USATII Renato</c:v>
                </c:pt>
                <c:pt idx="1">
                  <c:v>1. SANDU Maia și  2. NĂSTASE Andrei</c:v>
                </c:pt>
                <c:pt idx="2">
                  <c:v>1. SANDU Maia și 2. USATII Renato</c:v>
                </c:pt>
                <c:pt idx="3">
                  <c:v>1. DODON Igor și 2. NĂSTASE Andrei </c:v>
                </c:pt>
                <c:pt idx="4">
                  <c:v>1. DODON Igor și 2. USATII Renato</c:v>
                </c:pt>
                <c:pt idx="5">
                  <c:v>1. DODON Igor și 2. SANDU Maia</c:v>
                </c:pt>
              </c:strCache>
            </c:strRef>
          </c:cat>
          <c:val>
            <c:numRef>
              <c:f>figuri!$E$225:$E$230</c:f>
              <c:numCache>
                <c:formatCode>0.0%</c:formatCode>
                <c:ptCount val="6"/>
                <c:pt idx="0">
                  <c:v>0.183</c:v>
                </c:pt>
                <c:pt idx="1">
                  <c:v>0.183</c:v>
                </c:pt>
                <c:pt idx="2">
                  <c:v>0.17699999999999999</c:v>
                </c:pt>
                <c:pt idx="3">
                  <c:v>0.18</c:v>
                </c:pt>
                <c:pt idx="4">
                  <c:v>0.18099999999999999</c:v>
                </c:pt>
                <c:pt idx="5">
                  <c:v>0.183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CAD6-4822-88E2-813743D87146}"/>
            </c:ext>
          </c:extLst>
        </c:ser>
        <c:ser>
          <c:idx val="4"/>
          <c:order val="4"/>
          <c:tx>
            <c:strRef>
              <c:f>figuri!$F$224</c:f>
              <c:strCache>
                <c:ptCount val="1"/>
                <c:pt idx="0">
                  <c:v>Greu de raspuns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figuri!$A$225:$A$230</c:f>
              <c:strCache>
                <c:ptCount val="6"/>
                <c:pt idx="0">
                  <c:v>1. NĂSTASE Andrei și 2. USATII Renato</c:v>
                </c:pt>
                <c:pt idx="1">
                  <c:v>1. SANDU Maia și  2. NĂSTASE Andrei</c:v>
                </c:pt>
                <c:pt idx="2">
                  <c:v>1. SANDU Maia și 2. USATII Renato</c:v>
                </c:pt>
                <c:pt idx="3">
                  <c:v>1. DODON Igor și 2. NĂSTASE Andrei </c:v>
                </c:pt>
                <c:pt idx="4">
                  <c:v>1. DODON Igor și 2. USATII Renato</c:v>
                </c:pt>
                <c:pt idx="5">
                  <c:v>1. DODON Igor și 2. SANDU Maia</c:v>
                </c:pt>
              </c:strCache>
            </c:strRef>
          </c:cat>
          <c:val>
            <c:numRef>
              <c:f>figuri!$F$225:$F$230</c:f>
              <c:numCache>
                <c:formatCode>0.0%</c:formatCode>
                <c:ptCount val="6"/>
                <c:pt idx="0">
                  <c:v>0.22700000000000001</c:v>
                </c:pt>
                <c:pt idx="1">
                  <c:v>0.221</c:v>
                </c:pt>
                <c:pt idx="2">
                  <c:v>0.19800000000000001</c:v>
                </c:pt>
                <c:pt idx="3">
                  <c:v>0.20200000000000001</c:v>
                </c:pt>
                <c:pt idx="4">
                  <c:v>0.192</c:v>
                </c:pt>
                <c:pt idx="5">
                  <c:v>0.157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CAD6-4822-88E2-813743D871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82024832"/>
        <c:axId val="182038912"/>
      </c:barChart>
      <c:catAx>
        <c:axId val="1820248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82038912"/>
        <c:crosses val="autoZero"/>
        <c:auto val="1"/>
        <c:lblAlgn val="ctr"/>
        <c:lblOffset val="100"/>
        <c:noMultiLvlLbl val="0"/>
      </c:catAx>
      <c:valAx>
        <c:axId val="182038912"/>
        <c:scaling>
          <c:orientation val="minMax"/>
        </c:scaling>
        <c:delete val="0"/>
        <c:axPos val="b"/>
        <c:majorGridlines>
          <c:spPr>
            <a:ln>
              <a:solidFill>
                <a:schemeClr val="accent1">
                  <a:lumMod val="20000"/>
                  <a:lumOff val="80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crossAx val="1820248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0215991942024014"/>
          <c:y val="0.81018851810190384"/>
          <c:w val="0.77857092172100917"/>
          <c:h val="0.1712929633795775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8900-453C-A8DC-7E28559206F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8900-453C-A8DC-7E28559206FC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900-453C-A8DC-7E28559206FC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8900-453C-A8DC-7E28559206FC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8900-453C-A8DC-7E28559206FC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figuri!$C$362:$G$362</c:f>
              <c:strCache>
                <c:ptCount val="5"/>
                <c:pt idx="0">
                  <c:v>Doar la Uniunea Europeană</c:v>
                </c:pt>
                <c:pt idx="1">
                  <c:v>Doar la Uniunea Euroasiatică</c:v>
                </c:pt>
                <c:pt idx="2">
                  <c:v>Oricare din acestea două</c:v>
                </c:pt>
                <c:pt idx="3">
                  <c:v>Nici una</c:v>
                </c:pt>
                <c:pt idx="4">
                  <c:v>NȘ/NR</c:v>
                </c:pt>
              </c:strCache>
            </c:strRef>
          </c:cat>
          <c:val>
            <c:numRef>
              <c:f>figuri!$C$363:$G$363</c:f>
              <c:numCache>
                <c:formatCode>0.0%</c:formatCode>
                <c:ptCount val="5"/>
                <c:pt idx="0">
                  <c:v>0.436</c:v>
                </c:pt>
                <c:pt idx="1">
                  <c:v>0.1</c:v>
                </c:pt>
                <c:pt idx="2">
                  <c:v>0.129</c:v>
                </c:pt>
                <c:pt idx="3">
                  <c:v>0.23100000000000001</c:v>
                </c:pt>
                <c:pt idx="4">
                  <c:v>0.104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900-453C-A8DC-7E28559206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2151808"/>
        <c:axId val="182153600"/>
      </c:barChart>
      <c:catAx>
        <c:axId val="182151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82153600"/>
        <c:crosses val="autoZero"/>
        <c:auto val="1"/>
        <c:lblAlgn val="ctr"/>
        <c:lblOffset val="100"/>
        <c:noMultiLvlLbl val="0"/>
      </c:catAx>
      <c:valAx>
        <c:axId val="182153600"/>
        <c:scaling>
          <c:orientation val="minMax"/>
        </c:scaling>
        <c:delete val="1"/>
        <c:axPos val="l"/>
        <c:majorGridlines>
          <c:spPr>
            <a:ln>
              <a:solidFill>
                <a:schemeClr val="accent1">
                  <a:lumMod val="20000"/>
                  <a:lumOff val="80000"/>
                </a:schemeClr>
              </a:solidFill>
            </a:ln>
          </c:spPr>
        </c:majorGridlines>
        <c:numFmt formatCode="0.0%" sourceLinked="1"/>
        <c:majorTickMark val="out"/>
        <c:minorTickMark val="none"/>
        <c:tickLblPos val="nextTo"/>
        <c:crossAx val="1821518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1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8518518518518517E-2"/>
          <c:y val="3.4482758620689655E-2"/>
          <c:w val="0.96127946127946129"/>
          <c:h val="0.93486582496153514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31"/>
            <c:extLst>
              <c:ext xmlns:c16="http://schemas.microsoft.com/office/drawing/2014/chart" uri="{C3380CC4-5D6E-409C-BE32-E72D297353CC}">
                <c16:uniqueId val="{00000001-A34E-4069-9520-1628F4AE8E6A}"/>
              </c:ext>
            </c:extLst>
          </c:dPt>
          <c:dPt>
            <c:idx val="1"/>
            <c:bubble3D val="0"/>
            <c:explosion val="10"/>
            <c:extLst>
              <c:ext xmlns:c16="http://schemas.microsoft.com/office/drawing/2014/chart" uri="{C3380CC4-5D6E-409C-BE32-E72D297353CC}">
                <c16:uniqueId val="{00000003-A34E-4069-9520-1628F4AE8E6A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A34E-4069-9520-1628F4AE8E6A}"/>
              </c:ext>
            </c:extLst>
          </c:dPt>
          <c:dLbls>
            <c:dLbl>
              <c:idx val="0"/>
              <c:layout>
                <c:manualLayout>
                  <c:x val="-6.1764495347172516E-2"/>
                  <c:y val="8.369264186804235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4E-4069-9520-1628F4AE8E6A}"/>
                </c:ext>
              </c:extLst>
            </c:dLbl>
            <c:dLbl>
              <c:idx val="1"/>
              <c:layout>
                <c:manualLayout>
                  <c:x val="-5.485673665791827E-3"/>
                  <c:y val="-0.362772309711286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34E-4069-9520-1628F4AE8E6A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A34E-4069-9520-1628F4AE8E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figuri!$A$324:$C$324</c:f>
              <c:strCache>
                <c:ptCount val="3"/>
                <c:pt idx="0">
                  <c:v>Da</c:v>
                </c:pt>
                <c:pt idx="1">
                  <c:v>Nu</c:v>
                </c:pt>
                <c:pt idx="2">
                  <c:v>NȘ/NR</c:v>
                </c:pt>
              </c:strCache>
            </c:strRef>
          </c:cat>
          <c:val>
            <c:numRef>
              <c:f>figuri!$A$325:$C$325</c:f>
              <c:numCache>
                <c:formatCode>0.0%</c:formatCode>
                <c:ptCount val="3"/>
                <c:pt idx="0">
                  <c:v>5.0999999999999997E-2</c:v>
                </c:pt>
                <c:pt idx="1">
                  <c:v>0.83299999999999996</c:v>
                </c:pt>
                <c:pt idx="2">
                  <c:v>0.115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4E-4069-9520-1628F4AE8E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949C-4D72-8615-C8436E1CDE7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949C-4D72-8615-C8436E1CDE78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949C-4D72-8615-C8436E1CDE78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949C-4D72-8615-C8436E1CDE78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949C-4D72-8615-C8436E1CDE78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figuri!$A$381:$E$381</c:f>
              <c:strCache>
                <c:ptCount val="5"/>
                <c:pt idx="0">
                  <c:v>Da</c:v>
                </c:pt>
                <c:pt idx="1">
                  <c:v>Nu </c:v>
                </c:pt>
                <c:pt idx="2">
                  <c:v>Nu șțiu</c:v>
                </c:pt>
                <c:pt idx="3">
                  <c:v>Nu cunosc despre acest credit</c:v>
                </c:pt>
                <c:pt idx="4">
                  <c:v>Nu răspund</c:v>
                </c:pt>
              </c:strCache>
            </c:strRef>
          </c:cat>
          <c:val>
            <c:numRef>
              <c:f>figuri!$A$382:$E$382</c:f>
              <c:numCache>
                <c:formatCode>0.0%</c:formatCode>
                <c:ptCount val="5"/>
                <c:pt idx="0">
                  <c:v>0.218</c:v>
                </c:pt>
                <c:pt idx="1">
                  <c:v>0.23699999999999999</c:v>
                </c:pt>
                <c:pt idx="2">
                  <c:v>0.30599999999999999</c:v>
                </c:pt>
                <c:pt idx="3">
                  <c:v>0.16</c:v>
                </c:pt>
                <c:pt idx="4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49C-4D72-8615-C8436E1CDE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30216064"/>
        <c:axId val="230217600"/>
      </c:barChart>
      <c:catAx>
        <c:axId val="230216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0217600"/>
        <c:crosses val="autoZero"/>
        <c:auto val="1"/>
        <c:lblAlgn val="ctr"/>
        <c:lblOffset val="100"/>
        <c:noMultiLvlLbl val="0"/>
      </c:catAx>
      <c:valAx>
        <c:axId val="230217600"/>
        <c:scaling>
          <c:orientation val="minMax"/>
        </c:scaling>
        <c:delete val="1"/>
        <c:axPos val="l"/>
        <c:majorGridlines>
          <c:spPr>
            <a:ln>
              <a:solidFill>
                <a:schemeClr val="accent1">
                  <a:lumMod val="20000"/>
                  <a:lumOff val="80000"/>
                </a:schemeClr>
              </a:solidFill>
            </a:ln>
          </c:spPr>
        </c:majorGridlines>
        <c:numFmt formatCode="0.0%" sourceLinked="1"/>
        <c:majorTickMark val="out"/>
        <c:minorTickMark val="none"/>
        <c:tickLblPos val="nextTo"/>
        <c:crossAx val="230216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ru-RU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0.73609</cdr:x>
      <cdr:y>0.0376</cdr:y>
    </cdr:from>
    <cdr:to>
      <cdr:x>0.98291</cdr:x>
      <cdr:y>0.24389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62578" y="158796"/>
          <a:ext cx="2200422" cy="8712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 err="1">
              <a:solidFill>
                <a:schemeClr val="accent6">
                  <a:lumMod val="75000"/>
                </a:schemeClr>
              </a:solidFill>
            </a:rPr>
            <a:t>Media</a:t>
          </a:r>
          <a:r>
            <a:rPr lang="ru-RU" sz="1600" b="1" dirty="0">
              <a:solidFill>
                <a:schemeClr val="accent6">
                  <a:lumMod val="75000"/>
                </a:schemeClr>
              </a:solidFill>
            </a:rPr>
            <a:t>: 6,4, </a:t>
          </a:r>
          <a:r>
            <a:rPr lang="ru-RU" sz="1600" b="1" dirty="0" err="1">
              <a:solidFill>
                <a:schemeClr val="accent6">
                  <a:lumMod val="75000"/>
                </a:schemeClr>
              </a:solidFill>
            </a:rPr>
            <a:t>scădere</a:t>
          </a:r>
          <a:r>
            <a:rPr lang="ru-RU" sz="1600" b="1" dirty="0">
              <a:solidFill>
                <a:schemeClr val="accent6">
                  <a:lumMod val="75000"/>
                </a:schemeClr>
              </a:solidFill>
            </a:rPr>
            <a:t> </a:t>
          </a:r>
          <a:r>
            <a:rPr lang="ru-RU" sz="1600" b="1" dirty="0" err="1">
              <a:solidFill>
                <a:schemeClr val="accent6">
                  <a:lumMod val="75000"/>
                </a:schemeClr>
              </a:solidFill>
            </a:rPr>
            <a:t>cu</a:t>
          </a:r>
          <a:r>
            <a:rPr lang="ru-RU" sz="1600" b="1" dirty="0">
              <a:solidFill>
                <a:schemeClr val="accent6">
                  <a:lumMod val="75000"/>
                </a:schemeClr>
              </a:solidFill>
            </a:rPr>
            <a:t> 0,8 </a:t>
          </a:r>
          <a:r>
            <a:rPr lang="ru-RU" sz="1600" b="1" dirty="0" err="1">
              <a:solidFill>
                <a:schemeClr val="accent6">
                  <a:lumMod val="75000"/>
                </a:schemeClr>
              </a:solidFill>
            </a:rPr>
            <a:t>față</a:t>
          </a:r>
          <a:r>
            <a:rPr lang="ru-RU" sz="1600" b="1" dirty="0">
              <a:solidFill>
                <a:schemeClr val="accent6">
                  <a:lumMod val="75000"/>
                </a:schemeClr>
              </a:solidFill>
            </a:rPr>
            <a:t> </a:t>
          </a:r>
          <a:r>
            <a:rPr lang="ru-RU" sz="1600" b="1" dirty="0" err="1">
              <a:solidFill>
                <a:schemeClr val="accent6">
                  <a:lumMod val="75000"/>
                </a:schemeClr>
              </a:solidFill>
            </a:rPr>
            <a:t>de</a:t>
          </a:r>
          <a:r>
            <a:rPr lang="ru-RU" sz="1600" b="1" dirty="0">
              <a:solidFill>
                <a:schemeClr val="accent6">
                  <a:lumMod val="75000"/>
                </a:schemeClr>
              </a:solidFill>
            </a:rPr>
            <a:t> </a:t>
          </a:r>
          <a:r>
            <a:rPr lang="ru-RU" sz="1600" b="1" dirty="0" err="1">
              <a:solidFill>
                <a:schemeClr val="accent6">
                  <a:lumMod val="75000"/>
                </a:schemeClr>
              </a:solidFill>
            </a:rPr>
            <a:t>mai</a:t>
          </a:r>
          <a:r>
            <a:rPr lang="ru-RU" sz="1600" b="1" dirty="0">
              <a:solidFill>
                <a:schemeClr val="accent6">
                  <a:lumMod val="75000"/>
                </a:schemeClr>
              </a:solidFill>
            </a:rPr>
            <a:t> 2020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0AABD-88D6-48A1-A43F-C8A809EE1533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183B1-3176-40C4-984B-A0A2E7EA0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88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F6592C-9ECD-4909-8D38-EB551F0F6F26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A084AD-85C6-44BB-8BD2-1A8DFA93D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7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A084AD-85C6-44BB-8BD2-1A8DFA93D6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59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1.jpeg" Type="http://schemas.openxmlformats.org/officeDocument/2006/relationships/image"/><Relationship Id="rId1" Target="../slideMasters/slideMaster1.xml" Type="http://schemas.openxmlformats.org/officeDocument/2006/relationships/slideMaster"/><Relationship Id="rId4" Target="../media/image6.jpeg" Type="http://schemas.openxmlformats.org/officeDocument/2006/relationships/image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561" y="5995333"/>
            <a:ext cx="17526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43E3D7D-5CFF-410E-9992-4AED66DEA09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E9E774-F5EC-4DC5-AFB3-24197C6A0336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C:\Users\Cantar\Desktop\CBS_AXA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55246" cy="955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3" y="5832644"/>
            <a:ext cx="987613" cy="99465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3D7D-5CFF-410E-9992-4AED66DEA09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E774-F5EC-4DC5-AFB3-24197C6A033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509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7" y="5945887"/>
            <a:ext cx="890587" cy="896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3D7D-5CFF-410E-9992-4AED66DEA09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E774-F5EC-4DC5-AFB3-24197C6A033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509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" y="5959475"/>
            <a:ext cx="890587" cy="896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3D7D-5CFF-410E-9992-4AED66DEA09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E774-F5EC-4DC5-AFB3-24197C6A033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509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" y="5925814"/>
            <a:ext cx="890587" cy="896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3D7D-5CFF-410E-9992-4AED66DEA09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E774-F5EC-4DC5-AFB3-24197C6A033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509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937388"/>
            <a:ext cx="890587" cy="896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3D7D-5CFF-410E-9992-4AED66DEA09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E774-F5EC-4DC5-AFB3-24197C6A03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509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" y="5959475"/>
            <a:ext cx="890587" cy="896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3D7D-5CFF-410E-9992-4AED66DEA09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E774-F5EC-4DC5-AFB3-24197C6A0336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509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8" y="5942567"/>
            <a:ext cx="890587" cy="896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3D7D-5CFF-410E-9992-4AED66DEA09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E774-F5EC-4DC5-AFB3-24197C6A033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509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" y="5959475"/>
            <a:ext cx="890587" cy="896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3D7D-5CFF-410E-9992-4AED66DEA09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E774-F5EC-4DC5-AFB3-24197C6A0336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509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7" y="5961062"/>
            <a:ext cx="890587" cy="896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43E3D7D-5CFF-410E-9992-4AED66DEA09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E774-F5EC-4DC5-AFB3-24197C6A0336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509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5938391"/>
            <a:ext cx="890587" cy="896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3E3D7D-5CFF-410E-9992-4AED66DEA09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E9E774-F5EC-4DC5-AFB3-24197C6A033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67400"/>
            <a:ext cx="9509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8" y="5961062"/>
            <a:ext cx="890587" cy="8969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43E3D7D-5CFF-410E-9992-4AED66DEA099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AE9E774-F5EC-4DC5-AFB3-24197C6A03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458200" cy="282036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>
                <a:latin typeface="Palatino Linotype" panose="02040502050505030304" pitchFamily="18" charset="0"/>
              </a:rPr>
              <a:t>OCT</a:t>
            </a:r>
            <a:r>
              <a:rPr lang="x-none" sz="6000" dirty="0" smtClean="0">
                <a:latin typeface="Palatino Linotype" panose="02040502050505030304" pitchFamily="18" charset="0"/>
              </a:rPr>
              <a:t>OMBRIE</a:t>
            </a:r>
            <a:r>
              <a:rPr lang="en-US" sz="6000" dirty="0" smtClean="0">
                <a:latin typeface="Palatino Linotype" panose="02040502050505030304" pitchFamily="18" charset="0"/>
              </a:rPr>
              <a:t> 2020</a:t>
            </a:r>
            <a:br>
              <a:rPr lang="en-US" sz="6000" dirty="0" smtClean="0">
                <a:latin typeface="Palatino Linotype" panose="02040502050505030304" pitchFamily="18" charset="0"/>
              </a:rPr>
            </a:br>
            <a:r>
              <a:rPr lang="ro-RO" sz="5300" dirty="0" smtClean="0">
                <a:latin typeface="Palatino Linotype" panose="02040502050505030304" pitchFamily="18" charset="0"/>
              </a:rPr>
              <a:t>Evoluția percepțiilor privind dezinformarea în contextul pandemiei COVID-19 și preferințe politice</a:t>
            </a:r>
            <a:endParaRPr lang="en-US" sz="4400" dirty="0"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7400" y="4419601"/>
            <a:ext cx="3251200" cy="609599"/>
          </a:xfrm>
        </p:spPr>
        <p:txBody>
          <a:bodyPr>
            <a:noAutofit/>
          </a:bodyPr>
          <a:lstStyle/>
          <a:p>
            <a:r>
              <a:rPr lang="x-none" sz="2400" dirty="0" smtClean="0">
                <a:latin typeface="Palatino Linotype" panose="02040502050505030304" pitchFamily="18" charset="0"/>
              </a:rPr>
              <a:t>19.10</a:t>
            </a:r>
            <a:r>
              <a:rPr lang="en-US" sz="2400" dirty="0" smtClean="0">
                <a:latin typeface="Palatino Linotype" panose="02040502050505030304" pitchFamily="18" charset="0"/>
              </a:rPr>
              <a:t>.2020</a:t>
            </a:r>
            <a:endParaRPr lang="en-US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72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it-IT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În opinia Dvs. creditul rusesc va veni până la alegerile prezidențiale?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Диаграмма 32"/>
          <p:cNvGraphicFramePr>
            <a:graphicFrameLocks/>
          </p:cNvGraphicFramePr>
          <p:nvPr>
            <p:extLst/>
          </p:nvPr>
        </p:nvGraphicFramePr>
        <p:xfrm>
          <a:off x="533400" y="1143000"/>
          <a:ext cx="8077199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928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it-IT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După părerea Dvs. cât de adevărate pot fi următoarele afirmații vehiculate </a:t>
            </a:r>
            <a:r>
              <a:rPr lang="x-none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în spațiul public</a:t>
            </a:r>
            <a:r>
              <a:rPr lang="it-IT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…?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Диаграмма 8"/>
          <p:cNvGraphicFramePr>
            <a:graphicFrameLocks/>
          </p:cNvGraphicFramePr>
          <p:nvPr>
            <p:extLst/>
          </p:nvPr>
        </p:nvGraphicFramePr>
        <p:xfrm>
          <a:off x="381000" y="838200"/>
          <a:ext cx="8229600" cy="5579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820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514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x-none" dirty="0" smtClean="0"/>
              <a:t>COVID-19</a:t>
            </a:r>
            <a:br>
              <a:rPr lang="x-none" dirty="0" smtClean="0"/>
            </a:br>
            <a:r>
              <a:rPr lang="x-none" dirty="0"/>
              <a:t/>
            </a:r>
            <a:br>
              <a:rPr lang="x-none" dirty="0"/>
            </a:br>
            <a:r>
              <a:rPr lang="x-none" dirty="0" smtClean="0"/>
              <a:t>TEORII ALE CONSPIRAȚIEI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816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FALSURI CU PRIVIRE LA PROVENIENȚA COVID-19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5083748"/>
              </p:ext>
            </p:extLst>
          </p:nvPr>
        </p:nvGraphicFramePr>
        <p:xfrm>
          <a:off x="381000" y="762000"/>
          <a:ext cx="7543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495605"/>
              </p:ext>
            </p:extLst>
          </p:nvPr>
        </p:nvGraphicFramePr>
        <p:xfrm>
          <a:off x="7799386" y="838200"/>
          <a:ext cx="1192213" cy="4724400"/>
        </p:xfrm>
        <a:graphic>
          <a:graphicData uri="http://schemas.openxmlformats.org/drawingml/2006/table">
            <a:tbl>
              <a:tblPr/>
              <a:tblGrid>
                <a:gridCol w="1192213">
                  <a:extLst>
                    <a:ext uri="{9D8B030D-6E8A-4147-A177-3AD203B41FA5}">
                      <a16:colId xmlns:a16="http://schemas.microsoft.com/office/drawing/2014/main" val="2190527369"/>
                    </a:ext>
                  </a:extLst>
                </a:gridCol>
              </a:tblGrid>
              <a:tr h="11811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9721329"/>
                  </a:ext>
                </a:extLst>
              </a:tr>
              <a:tr h="1181100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1,4</a:t>
                      </a:r>
                      <a:r>
                        <a:rPr lang="ru-RU" sz="18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824412"/>
                  </a:ext>
                </a:extLst>
              </a:tr>
              <a:tr h="1181100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4,6</a:t>
                      </a:r>
                      <a:r>
                        <a:rPr lang="ru-RU" sz="18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485791"/>
                  </a:ext>
                </a:extLst>
              </a:tr>
              <a:tr h="1181100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6,6</a:t>
                      </a:r>
                      <a:r>
                        <a:rPr lang="ru-RU" sz="18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706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81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FALSURI CU PRIVIRE LA TRANSMITEREA COVID-19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419146"/>
              </p:ext>
            </p:extLst>
          </p:nvPr>
        </p:nvGraphicFramePr>
        <p:xfrm>
          <a:off x="7772400" y="1143000"/>
          <a:ext cx="1192213" cy="4648200"/>
        </p:xfrm>
        <a:graphic>
          <a:graphicData uri="http://schemas.openxmlformats.org/drawingml/2006/table">
            <a:tbl>
              <a:tblPr/>
              <a:tblGrid>
                <a:gridCol w="1192213">
                  <a:extLst>
                    <a:ext uri="{9D8B030D-6E8A-4147-A177-3AD203B41FA5}">
                      <a16:colId xmlns:a16="http://schemas.microsoft.com/office/drawing/2014/main" val="1923323009"/>
                    </a:ext>
                  </a:extLst>
                </a:gridCol>
              </a:tblGrid>
              <a:tr h="2324100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+1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ru-RU" sz="18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689298"/>
                  </a:ext>
                </a:extLst>
              </a:tr>
              <a:tr h="2324100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+1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ru-RU" sz="18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2987437"/>
                  </a:ext>
                </a:extLst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0051968"/>
              </p:ext>
            </p:extLst>
          </p:nvPr>
        </p:nvGraphicFramePr>
        <p:xfrm>
          <a:off x="304800" y="990601"/>
          <a:ext cx="7467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427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COVID-19: VEST/EST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7217041"/>
              </p:ext>
            </p:extLst>
          </p:nvPr>
        </p:nvGraphicFramePr>
        <p:xfrm>
          <a:off x="304800" y="990600"/>
          <a:ext cx="7239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138356"/>
              </p:ext>
            </p:extLst>
          </p:nvPr>
        </p:nvGraphicFramePr>
        <p:xfrm>
          <a:off x="7848600" y="990600"/>
          <a:ext cx="914400" cy="5095875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3569136250"/>
                    </a:ext>
                  </a:extLst>
                </a:gridCol>
              </a:tblGrid>
              <a:tr h="10191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81686"/>
                  </a:ext>
                </a:extLst>
              </a:tr>
              <a:tr h="1019175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ru-RU" sz="18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282780"/>
                  </a:ext>
                </a:extLst>
              </a:tr>
              <a:tr h="1019175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r>
                        <a:rPr lang="ru-RU" sz="18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8919235"/>
                  </a:ext>
                </a:extLst>
              </a:tr>
              <a:tr h="1019175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ru-RU" sz="18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448243"/>
                  </a:ext>
                </a:extLst>
              </a:tr>
              <a:tr h="1019175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ru-RU" sz="18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042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28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COVID-19: TRATAMENT ȘI RISCURI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6728009"/>
              </p:ext>
            </p:extLst>
          </p:nvPr>
        </p:nvGraphicFramePr>
        <p:xfrm>
          <a:off x="533400" y="838200"/>
          <a:ext cx="7391400" cy="5333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920065"/>
              </p:ext>
            </p:extLst>
          </p:nvPr>
        </p:nvGraphicFramePr>
        <p:xfrm>
          <a:off x="8153400" y="871535"/>
          <a:ext cx="609600" cy="4843465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191611363"/>
                    </a:ext>
                  </a:extLst>
                </a:gridCol>
              </a:tblGrid>
              <a:tr h="9686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5518848"/>
                  </a:ext>
                </a:extLst>
              </a:tr>
              <a:tr h="968693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ru-RU" sz="18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028345"/>
                  </a:ext>
                </a:extLst>
              </a:tr>
              <a:tr h="968693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ru-RU" sz="18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2345271"/>
                  </a:ext>
                </a:extLst>
              </a:tr>
              <a:tr h="968693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ru-RU" sz="18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9209396"/>
                  </a:ext>
                </a:extLst>
              </a:tr>
              <a:tr h="968693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ru-RU" sz="18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205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86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COVID-19: ALTE FALSURI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6829012"/>
              </p:ext>
            </p:extLst>
          </p:nvPr>
        </p:nvGraphicFramePr>
        <p:xfrm>
          <a:off x="304800" y="990600"/>
          <a:ext cx="7620000" cy="5105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755598"/>
              </p:ext>
            </p:extLst>
          </p:nvPr>
        </p:nvGraphicFramePr>
        <p:xfrm>
          <a:off x="8077200" y="2667000"/>
          <a:ext cx="609600" cy="289560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649715909"/>
                    </a:ext>
                  </a:extLst>
                </a:gridCol>
              </a:tblGrid>
              <a:tr h="14478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8171669"/>
                  </a:ext>
                </a:extLst>
              </a:tr>
              <a:tr h="1447800">
                <a:tc>
                  <a:txBody>
                    <a:bodyPr/>
                    <a:lstStyle/>
                    <a:p>
                      <a:pPr algn="ctr" fontAlgn="b"/>
                      <a:r>
                        <a:rPr lang="x-none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+8</a:t>
                      </a:r>
                      <a:r>
                        <a:rPr lang="ru-RU" sz="18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ru-RU" sz="18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1661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751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INDICATORUL DE ASIMILARE A FALSURILOR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9794" y="9906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M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Indicatorul reprezintă suma afirmațiilor false pentru care respondentul a afirmat că sunt adevărate (20 afirmații în total).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-9378" y="1789331"/>
          <a:ext cx="8915400" cy="4223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922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GRADUL DE ASIMILARE A FALSURILOR PE CATEGORII SOCIO-DEMOGRAFICE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/>
          </p:nvPr>
        </p:nvGraphicFramePr>
        <p:xfrm>
          <a:off x="609600" y="838200"/>
          <a:ext cx="8001000" cy="5410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595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81" y="0"/>
            <a:ext cx="8229600" cy="685800"/>
          </a:xfrm>
        </p:spPr>
        <p:txBody>
          <a:bodyPr>
            <a:normAutofit/>
          </a:bodyPr>
          <a:lstStyle/>
          <a:p>
            <a:r>
              <a:rPr lang="ro-RO" sz="2400" dirty="0">
                <a:latin typeface="Calibri" panose="020F0502020204030204" pitchFamily="34" charset="0"/>
                <a:cs typeface="Calibri" panose="020F0502020204030204" pitchFamily="34" charset="0"/>
              </a:rPr>
              <a:t>Metodologia studiului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3336" y="722723"/>
            <a:ext cx="8345864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o-RO" b="1" dirty="0">
                <a:latin typeface="Calibri" panose="020F0502020204030204" pitchFamily="34" charset="0"/>
                <a:cs typeface="Calibri" panose="020F0502020204030204" pitchFamily="34" charset="0"/>
              </a:rPr>
              <a:t>Volumul eşantionului: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100</a:t>
            </a:r>
            <a:r>
              <a:rPr lang="x-none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ro-RO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dirty="0">
                <a:latin typeface="Calibri" panose="020F0502020204030204" pitchFamily="34" charset="0"/>
                <a:cs typeface="Calibri" panose="020F0502020204030204" pitchFamily="34" charset="0"/>
              </a:rPr>
              <a:t>persoane cu vârstă de 18 ani </a:t>
            </a:r>
            <a:r>
              <a:rPr lang="ro-RO" dirty="0" err="1">
                <a:latin typeface="Calibri" panose="020F0502020204030204" pitchFamily="34" charset="0"/>
                <a:cs typeface="Calibri" panose="020F0502020204030204" pitchFamily="34" charset="0"/>
              </a:rPr>
              <a:t>şi</a:t>
            </a:r>
            <a:r>
              <a:rPr lang="ro-RO" dirty="0">
                <a:latin typeface="Calibri" panose="020F0502020204030204" pitchFamily="34" charset="0"/>
                <a:cs typeface="Calibri" panose="020F0502020204030204" pitchFamily="34" charset="0"/>
              </a:rPr>
              <a:t> mai </a:t>
            </a:r>
            <a:r>
              <a:rPr lang="ro-RO" dirty="0" smtClean="0">
                <a:latin typeface="Calibri" panose="020F0502020204030204" pitchFamily="34" charset="0"/>
                <a:cs typeface="Calibri" panose="020F0502020204030204" pitchFamily="34" charset="0"/>
              </a:rPr>
              <a:t>mult;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o-RO" b="1" dirty="0">
                <a:latin typeface="Calibri" panose="020F0502020204030204" pitchFamily="34" charset="0"/>
                <a:cs typeface="Calibri" panose="020F0502020204030204" pitchFamily="34" charset="0"/>
              </a:rPr>
              <a:t>Eşantion:</a:t>
            </a:r>
            <a:r>
              <a:rPr lang="ro-RO" dirty="0">
                <a:latin typeface="Calibri" panose="020F0502020204030204" pitchFamily="34" charset="0"/>
                <a:cs typeface="Calibri" panose="020F0502020204030204" pitchFamily="34" charset="0"/>
              </a:rPr>
              <a:t> stratificat, </a:t>
            </a:r>
            <a:r>
              <a:rPr lang="ro-RO" dirty="0" smtClean="0">
                <a:latin typeface="Calibri" panose="020F0502020204030204" pitchFamily="34" charset="0"/>
                <a:cs typeface="Calibri" panose="020F0502020204030204" pitchFamily="34" charset="0"/>
              </a:rPr>
              <a:t>probabilistic;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o-RO" b="1" dirty="0">
                <a:latin typeface="Calibri" panose="020F0502020204030204" pitchFamily="34" charset="0"/>
                <a:cs typeface="Calibri" panose="020F0502020204030204" pitchFamily="34" charset="0"/>
              </a:rPr>
              <a:t>Metoda:</a:t>
            </a:r>
            <a:r>
              <a:rPr lang="ro-RO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dirty="0" smtClean="0">
                <a:latin typeface="Calibri" panose="020F0502020204030204" pitchFamily="34" charset="0"/>
                <a:cs typeface="Calibri" panose="020F0502020204030204" pitchFamily="34" charset="0"/>
              </a:rPr>
              <a:t>sondaj telefonic;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o-RO" b="1" dirty="0">
                <a:latin typeface="Calibri" panose="020F0502020204030204" pitchFamily="34" charset="0"/>
                <a:cs typeface="Calibri" panose="020F0502020204030204" pitchFamily="34" charset="0"/>
              </a:rPr>
              <a:t>Reprezentativitate:</a:t>
            </a:r>
            <a:r>
              <a:rPr lang="ro-RO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dirty="0" err="1">
                <a:latin typeface="Calibri" panose="020F0502020204030204" pitchFamily="34" charset="0"/>
                <a:cs typeface="Calibri" panose="020F0502020204030204" pitchFamily="34" charset="0"/>
              </a:rPr>
              <a:t>eşantionul</a:t>
            </a:r>
            <a:r>
              <a:rPr lang="ro-RO" dirty="0">
                <a:latin typeface="Calibri" panose="020F0502020204030204" pitchFamily="34" charset="0"/>
                <a:cs typeface="Calibri" panose="020F0502020204030204" pitchFamily="34" charset="0"/>
              </a:rPr>
              <a:t> este reprezentativ pentru </a:t>
            </a:r>
            <a:r>
              <a:rPr lang="ro-RO" dirty="0" err="1">
                <a:latin typeface="Calibri" panose="020F0502020204030204" pitchFamily="34" charset="0"/>
                <a:cs typeface="Calibri" panose="020F0502020204030204" pitchFamily="34" charset="0"/>
              </a:rPr>
              <a:t>populaţia</a:t>
            </a:r>
            <a:r>
              <a:rPr lang="ro-RO" dirty="0">
                <a:latin typeface="Calibri" panose="020F0502020204030204" pitchFamily="34" charset="0"/>
                <a:cs typeface="Calibri" panose="020F0502020204030204" pitchFamily="34" charset="0"/>
              </a:rPr>
              <a:t> adultă a </a:t>
            </a:r>
            <a:r>
              <a:rPr lang="ro-RO" dirty="0" smtClean="0">
                <a:latin typeface="Calibri" panose="020F0502020204030204" pitchFamily="34" charset="0"/>
                <a:cs typeface="Calibri" panose="020F0502020204030204" pitchFamily="34" charset="0"/>
              </a:rPr>
              <a:t>țării, </a:t>
            </a:r>
            <a:r>
              <a:rPr lang="ro-RO" dirty="0">
                <a:latin typeface="Calibri" panose="020F0502020204030204" pitchFamily="34" charset="0"/>
                <a:cs typeface="Calibri" panose="020F0502020204030204" pitchFamily="34" charset="0"/>
              </a:rPr>
              <a:t>cu excepția locuitorilor regiunii din stânga Nistrului, cu o eroare </a:t>
            </a:r>
            <a:r>
              <a:rPr lang="ro-RO" dirty="0" smtClean="0">
                <a:latin typeface="Calibri" panose="020F0502020204030204" pitchFamily="34" charset="0"/>
                <a:cs typeface="Calibri" panose="020F0502020204030204" pitchFamily="34" charset="0"/>
              </a:rPr>
              <a:t>maximă </a:t>
            </a:r>
            <a:r>
              <a:rPr lang="ro-RO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ro-RO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x-none" dirty="0" smtClean="0">
                <a:latin typeface="Calibri" panose="020F0502020204030204" pitchFamily="34" charset="0"/>
                <a:cs typeface="Calibri" panose="020F0502020204030204" pitchFamily="34" charset="0"/>
              </a:rPr>
              <a:t>3,1</a:t>
            </a:r>
            <a:r>
              <a:rPr lang="ro-RO" dirty="0" smtClean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o-RO" b="1" dirty="0">
                <a:latin typeface="Calibri" panose="020F0502020204030204" pitchFamily="34" charset="0"/>
                <a:cs typeface="Calibri" panose="020F0502020204030204" pitchFamily="34" charset="0"/>
              </a:rPr>
              <a:t>Perioada de </a:t>
            </a:r>
            <a:r>
              <a:rPr lang="ro-RO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colectare </a:t>
            </a:r>
            <a:r>
              <a:rPr lang="ro-RO" b="1" dirty="0">
                <a:latin typeface="Calibri" panose="020F0502020204030204" pitchFamily="34" charset="0"/>
                <a:cs typeface="Calibri" panose="020F0502020204030204" pitchFamily="34" charset="0"/>
              </a:rPr>
              <a:t>a datelor:</a:t>
            </a:r>
            <a:r>
              <a:rPr lang="ro-RO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o-RO" dirty="0" smtClean="0">
                <a:latin typeface="Calibri" panose="020F0502020204030204" pitchFamily="34" charset="0"/>
                <a:cs typeface="Calibri" panose="020F0502020204030204" pitchFamily="34" charset="0"/>
              </a:rPr>
              <a:t>10-17 octombrie 2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020</a:t>
            </a:r>
            <a:r>
              <a:rPr lang="ro-RO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o-RO" dirty="0" smtClean="0">
                <a:latin typeface="Calibri" panose="020F0502020204030204" pitchFamily="34" charset="0"/>
                <a:cs typeface="Calibri" panose="020F0502020204030204" pitchFamily="34" charset="0"/>
              </a:rPr>
              <a:t>Chestionarul </a:t>
            </a:r>
            <a:r>
              <a:rPr lang="ro-RO" dirty="0">
                <a:latin typeface="Calibri" panose="020F0502020204030204" pitchFamily="34" charset="0"/>
                <a:cs typeface="Calibri" panose="020F0502020204030204" pitchFamily="34" charset="0"/>
              </a:rPr>
              <a:t>a fost redactat în limbile română şi rusă, oferindu-se respondenţilor posibilitatea de a alege varianta. </a:t>
            </a:r>
            <a:endParaRPr lang="ro-RO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x-none" b="1" i="1">
                <a:latin typeface="Calibri" panose="020F0502020204030204" pitchFamily="34" charset="0"/>
                <a:cs typeface="Calibri" panose="020F0502020204030204" pitchFamily="34" charset="0"/>
              </a:rPr>
              <a:t>Notă de </a:t>
            </a:r>
            <a:r>
              <a:rPr lang="x-none" b="1">
                <a:latin typeface="Calibri" panose="020F0502020204030204" pitchFamily="34" charset="0"/>
                <a:cs typeface="Calibri" panose="020F0502020204030204" pitchFamily="34" charset="0"/>
              </a:rPr>
              <a:t>limitare</a:t>
            </a:r>
            <a:r>
              <a:rPr lang="x-none" b="1" i="1">
                <a:latin typeface="Calibri" panose="020F0502020204030204" pitchFamily="34" charset="0"/>
                <a:cs typeface="Calibri" panose="020F0502020204030204" pitchFamily="34" charset="0"/>
              </a:rPr>
              <a:t> a responsabilităţii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x-none" i="1">
                <a:latin typeface="Calibri" panose="020F0502020204030204" pitchFamily="34" charset="0"/>
                <a:cs typeface="Calibri" panose="020F0502020204030204" pitchFamily="34" charset="0"/>
              </a:rPr>
              <a:t>Studiul sociologic este realizat la comanda Asociației Comunitatea ”WatchDog.MD” în cadrul proiectului </a:t>
            </a:r>
            <a:r>
              <a:rPr lang="x-none" b="1" i="1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ro-RO" b="1" i="1" dirty="0">
                <a:latin typeface="Calibri" panose="020F0502020204030204" pitchFamily="34" charset="0"/>
                <a:cs typeface="Calibri" panose="020F0502020204030204" pitchFamily="34" charset="0"/>
              </a:rPr>
              <a:t>Countering propaganda and fostering public resilience against foreign and domestic disinformation</a:t>
            </a:r>
            <a:r>
              <a:rPr lang="x-none" b="1" i="1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x-none" i="1">
                <a:latin typeface="Calibri" panose="020F0502020204030204" pitchFamily="34" charset="0"/>
                <a:cs typeface="Calibri" panose="020F0502020204030204" pitchFamily="34" charset="0"/>
              </a:rPr>
              <a:t> implementat cu suportul </a:t>
            </a:r>
            <a:r>
              <a:rPr lang="ro-RO" i="1" dirty="0">
                <a:latin typeface="Calibri" panose="020F0502020204030204" pitchFamily="34" charset="0"/>
                <a:cs typeface="Calibri" panose="020F0502020204030204" pitchFamily="34" charset="0"/>
              </a:rPr>
              <a:t>Ambasadei Statelor Unite în Republica Moldova</a:t>
            </a:r>
            <a:r>
              <a:rPr lang="x-none" i="1">
                <a:latin typeface="Calibri" panose="020F0502020204030204" pitchFamily="34" charset="0"/>
                <a:cs typeface="Calibri" panose="020F0502020204030204" pitchFamily="34" charset="0"/>
              </a:rPr>
              <a:t>. Opiniile exprimate în această publicație nu reprezintă neapărat viziunile </a:t>
            </a:r>
            <a:r>
              <a:rPr lang="it-IT" i="1" dirty="0">
                <a:latin typeface="Calibri" panose="020F0502020204030204" pitchFamily="34" charset="0"/>
                <a:cs typeface="Calibri" panose="020F0502020204030204" pitchFamily="34" charset="0"/>
              </a:rPr>
              <a:t>Ambasadei sau Guvernului Statelor Unite ale Americii</a:t>
            </a:r>
            <a:r>
              <a:rPr lang="x-none" i="1">
                <a:latin typeface="Calibri" panose="020F0502020204030204" pitchFamily="34" charset="0"/>
                <a:cs typeface="Calibri" panose="020F0502020204030204" pitchFamily="34" charset="0"/>
              </a:rPr>
              <a:t> sau ale partenerilor săi.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26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ÎNCREDEREA ÎN INFORMAȚIILE PREZENTATE DE AUTORITĂȚILE NAȚIONALE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533400" y="1143000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291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GRADUL DE ASIMILARE A FALSURILOR ȘI REȚELELE DE SOCIALIZARE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304800" y="990600"/>
          <a:ext cx="8610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864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GRADUL DE ASIMILARE A FALSURILOR ȘI CANALELE TV PREFERATE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304800" y="838200"/>
          <a:ext cx="8458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387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38200" y="1676400"/>
            <a:ext cx="7772400" cy="1142999"/>
          </a:xfrm>
        </p:spPr>
        <p:txBody>
          <a:bodyPr>
            <a:noAutofit/>
          </a:bodyPr>
          <a:lstStyle/>
          <a:p>
            <a:pPr algn="ctr"/>
            <a:r>
              <a:rPr lang="ro-RO" sz="5400" dirty="0">
                <a:latin typeface="Calibri" panose="020F0502020204030204" pitchFamily="34" charset="0"/>
                <a:cs typeface="Calibri" panose="020F0502020204030204" pitchFamily="34" charset="0"/>
              </a:rPr>
              <a:t>VĂ MULȚUMIM!</a:t>
            </a:r>
            <a:endParaRPr lang="ru-RU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98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514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x-none" dirty="0" smtClean="0"/>
              <a:t>P</a:t>
            </a:r>
            <a:r>
              <a:rPr lang="ro-MD" dirty="0" smtClean="0"/>
              <a:t>REFERINȚE POLITICE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704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ÎNCREDEREA ÎN PERSONALITĂȚILE POLITICE </a:t>
            </a:r>
            <a:r>
              <a:rPr lang="ro-RO" sz="2400" b="0" i="1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(întrebare deschisă)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Диаграмма 4"/>
          <p:cNvGraphicFramePr>
            <a:graphicFrameLocks/>
          </p:cNvGraphicFramePr>
          <p:nvPr>
            <p:extLst/>
          </p:nvPr>
        </p:nvGraphicFramePr>
        <p:xfrm>
          <a:off x="381001" y="990600"/>
          <a:ext cx="8192180" cy="4615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706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INTENȚIE DE VOT PARLAMENTARE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Диаграмма 6"/>
          <p:cNvGraphicFramePr>
            <a:graphicFrameLocks/>
          </p:cNvGraphicFramePr>
          <p:nvPr>
            <p:extLst/>
          </p:nvPr>
        </p:nvGraphicFramePr>
        <p:xfrm>
          <a:off x="381000" y="1295400"/>
          <a:ext cx="5486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25"/>
          <p:cNvGraphicFramePr>
            <a:graphicFrameLocks/>
          </p:cNvGraphicFramePr>
          <p:nvPr>
            <p:extLst/>
          </p:nvPr>
        </p:nvGraphicFramePr>
        <p:xfrm>
          <a:off x="5841609" y="1283676"/>
          <a:ext cx="2743200" cy="4126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019800" y="990600"/>
            <a:ext cx="25650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Din cei deciși</a:t>
            </a:r>
            <a:endParaRPr lang="ru-R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873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INTENȚIE DE VOT </a:t>
            </a:r>
            <a:r>
              <a:rPr lang="ro-RO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PREZIDENȚIALE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Диаграмма 7"/>
          <p:cNvGraphicFramePr>
            <a:graphicFrameLocks/>
          </p:cNvGraphicFramePr>
          <p:nvPr>
            <p:extLst/>
          </p:nvPr>
        </p:nvGraphicFramePr>
        <p:xfrm>
          <a:off x="381000" y="1447800"/>
          <a:ext cx="5943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26"/>
          <p:cNvGraphicFramePr>
            <a:graphicFrameLocks/>
          </p:cNvGraphicFramePr>
          <p:nvPr>
            <p:extLst/>
          </p:nvPr>
        </p:nvGraphicFramePr>
        <p:xfrm>
          <a:off x="6477000" y="1447800"/>
          <a:ext cx="2514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97991" y="1110439"/>
            <a:ext cx="25650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Din cei deciși</a:t>
            </a:r>
            <a:endParaRPr lang="ru-R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76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1">
        <p:bldAsOne/>
      </p:bldGraphic>
      <p:bldP spid="7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INTENȚIE DE VOT </a:t>
            </a:r>
            <a:r>
              <a:rPr lang="ro-RO" sz="240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PREZIDENȚIALE – TURUL II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Диаграмма 28"/>
          <p:cNvGraphicFramePr>
            <a:graphicFrameLocks/>
          </p:cNvGraphicFramePr>
          <p:nvPr>
            <p:extLst/>
          </p:nvPr>
        </p:nvGraphicFramePr>
        <p:xfrm>
          <a:off x="304800" y="990600"/>
          <a:ext cx="8610599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100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Cum credeți pentru Republica Moldova ar fi mai bine dacă ar adera la: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Диаграмма 10"/>
          <p:cNvGraphicFramePr>
            <a:graphicFrameLocks/>
          </p:cNvGraphicFramePr>
          <p:nvPr>
            <p:extLst/>
          </p:nvPr>
        </p:nvGraphicFramePr>
        <p:xfrm>
          <a:off x="381000" y="990600"/>
          <a:ext cx="8458199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699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ro-RO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 parcursul aceste campanii electorale, </a:t>
            </a:r>
            <a:r>
              <a:rPr lang="ro-RO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ati</a:t>
            </a:r>
            <a:r>
              <a:rPr lang="ro-RO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fost sunat la telefon pentru ca să vă informeze despre faptul că Igor </a:t>
            </a:r>
            <a:r>
              <a:rPr lang="ro-RO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Dodon</a:t>
            </a:r>
            <a:r>
              <a:rPr lang="ro-RO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este lider in toate sondajele?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Диаграмма 31"/>
          <p:cNvGraphicFramePr>
            <a:graphicFrameLocks/>
          </p:cNvGraphicFramePr>
          <p:nvPr>
            <p:extLst/>
          </p:nvPr>
        </p:nvGraphicFramePr>
        <p:xfrm>
          <a:off x="381000" y="1219200"/>
          <a:ext cx="7543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517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11467</TotalTime>
  <Words>425</Words>
  <Application>Microsoft Office PowerPoint</Application>
  <PresentationFormat>On-screen Show (4:3)</PresentationFormat>
  <Paragraphs>57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Calibri</vt:lpstr>
      <vt:lpstr>Lucida Sans Unicode</vt:lpstr>
      <vt:lpstr>Palatino Linotype</vt:lpstr>
      <vt:lpstr>Verdana</vt:lpstr>
      <vt:lpstr>Wingdings 2</vt:lpstr>
      <vt:lpstr>Wingdings 3</vt:lpstr>
      <vt:lpstr>Concourse</vt:lpstr>
      <vt:lpstr>OCTOMBRIE 2020 Evoluția percepțiilor privind dezinformarea în contextul pandemiei COVID-19 și preferințe politice</vt:lpstr>
      <vt:lpstr>Metodologia studiului</vt:lpstr>
      <vt:lpstr>PREFERINȚE POLITICE</vt:lpstr>
      <vt:lpstr>ÎNCREDEREA ÎN PERSONALITĂȚILE POLITICE (întrebare deschisă)</vt:lpstr>
      <vt:lpstr>INTENȚIE DE VOT PARLAMENTARE</vt:lpstr>
      <vt:lpstr>INTENȚIE DE VOT PREZIDENȚIALE</vt:lpstr>
      <vt:lpstr>INTENȚIE DE VOT PREZIDENȚIALE – TURUL II</vt:lpstr>
      <vt:lpstr>Cum credeți pentru Republica Moldova ar fi mai bine dacă ar adera la: </vt:lpstr>
      <vt:lpstr>Pe parcursul aceste campanii electorale, ati fost sunat la telefon pentru ca să vă informeze despre faptul că Igor Dodon este lider in toate sondajele?</vt:lpstr>
      <vt:lpstr>În opinia Dvs. creditul rusesc va veni până la alegerile prezidențiale?</vt:lpstr>
      <vt:lpstr>După părerea Dvs. cât de adevărate pot fi următoarele afirmații vehiculate în spațiul public…?</vt:lpstr>
      <vt:lpstr>COVID-19  TEORII ALE CONSPIRAȚIEI</vt:lpstr>
      <vt:lpstr>FALSURI CU PRIVIRE LA PROVENIENȚA COVID-19</vt:lpstr>
      <vt:lpstr>FALSURI CU PRIVIRE LA TRANSMITEREA COVID-19</vt:lpstr>
      <vt:lpstr>COVID-19: VEST/EST</vt:lpstr>
      <vt:lpstr>COVID-19: TRATAMENT ȘI RISCURI</vt:lpstr>
      <vt:lpstr>COVID-19: ALTE FALSURI</vt:lpstr>
      <vt:lpstr>INDICATORUL DE ASIMILARE A FALSURILOR</vt:lpstr>
      <vt:lpstr>GRADUL DE ASIMILARE A FALSURILOR PE CATEGORII SOCIO-DEMOGRAFICE</vt:lpstr>
      <vt:lpstr>ÎNCREDEREA ÎN INFORMAȚIILE PREZENTATE DE AUTORITĂȚILE NAȚIONALE</vt:lpstr>
      <vt:lpstr>GRADUL DE ASIMILARE A FALSURILOR ȘI REȚELELE DE SOCIALIZARE</vt:lpstr>
      <vt:lpstr>GRADUL DE ASIMILARE A FALSURILOR ȘI CANALELE TV PREFERATE</vt:lpstr>
      <vt:lpstr>VĂ MULȚUMIM!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OMNIBUS CBS-AXA  Vara 2012</dc:title>
  <dc:creator>Cantar</dc:creator>
  <cp:lastModifiedBy>Vasile Cantarji</cp:lastModifiedBy>
  <cp:revision>365</cp:revision>
  <cp:lastPrinted>2017-05-03T13:51:03Z</cp:lastPrinted>
  <dcterms:created xsi:type="dcterms:W3CDTF">2012-07-23T07:14:09Z</dcterms:created>
  <dcterms:modified xsi:type="dcterms:W3CDTF">2020-10-19T11:01:13Z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220888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