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themeOverride+xml" PartName="/ppt/theme/themeOverride1.xml"/>
  <Override ContentType="application/vnd.openxmlformats-officedocument.drawingml.chart+xml" PartName="/ppt/charts/chart2.xml"/>
  <Override ContentType="application/vnd.openxmlformats-officedocument.themeOverride+xml" PartName="/ppt/theme/themeOverride2.xml"/>
  <Override ContentType="application/vnd.openxmlformats-officedocument.drawingml.chart+xml" PartName="/ppt/charts/chart3.xml"/>
  <Override ContentType="application/vnd.openxmlformats-officedocument.themeOverride+xml" PartName="/ppt/theme/themeOverride3.xml"/>
  <Override ContentType="application/vnd.openxmlformats-officedocument.drawingml.chart+xml" PartName="/ppt/charts/chart4.xml"/>
  <Override ContentType="application/vnd.openxmlformats-officedocument.themeOverride+xml" PartName="/ppt/theme/themeOverride4.xml"/>
  <Override ContentType="application/vnd.openxmlformats-officedocument.drawingml.chart+xml" PartName="/ppt/charts/chart5.xml"/>
  <Override ContentType="application/vnd.openxmlformats-officedocument.themeOverride+xml" PartName="/ppt/theme/themeOverride5.xml"/>
  <Override ContentType="application/vnd.openxmlformats-officedocument.drawingml.chart+xml" PartName="/ppt/charts/chart6.xml"/>
  <Override ContentType="application/vnd.openxmlformats-officedocument.themeOverride+xml" PartName="/ppt/theme/themeOverride6.xml"/>
  <Override ContentType="application/vnd.openxmlformats-officedocument.drawingml.chart+xml" PartName="/ppt/charts/chart7.xml"/>
  <Override ContentType="application/vnd.ms-office.chartstyle+xml" PartName="/ppt/charts/style2.xml"/>
  <Override ContentType="application/vnd.ms-office.chartcolorstyle+xml" PartName="/ppt/charts/colors2.xml"/>
  <Override ContentType="application/vnd.openxmlformats-officedocument.themeOverride+xml" PartName="/ppt/theme/themeOverride7.xml"/>
  <Override ContentType="application/vnd.openxmlformats-officedocument.drawingml.chart+xml" PartName="/ppt/charts/chart8.xml"/>
  <Override ContentType="application/vnd.ms-office.chartstyle+xml" PartName="/ppt/charts/style3.xml"/>
  <Override ContentType="application/vnd.ms-office.chartcolorstyle+xml" PartName="/ppt/charts/colors3.xml"/>
  <Override ContentType="application/vnd.openxmlformats-officedocument.themeOverride+xml" PartName="/ppt/theme/themeOverride8.xml"/>
  <Override ContentType="application/vnd.openxmlformats-officedocument.drawingml.chart+xml" PartName="/ppt/charts/chart9.xml"/>
  <Override ContentType="application/vnd.ms-office.chartstyle+xml" PartName="/ppt/charts/style4.xml"/>
  <Override ContentType="application/vnd.ms-office.chartcolorstyle+xml" PartName="/ppt/charts/colors4.xml"/>
  <Override ContentType="application/vnd.openxmlformats-officedocument.themeOverride+xml" PartName="/ppt/theme/themeOverride9.xml"/>
  <Override ContentType="application/vnd.openxmlformats-officedocument.drawingml.chart+xml" PartName="/ppt/charts/chart10.xml"/>
  <Override ContentType="application/vnd.ms-office.chartstyle+xml" PartName="/ppt/charts/style5.xml"/>
  <Override ContentType="application/vnd.ms-office.chartcolorstyle+xml" PartName="/ppt/charts/colors5.xml"/>
  <Override ContentType="application/vnd.openxmlformats-officedocument.themeOverride+xml" PartName="/ppt/theme/themeOverride10.xml"/>
  <Override ContentType="application/vnd.openxmlformats-officedocument.drawingml.chart+xml" PartName="/ppt/charts/chart11.xml"/>
  <Override ContentType="application/vnd.ms-office.chartstyle+xml" PartName="/ppt/charts/style6.xml"/>
  <Override ContentType="application/vnd.ms-office.chartcolorstyle+xml" PartName="/ppt/charts/colors6.xml"/>
  <Override ContentType="application/vnd.openxmlformats-officedocument.themeOverride+xml" PartName="/ppt/theme/themeOverride11.xml"/>
  <Override ContentType="application/vnd.openxmlformats-officedocument.drawingml.chart+xml" PartName="/ppt/charts/chart12.xml"/>
  <Override ContentType="application/vnd.ms-office.chartstyle+xml" PartName="/ppt/charts/style7.xml"/>
  <Override ContentType="application/vnd.ms-office.chartcolorstyle+xml" PartName="/ppt/charts/colors7.xml"/>
  <Override ContentType="application/vnd.openxmlformats-officedocument.themeOverride+xml" PartName="/ppt/theme/themeOverride12.xml"/>
  <Override ContentType="application/vnd.openxmlformats-officedocument.drawingml.chart+xml" PartName="/ppt/charts/chart13.xml"/>
  <Override ContentType="application/vnd.ms-office.chartstyle+xml" PartName="/ppt/charts/style8.xml"/>
  <Override ContentType="application/vnd.ms-office.chartcolorstyle+xml" PartName="/ppt/charts/colors8.xml"/>
  <Override ContentType="application/vnd.openxmlformats-officedocument.themeOverride+xml" PartName="/ppt/theme/themeOverride13.xml"/>
  <Override ContentType="application/vnd.openxmlformats-officedocument.drawingml.chart+xml" PartName="/ppt/charts/chart14.xml"/>
  <Override ContentType="application/vnd.ms-office.chartstyle+xml" PartName="/ppt/charts/style9.xml"/>
  <Override ContentType="application/vnd.ms-office.chartcolorstyle+xml" PartName="/ppt/charts/colors9.xml"/>
  <Override ContentType="application/vnd.openxmlformats-officedocument.themeOverride+xml" PartName="/ppt/theme/themeOverride14.xml"/>
  <Override ContentType="application/vnd.openxmlformats-officedocument.drawingml.chart+xml" PartName="/ppt/charts/chart15.xml"/>
  <Override ContentType="application/vnd.openxmlformats-officedocument.themeOverride+xml" PartName="/ppt/theme/themeOverride15.xml"/>
  <Override ContentType="application/vnd.openxmlformats-officedocument.drawingml.chart+xml" PartName="/ppt/charts/chart16.xml"/>
  <Override ContentType="application/vnd.openxmlformats-officedocument.themeOverride+xml" PartName="/ppt/theme/themeOverride16.xml"/>
  <Override ContentType="application/vnd.openxmlformats-officedocument.drawingml.chart+xml" PartName="/ppt/charts/chart17.xml"/>
  <Override ContentType="application/vnd.openxmlformats-officedocument.themeOverride+xml" PartName="/ppt/theme/themeOverride17.xml"/>
  <Override ContentType="application/vnd.openxmlformats-officedocument.drawingml.chart+xml" PartName="/ppt/charts/chart18.xml"/>
  <Override ContentType="application/vnd.openxmlformats-officedocument.themeOverride+xml" PartName="/ppt/theme/themeOverride18.xml"/>
  <Override ContentType="application/vnd.openxmlformats-officedocument.drawingml.chart+xml" PartName="/ppt/charts/chart19.xml"/>
  <Override ContentType="application/vnd.openxmlformats-officedocument.themeOverride+xml" PartName="/ppt/theme/themeOverride19.xml"/>
  <Override ContentType="application/vnd.openxmlformats-officedocument.drawingml.chart+xml" PartName="/ppt/charts/chart20.xml"/>
  <Override ContentType="application/vnd.ms-office.chartstyle+xml" PartName="/ppt/charts/style10.xml"/>
  <Override ContentType="application/vnd.ms-office.chartcolorstyle+xml" PartName="/ppt/charts/colors10.xml"/>
  <Override ContentType="application/vnd.openxmlformats-officedocument.themeOverride+xml" PartName="/ppt/theme/themeOverride20.xml"/>
  <Override ContentType="application/vnd.openxmlformats-officedocument.drawingml.chart+xml" PartName="/ppt/charts/chart21.xml"/>
  <Override ContentType="application/vnd.ms-office.chartstyle+xml" PartName="/ppt/charts/style11.xml"/>
  <Override ContentType="application/vnd.ms-office.chartcolorstyle+xml" PartName="/ppt/charts/colors11.xml"/>
  <Override ContentType="application/vnd.openxmlformats-officedocument.themeOverride+xml" PartName="/ppt/theme/themeOverride2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939" r:id="rId1"/>
  </p:sldMasterIdLst>
  <p:notesMasterIdLst>
    <p:notesMasterId r:id="rId32"/>
  </p:notesMasterIdLst>
  <p:handoutMasterIdLst>
    <p:handoutMasterId r:id="rId33"/>
  </p:handoutMasterIdLst>
  <p:sldIdLst>
    <p:sldId id="256" r:id="rId2"/>
    <p:sldId id="966" r:id="rId3"/>
    <p:sldId id="1075" r:id="rId4"/>
    <p:sldId id="1111" r:id="rId5"/>
    <p:sldId id="1074" r:id="rId6"/>
    <p:sldId id="1112" r:id="rId7"/>
    <p:sldId id="1113" r:id="rId8"/>
    <p:sldId id="1099" r:id="rId9"/>
    <p:sldId id="940" r:id="rId10"/>
    <p:sldId id="1072" r:id="rId11"/>
    <p:sldId id="1073" r:id="rId12"/>
    <p:sldId id="1131" r:id="rId13"/>
    <p:sldId id="1132" r:id="rId14"/>
    <p:sldId id="1139" r:id="rId15"/>
    <p:sldId id="1114" r:id="rId16"/>
    <p:sldId id="1076" r:id="rId17"/>
    <p:sldId id="1087" r:id="rId18"/>
    <p:sldId id="1140" r:id="rId19"/>
    <p:sldId id="1141" r:id="rId20"/>
    <p:sldId id="1142" r:id="rId21"/>
    <p:sldId id="1065" r:id="rId22"/>
    <p:sldId id="1149" r:id="rId23"/>
    <p:sldId id="1148" r:id="rId24"/>
    <p:sldId id="1147" r:id="rId25"/>
    <p:sldId id="1146" r:id="rId26"/>
    <p:sldId id="1145" r:id="rId27"/>
    <p:sldId id="1091" r:id="rId28"/>
    <p:sldId id="1046" r:id="rId29"/>
    <p:sldId id="1069" r:id="rId30"/>
    <p:sldId id="847" r:id="rId31"/>
  </p:sldIdLst>
  <p:sldSz cx="6858000" cy="9906000" type="A4"/>
  <p:notesSz cx="6742113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0099FF"/>
    <a:srgbClr val="FFCCCC"/>
    <a:srgbClr val="6E1910"/>
    <a:srgbClr val="784706"/>
    <a:srgbClr val="561E08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8" autoAdjust="0"/>
    <p:restoredTop sz="99877" autoAdjust="0"/>
  </p:normalViewPr>
  <p:slideViewPr>
    <p:cSldViewPr>
      <p:cViewPr varScale="1">
        <p:scale>
          <a:sx n="58" d="100"/>
          <a:sy n="58" d="100"/>
        </p:scale>
        <p:origin x="2652" y="34"/>
      </p:cViewPr>
      <p:guideLst>
        <p:guide orient="horz" pos="312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3288" y="-78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 ?><Relationships xmlns="http://schemas.openxmlformats.org/package/2006/relationships"><Relationship Id="rId3" Target="../theme/themeOverride1.xml" Type="http://schemas.openxmlformats.org/officeDocument/2006/relationships/themeOverride"/><Relationship Id="rId2" Target="colors1.xml" Type="http://schemas.microsoft.com/office/2011/relationships/chartColorStyle"/><Relationship Id="rId1" Target="style1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0.xml.rels><?xml version="1.0" encoding="UTF-8" standalone="yes" ?><Relationships xmlns="http://schemas.openxmlformats.org/package/2006/relationships"><Relationship Id="rId3" Target="../theme/themeOverride10.xml" Type="http://schemas.openxmlformats.org/officeDocument/2006/relationships/themeOverride"/><Relationship Id="rId2" Target="colors5.xml" Type="http://schemas.microsoft.com/office/2011/relationships/chartColorStyle"/><Relationship Id="rId1" Target="style5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1.xml.rels><?xml version="1.0" encoding="UTF-8" standalone="yes" ?><Relationships xmlns="http://schemas.openxmlformats.org/package/2006/relationships"><Relationship Id="rId3" Target="../theme/themeOverride11.xml" Type="http://schemas.openxmlformats.org/officeDocument/2006/relationships/themeOverride"/><Relationship Id="rId2" Target="colors6.xml" Type="http://schemas.microsoft.com/office/2011/relationships/chartColorStyle"/><Relationship Id="rId1" Target="style6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2.xml.rels><?xml version="1.0" encoding="UTF-8" standalone="yes" ?><Relationships xmlns="http://schemas.openxmlformats.org/package/2006/relationships"><Relationship Id="rId3" Target="../theme/themeOverride12.xml" Type="http://schemas.openxmlformats.org/officeDocument/2006/relationships/themeOverride"/><Relationship Id="rId2" Target="colors7.xml" Type="http://schemas.microsoft.com/office/2011/relationships/chartColorStyle"/><Relationship Id="rId1" Target="style7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3.xml.rels><?xml version="1.0" encoding="UTF-8" standalone="yes" ?><Relationships xmlns="http://schemas.openxmlformats.org/package/2006/relationships"><Relationship Id="rId3" Target="../theme/themeOverride13.xml" Type="http://schemas.openxmlformats.org/officeDocument/2006/relationships/themeOverride"/><Relationship Id="rId2" Target="colors8.xml" Type="http://schemas.microsoft.com/office/2011/relationships/chartColorStyle"/><Relationship Id="rId1" Target="style8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4.xml.rels><?xml version="1.0" encoding="UTF-8" standalone="yes" ?><Relationships xmlns="http://schemas.openxmlformats.org/package/2006/relationships"><Relationship Id="rId3" Target="../theme/themeOverride14.xml" Type="http://schemas.openxmlformats.org/officeDocument/2006/relationships/themeOverride"/><Relationship Id="rId2" Target="colors9.xml" Type="http://schemas.microsoft.com/office/2011/relationships/chartColorStyle"/><Relationship Id="rId1" Target="style9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5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5.xml" Type="http://schemas.openxmlformats.org/officeDocument/2006/relationships/themeOverride"/></Relationships>
</file>

<file path=ppt/charts/_rels/chart16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6.xml" Type="http://schemas.openxmlformats.org/officeDocument/2006/relationships/themeOverride"/></Relationships>
</file>

<file path=ppt/charts/_rels/chart17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7.xml" Type="http://schemas.openxmlformats.org/officeDocument/2006/relationships/themeOverride"/></Relationships>
</file>

<file path=ppt/charts/_rels/chart18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8.xml" Type="http://schemas.openxmlformats.org/officeDocument/2006/relationships/themeOverride"/></Relationships>
</file>

<file path=ppt/charts/_rels/chart19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9.xml" Type="http://schemas.openxmlformats.org/officeDocument/2006/relationships/themeOverride"/></Relationships>
</file>

<file path=ppt/charts/_rels/chart2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2.xml" Type="http://schemas.openxmlformats.org/officeDocument/2006/relationships/themeOverride"/></Relationships>
</file>

<file path=ppt/charts/_rels/chart20.xml.rels><?xml version="1.0" encoding="UTF-8" standalone="yes" ?><Relationships xmlns="http://schemas.openxmlformats.org/package/2006/relationships"><Relationship Id="rId3" Target="../theme/themeOverride20.xml" Type="http://schemas.openxmlformats.org/officeDocument/2006/relationships/themeOverride"/><Relationship Id="rId2" Target="colors10.xml" Type="http://schemas.microsoft.com/office/2011/relationships/chartColorStyle"/><Relationship Id="rId1" Target="style10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21.xml.rels><?xml version="1.0" encoding="UTF-8" standalone="yes" ?><Relationships xmlns="http://schemas.openxmlformats.org/package/2006/relationships"><Relationship Id="rId3" Target="../theme/themeOverride21.xml" Type="http://schemas.openxmlformats.org/officeDocument/2006/relationships/themeOverride"/><Relationship Id="rId2" Target="colors11.xml" Type="http://schemas.microsoft.com/office/2011/relationships/chartColorStyle"/><Relationship Id="rId1" Target="style11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3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3.xml" Type="http://schemas.openxmlformats.org/officeDocument/2006/relationships/themeOverride"/></Relationships>
</file>

<file path=ppt/charts/_rels/chart4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4.xml" Type="http://schemas.openxmlformats.org/officeDocument/2006/relationships/themeOverride"/></Relationships>
</file>

<file path=ppt/charts/_rels/chart5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5.xml" Type="http://schemas.openxmlformats.org/officeDocument/2006/relationships/themeOverride"/></Relationships>
</file>

<file path=ppt/charts/_rels/chart6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6.xml" Type="http://schemas.openxmlformats.org/officeDocument/2006/relationships/themeOverride"/></Relationships>
</file>

<file path=ppt/charts/_rels/chart7.xml.rels><?xml version="1.0" encoding="UTF-8" standalone="yes" ?><Relationships xmlns="http://schemas.openxmlformats.org/package/2006/relationships"><Relationship Id="rId3" Target="../theme/themeOverride7.xml" Type="http://schemas.openxmlformats.org/officeDocument/2006/relationships/themeOverride"/><Relationship Id="rId2" Target="colors2.xml" Type="http://schemas.microsoft.com/office/2011/relationships/chartColorStyle"/><Relationship Id="rId1" Target="style2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8.xml.rels><?xml version="1.0" encoding="UTF-8" standalone="yes" ?><Relationships xmlns="http://schemas.openxmlformats.org/package/2006/relationships"><Relationship Id="rId3" Target="../theme/themeOverride8.xml" Type="http://schemas.openxmlformats.org/officeDocument/2006/relationships/themeOverride"/><Relationship Id="rId2" Target="colors3.xml" Type="http://schemas.microsoft.com/office/2011/relationships/chartColorStyle"/><Relationship Id="rId1" Target="style3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9.xml.rels><?xml version="1.0" encoding="UTF-8" standalone="yes" ?><Relationships xmlns="http://schemas.openxmlformats.org/package/2006/relationships"><Relationship Id="rId3" Target="../theme/themeOverride9.xml" Type="http://schemas.openxmlformats.org/officeDocument/2006/relationships/themeOverride"/><Relationship Id="rId2" Target="colors4.xml" Type="http://schemas.microsoft.com/office/2011/relationships/chartColorStyle"/><Relationship Id="rId1" Target="style4.xml" Type="http://schemas.microsoft.com/office/2011/relationships/chartStyle"/><Relationship Id="rId4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98-4113-8BB6-3CF787EE4E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98-4113-8BB6-3CF787EE4E5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98-4113-8BB6-3CF787EE4E5B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C98-4113-8BB6-3CF787EE4E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figuri!$A$4:$C$4</c:f>
              <c:strCache>
                <c:ptCount val="3"/>
                <c:pt idx="0">
                  <c:v>Bună</c:v>
                </c:pt>
                <c:pt idx="1">
                  <c:v>Greșită</c:v>
                </c:pt>
                <c:pt idx="2">
                  <c:v>NȘ/NR</c:v>
                </c:pt>
              </c:strCache>
            </c:strRef>
          </c:cat>
          <c:val>
            <c:numRef>
              <c:f>figuri!$A$5:$C$5</c:f>
              <c:numCache>
                <c:formatCode>0.0%</c:formatCode>
                <c:ptCount val="3"/>
                <c:pt idx="0">
                  <c:v>0.41099999999999998</c:v>
                </c:pt>
                <c:pt idx="1">
                  <c:v>0.45100000000000001</c:v>
                </c:pt>
                <c:pt idx="2">
                  <c:v>0.13800000000000001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C98-4113-8BB6-3CF787EE4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1929124847"/>
        <c:axId val="1929128175"/>
      </c:barChart>
      <c:catAx>
        <c:axId val="1929124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9128175"/>
        <c:crosses val="autoZero"/>
        <c:auto val="1"/>
        <c:lblAlgn val="ctr"/>
        <c:lblOffset val="100"/>
        <c:noMultiLvlLbl val="0"/>
      </c:catAx>
      <c:valAx>
        <c:axId val="192912817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929124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figuri!$B$556</c:f>
              <c:strCache>
                <c:ptCount val="1"/>
                <c:pt idx="0">
                  <c:v>Foarte des / Zilnic</c:v>
                </c:pt>
              </c:strCache>
            </c:strRef>
          </c:tx>
          <c:spPr>
            <a:solidFill>
              <a:srgbClr val="39B9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figuri!$A$557:$A$568</c:f>
              <c:strCache>
                <c:ptCount val="12"/>
                <c:pt idx="0">
                  <c:v>STS Mega</c:v>
                </c:pt>
                <c:pt idx="1">
                  <c:v>Odnoklassniki</c:v>
                </c:pt>
                <c:pt idx="2">
                  <c:v>Cinema 1</c:v>
                </c:pt>
                <c:pt idx="3">
                  <c:v>Telegram</c:v>
                </c:pt>
                <c:pt idx="4">
                  <c:v>Instagram</c:v>
                </c:pt>
                <c:pt idx="5">
                  <c:v>Moldova 1</c:v>
                </c:pt>
                <c:pt idx="6">
                  <c:v>TV8</c:v>
                </c:pt>
                <c:pt idx="7">
                  <c:v>TikTok</c:v>
                </c:pt>
                <c:pt idx="8">
                  <c:v>ProTV</c:v>
                </c:pt>
                <c:pt idx="9">
                  <c:v>JurnalTV</c:v>
                </c:pt>
                <c:pt idx="10">
                  <c:v>YouTube</c:v>
                </c:pt>
                <c:pt idx="11">
                  <c:v>Facebook</c:v>
                </c:pt>
              </c:strCache>
            </c:strRef>
          </c:cat>
          <c:val>
            <c:numRef>
              <c:f>figuri!$B$557:$B$568</c:f>
              <c:numCache>
                <c:formatCode>0.0%</c:formatCode>
                <c:ptCount val="12"/>
                <c:pt idx="0">
                  <c:v>4.1000000000000002E-2</c:v>
                </c:pt>
                <c:pt idx="1">
                  <c:v>4.8000000000000001E-2</c:v>
                </c:pt>
                <c:pt idx="2">
                  <c:v>6.4000000000000001E-2</c:v>
                </c:pt>
                <c:pt idx="3">
                  <c:v>0.13200000000000001</c:v>
                </c:pt>
                <c:pt idx="4">
                  <c:v>0.16600000000000001</c:v>
                </c:pt>
                <c:pt idx="5">
                  <c:v>0.17799999999999999</c:v>
                </c:pt>
                <c:pt idx="6">
                  <c:v>0.16200000000000001</c:v>
                </c:pt>
                <c:pt idx="7">
                  <c:v>0.21099999999999999</c:v>
                </c:pt>
                <c:pt idx="8">
                  <c:v>0.19500000000000001</c:v>
                </c:pt>
                <c:pt idx="9">
                  <c:v>0.19</c:v>
                </c:pt>
                <c:pt idx="10">
                  <c:v>0.33100000000000002</c:v>
                </c:pt>
                <c:pt idx="11">
                  <c:v>0.39800000000000002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3-4FB8-AC83-95CF80BD9691}"/>
            </c:ext>
          </c:extLst>
        </c:ser>
        <c:ser>
          <c:idx val="1"/>
          <c:order val="1"/>
          <c:tx>
            <c:strRef>
              <c:f>figuri!$C$556</c:f>
              <c:strCache>
                <c:ptCount val="1"/>
                <c:pt idx="0">
                  <c:v>Des / Câteva ori pe săptămână</c:v>
                </c:pt>
              </c:strCache>
            </c:strRef>
          </c:tx>
          <c:spPr>
            <a:solidFill>
              <a:srgbClr val="1EEE8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910397770538899E-3"/>
                  <c:y val="-1.7815080030389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B3-4FB8-AC83-95CF80BD9691}"/>
                </c:ext>
              </c:extLst>
            </c:dLbl>
            <c:dLbl>
              <c:idx val="1"/>
              <c:layout>
                <c:manualLayout>
                  <c:x val="1.1346238662323132E-2"/>
                  <c:y val="-1.2470556021272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B3-4FB8-AC83-95CF80BD9691}"/>
                </c:ext>
              </c:extLst>
            </c:dLbl>
            <c:dLbl>
              <c:idx val="2"/>
              <c:layout>
                <c:manualLayout>
                  <c:x val="3.7820795541077105E-3"/>
                  <c:y val="-7.12603201215577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B3-4FB8-AC83-95CF80BD9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figuri!$A$557:$A$568</c:f>
              <c:strCache>
                <c:ptCount val="12"/>
                <c:pt idx="0">
                  <c:v>STS Mega</c:v>
                </c:pt>
                <c:pt idx="1">
                  <c:v>Odnoklassniki</c:v>
                </c:pt>
                <c:pt idx="2">
                  <c:v>Cinema 1</c:v>
                </c:pt>
                <c:pt idx="3">
                  <c:v>Telegram</c:v>
                </c:pt>
                <c:pt idx="4">
                  <c:v>Instagram</c:v>
                </c:pt>
                <c:pt idx="5">
                  <c:v>Moldova 1</c:v>
                </c:pt>
                <c:pt idx="6">
                  <c:v>TV8</c:v>
                </c:pt>
                <c:pt idx="7">
                  <c:v>TikTok</c:v>
                </c:pt>
                <c:pt idx="8">
                  <c:v>ProTV</c:v>
                </c:pt>
                <c:pt idx="9">
                  <c:v>JurnalTV</c:v>
                </c:pt>
                <c:pt idx="10">
                  <c:v>YouTube</c:v>
                </c:pt>
                <c:pt idx="11">
                  <c:v>Facebook</c:v>
                </c:pt>
              </c:strCache>
            </c:strRef>
          </c:cat>
          <c:val>
            <c:numRef>
              <c:f>figuri!$C$557:$C$568</c:f>
              <c:numCache>
                <c:formatCode>0.0%</c:formatCode>
                <c:ptCount val="12"/>
                <c:pt idx="0">
                  <c:v>5.0999999999999997E-2</c:v>
                </c:pt>
                <c:pt idx="1">
                  <c:v>5.2999999999999999E-2</c:v>
                </c:pt>
                <c:pt idx="2">
                  <c:v>6.7000000000000004E-2</c:v>
                </c:pt>
                <c:pt idx="3">
                  <c:v>0.10199999999999999</c:v>
                </c:pt>
                <c:pt idx="4">
                  <c:v>0.108</c:v>
                </c:pt>
                <c:pt idx="5">
                  <c:v>0.14499999999999999</c:v>
                </c:pt>
                <c:pt idx="6">
                  <c:v>0.16200000000000001</c:v>
                </c:pt>
                <c:pt idx="7">
                  <c:v>0.13</c:v>
                </c:pt>
                <c:pt idx="8">
                  <c:v>0.17299999999999999</c:v>
                </c:pt>
                <c:pt idx="9">
                  <c:v>0.19800000000000001</c:v>
                </c:pt>
                <c:pt idx="10">
                  <c:v>0.188</c:v>
                </c:pt>
                <c:pt idx="11">
                  <c:v>0.19800000000000001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3-4FB8-AC83-95CF80BD9691}"/>
            </c:ext>
          </c:extLst>
        </c:ser>
        <c:ser>
          <c:idx val="2"/>
          <c:order val="2"/>
          <c:tx>
            <c:strRef>
              <c:f>figuri!$D$556</c:f>
              <c:strCache>
                <c:ptCount val="1"/>
                <c:pt idx="0">
                  <c:v>Foarte rar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figuri!$A$557:$A$568</c:f>
              <c:strCache>
                <c:ptCount val="12"/>
                <c:pt idx="0">
                  <c:v>STS Mega</c:v>
                </c:pt>
                <c:pt idx="1">
                  <c:v>Odnoklassniki</c:v>
                </c:pt>
                <c:pt idx="2">
                  <c:v>Cinema 1</c:v>
                </c:pt>
                <c:pt idx="3">
                  <c:v>Telegram</c:v>
                </c:pt>
                <c:pt idx="4">
                  <c:v>Instagram</c:v>
                </c:pt>
                <c:pt idx="5">
                  <c:v>Moldova 1</c:v>
                </c:pt>
                <c:pt idx="6">
                  <c:v>TV8</c:v>
                </c:pt>
                <c:pt idx="7">
                  <c:v>TikTok</c:v>
                </c:pt>
                <c:pt idx="8">
                  <c:v>ProTV</c:v>
                </c:pt>
                <c:pt idx="9">
                  <c:v>JurnalTV</c:v>
                </c:pt>
                <c:pt idx="10">
                  <c:v>YouTube</c:v>
                </c:pt>
                <c:pt idx="11">
                  <c:v>Facebook</c:v>
                </c:pt>
              </c:strCache>
            </c:strRef>
          </c:cat>
          <c:val>
            <c:numRef>
              <c:f>figuri!$D$557:$D$568</c:f>
              <c:numCache>
                <c:formatCode>0.0%</c:formatCode>
                <c:ptCount val="12"/>
                <c:pt idx="0">
                  <c:v>0.126</c:v>
                </c:pt>
                <c:pt idx="1">
                  <c:v>0.17499999999999999</c:v>
                </c:pt>
                <c:pt idx="2">
                  <c:v>0.14499999999999999</c:v>
                </c:pt>
                <c:pt idx="3">
                  <c:v>0.14099999999999999</c:v>
                </c:pt>
                <c:pt idx="4">
                  <c:v>0.154</c:v>
                </c:pt>
                <c:pt idx="5">
                  <c:v>0.245</c:v>
                </c:pt>
                <c:pt idx="6">
                  <c:v>0.20399999999999999</c:v>
                </c:pt>
                <c:pt idx="7">
                  <c:v>0.156</c:v>
                </c:pt>
                <c:pt idx="8">
                  <c:v>0.20100000000000001</c:v>
                </c:pt>
                <c:pt idx="9">
                  <c:v>0.19700000000000001</c:v>
                </c:pt>
                <c:pt idx="10">
                  <c:v>0.191</c:v>
                </c:pt>
                <c:pt idx="11">
                  <c:v>0.128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3-4FB8-AC83-95CF80BD9691}"/>
            </c:ext>
          </c:extLst>
        </c:ser>
        <c:ser>
          <c:idx val="3"/>
          <c:order val="3"/>
          <c:tx>
            <c:strRef>
              <c:f>figuri!$E$556</c:f>
              <c:strCache>
                <c:ptCount val="1"/>
                <c:pt idx="0">
                  <c:v>Niciodată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figuri!$A$557:$A$568</c:f>
              <c:strCache>
                <c:ptCount val="12"/>
                <c:pt idx="0">
                  <c:v>STS Mega</c:v>
                </c:pt>
                <c:pt idx="1">
                  <c:v>Odnoklassniki</c:v>
                </c:pt>
                <c:pt idx="2">
                  <c:v>Cinema 1</c:v>
                </c:pt>
                <c:pt idx="3">
                  <c:v>Telegram</c:v>
                </c:pt>
                <c:pt idx="4">
                  <c:v>Instagram</c:v>
                </c:pt>
                <c:pt idx="5">
                  <c:v>Moldova 1</c:v>
                </c:pt>
                <c:pt idx="6">
                  <c:v>TV8</c:v>
                </c:pt>
                <c:pt idx="7">
                  <c:v>TikTok</c:v>
                </c:pt>
                <c:pt idx="8">
                  <c:v>ProTV</c:v>
                </c:pt>
                <c:pt idx="9">
                  <c:v>JurnalTV</c:v>
                </c:pt>
                <c:pt idx="10">
                  <c:v>YouTube</c:v>
                </c:pt>
                <c:pt idx="11">
                  <c:v>Facebook</c:v>
                </c:pt>
              </c:strCache>
            </c:strRef>
          </c:cat>
          <c:val>
            <c:numRef>
              <c:f>figuri!$E$557:$E$568</c:f>
              <c:numCache>
                <c:formatCode>0.0%</c:formatCode>
                <c:ptCount val="12"/>
                <c:pt idx="0">
                  <c:v>0.75800000000000001</c:v>
                </c:pt>
                <c:pt idx="1">
                  <c:v>0.72</c:v>
                </c:pt>
                <c:pt idx="2">
                  <c:v>0.70699999999999996</c:v>
                </c:pt>
                <c:pt idx="3">
                  <c:v>0.61799999999999999</c:v>
                </c:pt>
                <c:pt idx="4">
                  <c:v>0.56799999999999995</c:v>
                </c:pt>
                <c:pt idx="5">
                  <c:v>0.42399999999999999</c:v>
                </c:pt>
                <c:pt idx="6">
                  <c:v>0.46100000000000002</c:v>
                </c:pt>
                <c:pt idx="7">
                  <c:v>0.498</c:v>
                </c:pt>
                <c:pt idx="8">
                  <c:v>0.41799999999999998</c:v>
                </c:pt>
                <c:pt idx="9">
                  <c:v>0.40799999999999997</c:v>
                </c:pt>
                <c:pt idx="10">
                  <c:v>0.28399999999999997</c:v>
                </c:pt>
                <c:pt idx="11">
                  <c:v>0.27300000000000002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3-4FB8-AC83-95CF80BD9691}"/>
            </c:ext>
          </c:extLst>
        </c:ser>
        <c:ser>
          <c:idx val="4"/>
          <c:order val="4"/>
          <c:tx>
            <c:strRef>
              <c:f>figuri!$F$556</c:f>
              <c:strCache>
                <c:ptCount val="1"/>
                <c:pt idx="0">
                  <c:v>NȘ/NR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figuri!$A$557:$A$568</c:f>
              <c:strCache>
                <c:ptCount val="12"/>
                <c:pt idx="0">
                  <c:v>STS Mega</c:v>
                </c:pt>
                <c:pt idx="1">
                  <c:v>Odnoklassniki</c:v>
                </c:pt>
                <c:pt idx="2">
                  <c:v>Cinema 1</c:v>
                </c:pt>
                <c:pt idx="3">
                  <c:v>Telegram</c:v>
                </c:pt>
                <c:pt idx="4">
                  <c:v>Instagram</c:v>
                </c:pt>
                <c:pt idx="5">
                  <c:v>Moldova 1</c:v>
                </c:pt>
                <c:pt idx="6">
                  <c:v>TV8</c:v>
                </c:pt>
                <c:pt idx="7">
                  <c:v>TikTok</c:v>
                </c:pt>
                <c:pt idx="8">
                  <c:v>ProTV</c:v>
                </c:pt>
                <c:pt idx="9">
                  <c:v>JurnalTV</c:v>
                </c:pt>
                <c:pt idx="10">
                  <c:v>YouTube</c:v>
                </c:pt>
                <c:pt idx="11">
                  <c:v>Facebook</c:v>
                </c:pt>
              </c:strCache>
            </c:strRef>
          </c:cat>
          <c:val>
            <c:numRef>
              <c:f>figuri!$F$557:$F$568</c:f>
              <c:numCache>
                <c:formatCode>0.0%</c:formatCode>
                <c:ptCount val="12"/>
                <c:pt idx="0">
                  <c:v>2.4E-2</c:v>
                </c:pt>
                <c:pt idx="1">
                  <c:v>4.0000000000000001E-3</c:v>
                </c:pt>
                <c:pt idx="2">
                  <c:v>1.6E-2</c:v>
                </c:pt>
                <c:pt idx="3">
                  <c:v>6.0000000000000001E-3</c:v>
                </c:pt>
                <c:pt idx="4">
                  <c:v>4.0000000000000001E-3</c:v>
                </c:pt>
                <c:pt idx="5">
                  <c:v>8.0000000000000002E-3</c:v>
                </c:pt>
                <c:pt idx="6">
                  <c:v>0.01</c:v>
                </c:pt>
                <c:pt idx="7">
                  <c:v>4.0000000000000001E-3</c:v>
                </c:pt>
                <c:pt idx="8">
                  <c:v>1.2999999999999999E-2</c:v>
                </c:pt>
                <c:pt idx="9">
                  <c:v>6.0000000000000001E-3</c:v>
                </c:pt>
                <c:pt idx="10">
                  <c:v>6.0000000000000001E-3</c:v>
                </c:pt>
                <c:pt idx="11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3-4FB8-AC83-95CF80BD9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4850992"/>
        <c:axId val="24857232"/>
      </c:barChart>
      <c:catAx>
        <c:axId val="24850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57232"/>
        <c:crosses val="autoZero"/>
        <c:auto val="1"/>
        <c:lblAlgn val="ctr"/>
        <c:lblOffset val="100"/>
        <c:noMultiLvlLbl val="0"/>
      </c:catAx>
      <c:valAx>
        <c:axId val="24857232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485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3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8518518518518517E-2"/>
          <c:w val="1"/>
          <c:h val="0.96759259259259256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rgbClr val="1EEE8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059-4972-A74B-276297CDA5F3}"/>
              </c:ext>
            </c:extLst>
          </c:dPt>
          <c:dPt>
            <c:idx val="1"/>
            <c:bubble3D val="0"/>
            <c:spPr>
              <a:solidFill>
                <a:srgbClr val="F84A1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059-4972-A74B-276297CDA5F3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059-4972-A74B-276297CDA5F3}"/>
              </c:ext>
            </c:extLst>
          </c:dPt>
          <c:dLbls>
            <c:dLbl>
              <c:idx val="0"/>
              <c:layout>
                <c:manualLayout>
                  <c:x val="-2.3328719453112805E-2"/>
                  <c:y val="0.1208738558963534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59-4972-A74B-276297CDA5F3}"/>
                </c:ext>
              </c:extLst>
            </c:dLbl>
            <c:dLbl>
              <c:idx val="1"/>
              <c:layout>
                <c:manualLayout>
                  <c:x val="1.2084012465562899E-2"/>
                  <c:y val="-0.359679853947851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59-4972-A74B-276297CDA5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figuri!$A$577:$C$577</c:f>
              <c:strCache>
                <c:ptCount val="3"/>
                <c:pt idx="0">
                  <c:v>Da </c:v>
                </c:pt>
                <c:pt idx="1">
                  <c:v>Nu </c:v>
                </c:pt>
                <c:pt idx="2">
                  <c:v>NȘ/NR</c:v>
                </c:pt>
              </c:strCache>
            </c:strRef>
          </c:cat>
          <c:val>
            <c:numRef>
              <c:f>figuri!$A$578:$C$578</c:f>
              <c:numCache>
                <c:formatCode>0.0%</c:formatCode>
                <c:ptCount val="3"/>
                <c:pt idx="0">
                  <c:v>0.22800000000000001</c:v>
                </c:pt>
                <c:pt idx="1">
                  <c:v>0.76600000000000001</c:v>
                </c:pt>
                <c:pt idx="2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59-4972-A74B-276297CDA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9676290463692E-2"/>
          <c:y val="2.7777777777777776E-2"/>
          <c:w val="0.7871491688538933"/>
          <c:h val="0.7543966469003443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figuri!$B$598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figuri!$A$599:$A$601</c:f>
              <c:strCache>
                <c:ptCount val="3"/>
                <c:pt idx="0">
                  <c:v>Alegerile parlamentare</c:v>
                </c:pt>
                <c:pt idx="1">
                  <c:v>Alegerile în Parlamentul European</c:v>
                </c:pt>
                <c:pt idx="2">
                  <c:v>Alegerile Președintelui României</c:v>
                </c:pt>
              </c:strCache>
            </c:strRef>
          </c:cat>
          <c:val>
            <c:numRef>
              <c:f>figuri!$B$599:$B$601</c:f>
              <c:numCache>
                <c:formatCode>0.0%</c:formatCode>
                <c:ptCount val="3"/>
                <c:pt idx="0">
                  <c:v>0.52900000000000003</c:v>
                </c:pt>
                <c:pt idx="1">
                  <c:v>0.55400000000000005</c:v>
                </c:pt>
                <c:pt idx="2">
                  <c:v>0.61599999999999999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9D-490F-B903-9077F08CAECC}"/>
            </c:ext>
          </c:extLst>
        </c:ser>
        <c:ser>
          <c:idx val="1"/>
          <c:order val="1"/>
          <c:tx>
            <c:strRef>
              <c:f>figuri!$C$598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rgbClr val="F84A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figuri!$A$599:$A$601</c:f>
              <c:strCache>
                <c:ptCount val="3"/>
                <c:pt idx="0">
                  <c:v>Alegerile parlamentare</c:v>
                </c:pt>
                <c:pt idx="1">
                  <c:v>Alegerile în Parlamentul European</c:v>
                </c:pt>
                <c:pt idx="2">
                  <c:v>Alegerile Președintelui României</c:v>
                </c:pt>
              </c:strCache>
            </c:strRef>
          </c:cat>
          <c:val>
            <c:numRef>
              <c:f>figuri!$C$599:$C$601</c:f>
              <c:numCache>
                <c:formatCode>0.0%</c:formatCode>
                <c:ptCount val="3"/>
                <c:pt idx="0">
                  <c:v>0.33600000000000002</c:v>
                </c:pt>
                <c:pt idx="1">
                  <c:v>0.32300000000000001</c:v>
                </c:pt>
                <c:pt idx="2">
                  <c:v>0.28899999999999998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9D-490F-B903-9077F08CAECC}"/>
            </c:ext>
          </c:extLst>
        </c:ser>
        <c:ser>
          <c:idx val="2"/>
          <c:order val="2"/>
          <c:tx>
            <c:strRef>
              <c:f>figuri!$D$598</c:f>
              <c:strCache>
                <c:ptCount val="1"/>
                <c:pt idx="0">
                  <c:v>NȘ/NR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figuri!$A$599:$A$601</c:f>
              <c:strCache>
                <c:ptCount val="3"/>
                <c:pt idx="0">
                  <c:v>Alegerile parlamentare</c:v>
                </c:pt>
                <c:pt idx="1">
                  <c:v>Alegerile în Parlamentul European</c:v>
                </c:pt>
                <c:pt idx="2">
                  <c:v>Alegerile Președintelui României</c:v>
                </c:pt>
              </c:strCache>
            </c:strRef>
          </c:cat>
          <c:val>
            <c:numRef>
              <c:f>figuri!$D$599:$D$601</c:f>
              <c:numCache>
                <c:formatCode>0.0%</c:formatCode>
                <c:ptCount val="3"/>
                <c:pt idx="0">
                  <c:v>0.13500000000000001</c:v>
                </c:pt>
                <c:pt idx="1">
                  <c:v>0.123</c:v>
                </c:pt>
                <c:pt idx="2">
                  <c:v>9.5000000000000001E-2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9D-490F-B903-9077F08CA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442865391"/>
        <c:axId val="442870799"/>
      </c:barChart>
      <c:catAx>
        <c:axId val="44286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70799"/>
        <c:crosses val="autoZero"/>
        <c:auto val="1"/>
        <c:lblAlgn val="ctr"/>
        <c:lblOffset val="100"/>
        <c:noMultiLvlLbl val="0"/>
      </c:catAx>
      <c:valAx>
        <c:axId val="4428707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286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8055186093439"/>
          <c:y val="0.3404141536062848"/>
          <c:w val="0.12527829287489101"/>
          <c:h val="0.43302533240186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51-48F5-8CAA-D25DE9C00E0E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51-48F5-8CAA-D25DE9C00E0E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651-48F5-8CAA-D25DE9C00E0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651-48F5-8CAA-D25DE9C00E0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651-48F5-8CAA-D25DE9C00E0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651-48F5-8CAA-D25DE9C00E0E}"/>
              </c:ext>
            </c:extLst>
          </c:dPt>
          <c:dPt>
            <c:idx val="6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651-48F5-8CAA-D25DE9C00E0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651-48F5-8CAA-D25DE9C00E0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651-48F5-8CAA-D25DE9C00E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figuri!$A$617:$A$625</c:f>
              <c:strCache>
                <c:ptCount val="9"/>
                <c:pt idx="0">
                  <c:v>NR</c:v>
                </c:pt>
                <c:pt idx="1">
                  <c:v>Nu voi participa la vot</c:v>
                </c:pt>
                <c:pt idx="2">
                  <c:v>Nu a decis încă</c:v>
                </c:pt>
                <c:pt idx="3">
                  <c:v>Cătălin Drulă (Dreapta Unită/USR)</c:v>
                </c:pt>
                <c:pt idx="4">
                  <c:v>George Simion (AUR)</c:v>
                </c:pt>
                <c:pt idx="5">
                  <c:v>Nicolae Ciucă (PNL)</c:v>
                </c:pt>
                <c:pt idx="6">
                  <c:v>Diana Șoșoacă (SOS)</c:v>
                </c:pt>
                <c:pt idx="7">
                  <c:v>Marcel Ciolacu (PSD)</c:v>
                </c:pt>
                <c:pt idx="8">
                  <c:v>Mircea Geoană (CI)</c:v>
                </c:pt>
              </c:strCache>
            </c:strRef>
          </c:cat>
          <c:val>
            <c:numRef>
              <c:f>figuri!$B$617:$B$625</c:f>
              <c:numCache>
                <c:formatCode>0.0%</c:formatCode>
                <c:ptCount val="9"/>
                <c:pt idx="0">
                  <c:v>0.04</c:v>
                </c:pt>
                <c:pt idx="1">
                  <c:v>0.248</c:v>
                </c:pt>
                <c:pt idx="2">
                  <c:v>0.44</c:v>
                </c:pt>
                <c:pt idx="3">
                  <c:v>8.9999999999999993E-3</c:v>
                </c:pt>
                <c:pt idx="4">
                  <c:v>0.01</c:v>
                </c:pt>
                <c:pt idx="5">
                  <c:v>2.4E-2</c:v>
                </c:pt>
                <c:pt idx="6">
                  <c:v>4.1000000000000002E-2</c:v>
                </c:pt>
                <c:pt idx="7">
                  <c:v>4.7E-2</c:v>
                </c:pt>
                <c:pt idx="8">
                  <c:v>0.14099999999999999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651-48F5-8CAA-D25DE9C00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171056864"/>
        <c:axId val="171058112"/>
      </c:barChart>
      <c:catAx>
        <c:axId val="171056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058112"/>
        <c:crosses val="autoZero"/>
        <c:auto val="1"/>
        <c:lblAlgn val="ctr"/>
        <c:lblOffset val="100"/>
        <c:noMultiLvlLbl val="0"/>
      </c:catAx>
      <c:valAx>
        <c:axId val="1710581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7105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figuri!$B$964</c:f>
              <c:strCache>
                <c:ptCount val="1"/>
                <c:pt idx="0">
                  <c:v>Foarte multă încredere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figuri!$B$965:$B$967</c:f>
              <c:numCache>
                <c:formatCode>0.0%</c:formatCode>
                <c:ptCount val="3"/>
                <c:pt idx="0">
                  <c:v>0.17799999999999999</c:v>
                </c:pt>
                <c:pt idx="1">
                  <c:v>0.14599999999999999</c:v>
                </c:pt>
                <c:pt idx="2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3-473D-8984-BAE32BB11BF7}"/>
            </c:ext>
          </c:extLst>
        </c:ser>
        <c:ser>
          <c:idx val="1"/>
          <c:order val="1"/>
          <c:tx>
            <c:strRef>
              <c:f>figuri!$C$964</c:f>
              <c:strCache>
                <c:ptCount val="1"/>
                <c:pt idx="0">
                  <c:v>Oarecare încredere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figuri!$C$965:$C$967</c:f>
              <c:numCache>
                <c:formatCode>0.0%</c:formatCode>
                <c:ptCount val="3"/>
                <c:pt idx="0">
                  <c:v>0.123</c:v>
                </c:pt>
                <c:pt idx="1">
                  <c:v>0.159</c:v>
                </c:pt>
                <c:pt idx="2">
                  <c:v>0.17599999999999999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83-473D-8984-BAE32BB11BF7}"/>
            </c:ext>
          </c:extLst>
        </c:ser>
        <c:ser>
          <c:idx val="2"/>
          <c:order val="2"/>
          <c:tx>
            <c:strRef>
              <c:f>figuri!$D$964</c:f>
              <c:strCache>
                <c:ptCount val="1"/>
                <c:pt idx="0">
                  <c:v>Nici …, nici …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figuri!$D$965:$D$967</c:f>
              <c:numCache>
                <c:formatCode>0.0%</c:formatCode>
                <c:ptCount val="3"/>
                <c:pt idx="0">
                  <c:v>0.11</c:v>
                </c:pt>
                <c:pt idx="1">
                  <c:v>0.10199999999999999</c:v>
                </c:pt>
                <c:pt idx="2">
                  <c:v>0.123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83-473D-8984-BAE32BB11BF7}"/>
            </c:ext>
          </c:extLst>
        </c:ser>
        <c:ser>
          <c:idx val="3"/>
          <c:order val="3"/>
          <c:tx>
            <c:strRef>
              <c:f>figuri!$E$964</c:f>
              <c:strCache>
                <c:ptCount val="1"/>
                <c:pt idx="0">
                  <c:v>Nu prea am încredere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figuri!$E$965:$E$967</c:f>
              <c:numCache>
                <c:formatCode>0.0%</c:formatCode>
                <c:ptCount val="3"/>
                <c:pt idx="0">
                  <c:v>8.3000000000000004E-2</c:v>
                </c:pt>
                <c:pt idx="1">
                  <c:v>0.10199999999999999</c:v>
                </c:pt>
                <c:pt idx="2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83-473D-8984-BAE32BB11BF7}"/>
            </c:ext>
          </c:extLst>
        </c:ser>
        <c:ser>
          <c:idx val="4"/>
          <c:order val="4"/>
          <c:tx>
            <c:strRef>
              <c:f>figuri!$F$964</c:f>
              <c:strCache>
                <c:ptCount val="1"/>
                <c:pt idx="0">
                  <c:v>Deloc nu am încredere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figuri!$F$965:$F$967</c:f>
              <c:numCache>
                <c:formatCode>0.0%</c:formatCode>
                <c:ptCount val="3"/>
                <c:pt idx="0">
                  <c:v>0.45900000000000002</c:v>
                </c:pt>
                <c:pt idx="1">
                  <c:v>0.437</c:v>
                </c:pt>
                <c:pt idx="2">
                  <c:v>0.29199999999999998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83-473D-8984-BAE32BB11BF7}"/>
            </c:ext>
          </c:extLst>
        </c:ser>
        <c:ser>
          <c:idx val="5"/>
          <c:order val="5"/>
          <c:tx>
            <c:strRef>
              <c:f>figuri!$G$964</c:f>
              <c:strCache>
                <c:ptCount val="1"/>
                <c:pt idx="0">
                  <c:v>Nu am auzit de 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figuri!$G$965:$G$967</c:f>
              <c:numCache>
                <c:formatCode>0.0%</c:formatCode>
                <c:ptCount val="3"/>
                <c:pt idx="0">
                  <c:v>7.0000000000000001E-3</c:v>
                </c:pt>
                <c:pt idx="1">
                  <c:v>2.1000000000000001E-2</c:v>
                </c:pt>
                <c:pt idx="2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83-473D-8984-BAE32BB11BF7}"/>
            </c:ext>
          </c:extLst>
        </c:ser>
        <c:ser>
          <c:idx val="6"/>
          <c:order val="6"/>
          <c:tx>
            <c:strRef>
              <c:f>figuri!$H$964</c:f>
              <c:strCache>
                <c:ptCount val="1"/>
                <c:pt idx="0">
                  <c:v>NR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715909198418285E-3"/>
                  <c:y val="-2.1378096036467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83-473D-8984-BAE32BB11BF7}"/>
                </c:ext>
              </c:extLst>
            </c:dLbl>
            <c:dLbl>
              <c:idx val="1"/>
              <c:layout>
                <c:manualLayout>
                  <c:x val="-7.5957456260517286E-17"/>
                  <c:y val="-1.8705834031908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83-473D-8984-BAE32BB11B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figuri!$A$965:$A$967</c:f>
              <c:strCache>
                <c:ptCount val="3"/>
                <c:pt idx="0">
                  <c:v>1. Vladimir Putin</c:v>
                </c:pt>
                <c:pt idx="1">
                  <c:v>2. Vladimir Zelenskii</c:v>
                </c:pt>
                <c:pt idx="2">
                  <c:v>3. Emanuel Macron</c:v>
                </c:pt>
              </c:strCache>
            </c:strRef>
          </c:cat>
          <c:val>
            <c:numRef>
              <c:f>figuri!$H$965:$H$967</c:f>
              <c:numCache>
                <c:formatCode>0.0%</c:formatCode>
                <c:ptCount val="3"/>
                <c:pt idx="0">
                  <c:v>4.1000000000000002E-2</c:v>
                </c:pt>
                <c:pt idx="1">
                  <c:v>3.3000000000000002E-2</c:v>
                </c:pt>
                <c:pt idx="2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83-473D-8984-BAE32BB11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254722879"/>
        <c:axId val="1254721631"/>
      </c:barChart>
      <c:catAx>
        <c:axId val="125472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4721631"/>
        <c:crosses val="autoZero"/>
        <c:auto val="1"/>
        <c:lblAlgn val="ctr"/>
        <c:lblOffset val="100"/>
        <c:noMultiLvlLbl val="0"/>
      </c:catAx>
      <c:valAx>
        <c:axId val="1254721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4722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871402335767412"/>
          <c:w val="0.982260983265134"/>
          <c:h val="0.105252404614975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7DDE-4FE7-91B6-539483B884A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DDE-4FE7-91B6-539483B884A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7DDE-4FE7-91B6-539483B884AA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7DDE-4FE7-91B6-539483B884A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figuri!$A$1027:$E$1027</c:f>
              <c:strCache>
                <c:ptCount val="5"/>
                <c:pt idx="0">
                  <c:v>Aș vota pentru aderare</c:v>
                </c:pt>
                <c:pt idx="1">
                  <c:v>Aș vota împotriva aderării</c:v>
                </c:pt>
                <c:pt idx="2">
                  <c:v>Nu aș participa </c:v>
                </c:pt>
                <c:pt idx="3">
                  <c:v>Nu știu. nu m-am decis</c:v>
                </c:pt>
                <c:pt idx="4">
                  <c:v>Nu răspund </c:v>
                </c:pt>
              </c:strCache>
            </c:strRef>
          </c:cat>
          <c:val>
            <c:numRef>
              <c:f>figuri!$A$1028:$E$1028</c:f>
              <c:numCache>
                <c:formatCode>0.0%</c:formatCode>
                <c:ptCount val="5"/>
                <c:pt idx="0">
                  <c:v>0.56499999999999995</c:v>
                </c:pt>
                <c:pt idx="1">
                  <c:v>0.252</c:v>
                </c:pt>
                <c:pt idx="2">
                  <c:v>7.2999999999999995E-2</c:v>
                </c:pt>
                <c:pt idx="3">
                  <c:v>9.5000000000000001E-2</c:v>
                </c:pt>
                <c:pt idx="4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DE-4FE7-91B6-539483B884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0756736"/>
        <c:axId val="121166592"/>
      </c:barChart>
      <c:catAx>
        <c:axId val="120756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1166592"/>
        <c:crosses val="autoZero"/>
        <c:auto val="1"/>
        <c:lblAlgn val="ctr"/>
        <c:lblOffset val="100"/>
        <c:noMultiLvlLbl val="0"/>
      </c:catAx>
      <c:valAx>
        <c:axId val="121166592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20756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31F1-4EDB-8FA9-8CB8B750504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1F1-4EDB-8FA9-8CB8B750504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1F1-4EDB-8FA9-8CB8B750504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31F1-4EDB-8FA9-8CB8B750504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figuri!$A$1054:$E$1054</c:f>
              <c:strCache>
                <c:ptCount val="5"/>
                <c:pt idx="0">
                  <c:v>Aș vota pentru aderare</c:v>
                </c:pt>
                <c:pt idx="1">
                  <c:v>Aș vota împotriva aderării</c:v>
                </c:pt>
                <c:pt idx="2">
                  <c:v>Nu aș participa </c:v>
                </c:pt>
                <c:pt idx="3">
                  <c:v>Nu știu. nu m-am decis</c:v>
                </c:pt>
                <c:pt idx="4">
                  <c:v>Nu răspund </c:v>
                </c:pt>
              </c:strCache>
            </c:strRef>
          </c:cat>
          <c:val>
            <c:numRef>
              <c:f>figuri!$A$1055:$E$1055</c:f>
              <c:numCache>
                <c:formatCode>0.0%</c:formatCode>
                <c:ptCount val="5"/>
                <c:pt idx="0">
                  <c:v>0.34799999999999998</c:v>
                </c:pt>
                <c:pt idx="1">
                  <c:v>0.437</c:v>
                </c:pt>
                <c:pt idx="2">
                  <c:v>7.5999999999999998E-2</c:v>
                </c:pt>
                <c:pt idx="3">
                  <c:v>0.124</c:v>
                </c:pt>
                <c:pt idx="4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F1-4EDB-8FA9-8CB8B7505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0756736"/>
        <c:axId val="121166592"/>
      </c:barChart>
      <c:catAx>
        <c:axId val="120756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1166592"/>
        <c:crosses val="autoZero"/>
        <c:auto val="1"/>
        <c:lblAlgn val="ctr"/>
        <c:lblOffset val="100"/>
        <c:noMultiLvlLbl val="0"/>
      </c:catAx>
      <c:valAx>
        <c:axId val="121166592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20756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694-471D-B8FA-379499B2B8C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694-471D-B8FA-379499B2B8CD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1694-471D-B8FA-379499B2B8CD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1694-471D-B8FA-379499B2B8CD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figuri!$A$1076:$E$1076</c:f>
              <c:strCache>
                <c:ptCount val="5"/>
                <c:pt idx="0">
                  <c:v>Pentru aderarea la Uniunea Europeană</c:v>
                </c:pt>
                <c:pt idx="1">
                  <c:v>Pentru aderarea la Uniunea Vamală </c:v>
                </c:pt>
                <c:pt idx="2">
                  <c:v>Nu aș participa </c:v>
                </c:pt>
                <c:pt idx="3">
                  <c:v>Nu știu. nu m-am decis</c:v>
                </c:pt>
                <c:pt idx="4">
                  <c:v>Nu răspund </c:v>
                </c:pt>
              </c:strCache>
            </c:strRef>
          </c:cat>
          <c:val>
            <c:numRef>
              <c:f>figuri!$A$1077:$E$1077</c:f>
              <c:numCache>
                <c:formatCode>0.0%</c:formatCode>
                <c:ptCount val="5"/>
                <c:pt idx="0">
                  <c:v>0.53900000000000003</c:v>
                </c:pt>
                <c:pt idx="1">
                  <c:v>0.253</c:v>
                </c:pt>
                <c:pt idx="2">
                  <c:v>7.2999999999999995E-2</c:v>
                </c:pt>
                <c:pt idx="3">
                  <c:v>0.11799999999999999</c:v>
                </c:pt>
                <c:pt idx="4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94-471D-B8FA-379499B2B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0757248"/>
        <c:axId val="121768192"/>
      </c:barChart>
      <c:catAx>
        <c:axId val="12075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21768192"/>
        <c:crosses val="autoZero"/>
        <c:auto val="1"/>
        <c:lblAlgn val="ctr"/>
        <c:lblOffset val="100"/>
        <c:noMultiLvlLbl val="0"/>
      </c:catAx>
      <c:valAx>
        <c:axId val="121768192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20757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4A53-4D98-93EB-C79A805DEF1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A53-4D98-93EB-C79A805DEF1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A53-4D98-93EB-C79A805DEF1A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A53-4D98-93EB-C79A805DEF1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figuri!$A$1095:$E$1095</c:f>
              <c:strCache>
                <c:ptCount val="5"/>
                <c:pt idx="0">
                  <c:v>Aș vota pentru aderare</c:v>
                </c:pt>
                <c:pt idx="1">
                  <c:v>Aș vota împotriva aderării</c:v>
                </c:pt>
                <c:pt idx="2">
                  <c:v>Nu aș participa </c:v>
                </c:pt>
                <c:pt idx="3">
                  <c:v>Nu știu. nu m-am decis</c:v>
                </c:pt>
                <c:pt idx="4">
                  <c:v>Nu răspund </c:v>
                </c:pt>
              </c:strCache>
            </c:strRef>
          </c:cat>
          <c:val>
            <c:numRef>
              <c:f>figuri!$A$1096:$E$1096</c:f>
              <c:numCache>
                <c:formatCode>0.0%</c:formatCode>
                <c:ptCount val="5"/>
                <c:pt idx="0">
                  <c:v>0.34</c:v>
                </c:pt>
                <c:pt idx="1">
                  <c:v>0.47499999999999998</c:v>
                </c:pt>
                <c:pt idx="2">
                  <c:v>6.6000000000000003E-2</c:v>
                </c:pt>
                <c:pt idx="3">
                  <c:v>0.1</c:v>
                </c:pt>
                <c:pt idx="4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53-4D98-93EB-C79A805DE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0756736"/>
        <c:axId val="121166592"/>
      </c:barChart>
      <c:catAx>
        <c:axId val="120756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1166592"/>
        <c:crosses val="autoZero"/>
        <c:auto val="1"/>
        <c:lblAlgn val="ctr"/>
        <c:lblOffset val="100"/>
        <c:noMultiLvlLbl val="0"/>
      </c:catAx>
      <c:valAx>
        <c:axId val="121166592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20756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D6BA-4C24-9B3C-718B5B0D6A5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6BA-4C24-9B3C-718B5B0D6A56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6BA-4C24-9B3C-718B5B0D6A5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D6BA-4C24-9B3C-718B5B0D6A5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figuri!$A$1122:$E$1122</c:f>
              <c:strCache>
                <c:ptCount val="5"/>
                <c:pt idx="0">
                  <c:v>Aș vota pentru integrare cu Rusia </c:v>
                </c:pt>
                <c:pt idx="1">
                  <c:v>Aș vota împotriva integrării </c:v>
                </c:pt>
                <c:pt idx="2">
                  <c:v>Nu aș participa</c:v>
                </c:pt>
                <c:pt idx="3">
                  <c:v>Nu știu, nu m-am decis </c:v>
                </c:pt>
                <c:pt idx="4">
                  <c:v>Nu răspund </c:v>
                </c:pt>
              </c:strCache>
            </c:strRef>
          </c:cat>
          <c:val>
            <c:numRef>
              <c:f>figuri!$A$1123:$E$1123</c:f>
              <c:numCache>
                <c:formatCode>0.0%</c:formatCode>
                <c:ptCount val="5"/>
                <c:pt idx="0">
                  <c:v>0.26</c:v>
                </c:pt>
                <c:pt idx="1">
                  <c:v>0.57499999999999996</c:v>
                </c:pt>
                <c:pt idx="2">
                  <c:v>7.0000000000000007E-2</c:v>
                </c:pt>
                <c:pt idx="3">
                  <c:v>7.8E-2</c:v>
                </c:pt>
                <c:pt idx="4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BA-4C24-9B3C-718B5B0D6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0757248"/>
        <c:axId val="121768192"/>
      </c:barChart>
      <c:catAx>
        <c:axId val="12075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1768192"/>
        <c:crosses val="autoZero"/>
        <c:auto val="1"/>
        <c:lblAlgn val="ctr"/>
        <c:lblOffset val="100"/>
        <c:noMultiLvlLbl val="0"/>
      </c:catAx>
      <c:valAx>
        <c:axId val="121768192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20757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figuri!$B$186</c:f>
              <c:strCache>
                <c:ptCount val="1"/>
                <c:pt idx="0">
                  <c:v>Nu prea am incredere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figuri!$A$187:$A$196</c:f>
              <c:strCache>
                <c:ptCount val="10"/>
                <c:pt idx="0">
                  <c:v>Dinu Plângău</c:v>
                </c:pt>
                <c:pt idx="1">
                  <c:v>Irina Vlah</c:v>
                </c:pt>
                <c:pt idx="2">
                  <c:v>Ilan Șor</c:v>
                </c:pt>
                <c:pt idx="3">
                  <c:v>Ion Chicu</c:v>
                </c:pt>
                <c:pt idx="4">
                  <c:v>Igor Grosu</c:v>
                </c:pt>
                <c:pt idx="5">
                  <c:v>Dorin Recean</c:v>
                </c:pt>
                <c:pt idx="6">
                  <c:v>Vladimir Voronin</c:v>
                </c:pt>
                <c:pt idx="7">
                  <c:v>Igor Dodon</c:v>
                </c:pt>
                <c:pt idx="8">
                  <c:v>Ion Ceban</c:v>
                </c:pt>
                <c:pt idx="9">
                  <c:v>Maia Sandu</c:v>
                </c:pt>
              </c:strCache>
            </c:strRef>
          </c:cat>
          <c:val>
            <c:numRef>
              <c:f>figuri!$B$187:$B$196</c:f>
              <c:numCache>
                <c:formatCode>0.0%</c:formatCode>
                <c:ptCount val="10"/>
                <c:pt idx="0">
                  <c:v>-7.3999999999999996E-2</c:v>
                </c:pt>
                <c:pt idx="1">
                  <c:v>-7.8E-2</c:v>
                </c:pt>
                <c:pt idx="2">
                  <c:v>-0.13300000000000001</c:v>
                </c:pt>
                <c:pt idx="3">
                  <c:v>-0.13700000000000001</c:v>
                </c:pt>
                <c:pt idx="4">
                  <c:v>-0.121</c:v>
                </c:pt>
                <c:pt idx="5">
                  <c:v>-0.123</c:v>
                </c:pt>
                <c:pt idx="6">
                  <c:v>-0.16700000000000001</c:v>
                </c:pt>
                <c:pt idx="7">
                  <c:v>-0.151</c:v>
                </c:pt>
                <c:pt idx="8">
                  <c:v>-0.154</c:v>
                </c:pt>
                <c:pt idx="9">
                  <c:v>-0.11700000000000001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F-4DDE-9FC8-82B57CBCD0C3}"/>
            </c:ext>
          </c:extLst>
        </c:ser>
        <c:ser>
          <c:idx val="1"/>
          <c:order val="1"/>
          <c:tx>
            <c:strRef>
              <c:f>figuri!$C$186</c:f>
              <c:strCache>
                <c:ptCount val="1"/>
                <c:pt idx="0">
                  <c:v>Nu am deloc incredere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1.2496400088859598E-2"/>
                  <c:y val="5.2078111631805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2F-4DDE-9FC8-82B57CBCD0C3}"/>
                </c:ext>
              </c:extLst>
            </c:dLbl>
            <c:dLbl>
              <c:idx val="1"/>
              <c:layout>
                <c:manualLayout>
                  <c:x val="-3.62195812110923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2F-4DDE-9FC8-82B57CBCD0C3}"/>
                </c:ext>
              </c:extLst>
            </c:dLbl>
            <c:dLbl>
              <c:idx val="2"/>
              <c:layout>
                <c:manualLayout>
                  <c:x val="9.3925426153847521E-3"/>
                  <c:y val="4.100477275052429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2F-4DDE-9FC8-82B57CBCD0C3}"/>
                </c:ext>
              </c:extLst>
            </c:dLbl>
            <c:dLbl>
              <c:idx val="3"/>
              <c:layout>
                <c:manualLayout>
                  <c:x val="-1.3619157132895817E-2"/>
                  <c:y val="2.050238638480931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2F-4DDE-9FC8-82B57CBCD0C3}"/>
                </c:ext>
              </c:extLst>
            </c:dLbl>
            <c:dLbl>
              <c:idx val="4"/>
              <c:layout>
                <c:manualLayout>
                  <c:x val="-4.7360149198706562E-2"/>
                  <c:y val="6.18967044669173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2F-4DDE-9FC8-82B57CBCD0C3}"/>
                </c:ext>
              </c:extLst>
            </c:dLbl>
            <c:dLbl>
              <c:idx val="6"/>
              <c:layout>
                <c:manualLayout>
                  <c:x val="-3.0133962666511718E-2"/>
                  <c:y val="-5.2076061393165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2F-4DDE-9FC8-82B57CBCD0C3}"/>
                </c:ext>
              </c:extLst>
            </c:dLbl>
            <c:dLbl>
              <c:idx val="7"/>
              <c:layout>
                <c:manualLayout>
                  <c:x val="-2.2600471999883805E-2"/>
                  <c:y val="-2.60380306965819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2F-4DDE-9FC8-82B57CBCD0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figuri!$A$187:$A$196</c:f>
              <c:strCache>
                <c:ptCount val="10"/>
                <c:pt idx="0">
                  <c:v>Dinu Plângău</c:v>
                </c:pt>
                <c:pt idx="1">
                  <c:v>Irina Vlah</c:v>
                </c:pt>
                <c:pt idx="2">
                  <c:v>Ilan Șor</c:v>
                </c:pt>
                <c:pt idx="3">
                  <c:v>Ion Chicu</c:v>
                </c:pt>
                <c:pt idx="4">
                  <c:v>Igor Grosu</c:v>
                </c:pt>
                <c:pt idx="5">
                  <c:v>Dorin Recean</c:v>
                </c:pt>
                <c:pt idx="6">
                  <c:v>Vladimir Voronin</c:v>
                </c:pt>
                <c:pt idx="7">
                  <c:v>Igor Dodon</c:v>
                </c:pt>
                <c:pt idx="8">
                  <c:v>Ion Ceban</c:v>
                </c:pt>
                <c:pt idx="9">
                  <c:v>Maia Sandu</c:v>
                </c:pt>
              </c:strCache>
            </c:strRef>
          </c:cat>
          <c:val>
            <c:numRef>
              <c:f>figuri!$C$187:$C$196</c:f>
              <c:numCache>
                <c:formatCode>0.0%</c:formatCode>
                <c:ptCount val="10"/>
                <c:pt idx="0">
                  <c:v>-0.13300000000000001</c:v>
                </c:pt>
                <c:pt idx="1">
                  <c:v>-0.36599999999999999</c:v>
                </c:pt>
                <c:pt idx="2">
                  <c:v>-0.52700000000000002</c:v>
                </c:pt>
                <c:pt idx="3">
                  <c:v>-0.35199999999999998</c:v>
                </c:pt>
                <c:pt idx="4">
                  <c:v>-0.30399999999999999</c:v>
                </c:pt>
                <c:pt idx="5">
                  <c:v>-0.308</c:v>
                </c:pt>
                <c:pt idx="6">
                  <c:v>-0.434</c:v>
                </c:pt>
                <c:pt idx="7">
                  <c:v>-0.45600000000000002</c:v>
                </c:pt>
                <c:pt idx="8">
                  <c:v>-0.314</c:v>
                </c:pt>
                <c:pt idx="9">
                  <c:v>-0.39800000000000002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2F-4DDE-9FC8-82B57CBCD0C3}"/>
            </c:ext>
          </c:extLst>
        </c:ser>
        <c:ser>
          <c:idx val="2"/>
          <c:order val="2"/>
          <c:tx>
            <c:strRef>
              <c:f>figuri!$D$186</c:f>
              <c:strCache>
                <c:ptCount val="1"/>
                <c:pt idx="0">
                  <c:v>Nu am auzit de el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539307470523804E-2"/>
                  <c:y val="1.00482195625150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2F-4DDE-9FC8-82B57CBCD0C3}"/>
                </c:ext>
              </c:extLst>
            </c:dLbl>
            <c:dLbl>
              <c:idx val="1"/>
              <c:layout>
                <c:manualLayout>
                  <c:x val="-2.4816136483817035E-3"/>
                  <c:y val="7.17157457861599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2F-4DDE-9FC8-82B57CBCD0C3}"/>
                </c:ext>
              </c:extLst>
            </c:dLbl>
            <c:dLbl>
              <c:idx val="2"/>
              <c:layout>
                <c:manualLayout>
                  <c:x val="-2.6803210690675761E-3"/>
                  <c:y val="3.58586737703344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2F-4DDE-9FC8-82B57CBCD0C3}"/>
                </c:ext>
              </c:extLst>
            </c:dLbl>
            <c:dLbl>
              <c:idx val="3"/>
              <c:layout>
                <c:manualLayout>
                  <c:x val="-3.3955857385398983E-2"/>
                  <c:y val="6.61546917204632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2F-4DDE-9FC8-82B57CBCD0C3}"/>
                </c:ext>
              </c:extLst>
            </c:dLbl>
            <c:dLbl>
              <c:idx val="6"/>
              <c:layout>
                <c:manualLayout>
                  <c:x val="-2.0373514431239432E-2"/>
                  <c:y val="6.61546917204632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2F-4DDE-9FC8-82B57CBCD0C3}"/>
                </c:ext>
              </c:extLst>
            </c:dLbl>
            <c:dLbl>
              <c:idx val="7"/>
              <c:layout>
                <c:manualLayout>
                  <c:x val="-3.3955857385399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F2F-4DDE-9FC8-82B57CBCD0C3}"/>
                </c:ext>
              </c:extLst>
            </c:dLbl>
            <c:dLbl>
              <c:idx val="8"/>
              <c:layout>
                <c:manualLayout>
                  <c:x val="-7.6438236795407987E-3"/>
                  <c:y val="1.0048219562515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2F-4DDE-9FC8-82B57CBCD0C3}"/>
                </c:ext>
              </c:extLst>
            </c:dLbl>
            <c:dLbl>
              <c:idx val="9"/>
              <c:layout>
                <c:manualLayout>
                  <c:x val="-6.1224441372388447E-3"/>
                  <c:y val="-2.6035980457945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F2F-4DDE-9FC8-82B57CBCD0C3}"/>
                </c:ext>
              </c:extLst>
            </c:dLbl>
            <c:dLbl>
              <c:idx val="10"/>
              <c:layout>
                <c:manualLayout>
                  <c:x val="1.4110465293890664E-3"/>
                  <c:y val="2.050238638003573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F2F-4DDE-9FC8-82B57CBCD0C3}"/>
                </c:ext>
              </c:extLst>
            </c:dLbl>
            <c:dLbl>
              <c:idx val="14"/>
              <c:layout>
                <c:manualLayout>
                  <c:x val="-1.1300235999941868E-2"/>
                  <c:y val="2.3867919080963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2F-4DDE-9FC8-82B57CBCD0C3}"/>
                </c:ext>
              </c:extLst>
            </c:dLbl>
            <c:dLbl>
              <c:idx val="15"/>
              <c:layout>
                <c:manualLayout>
                  <c:x val="-1.69503539999128E-2"/>
                  <c:y val="2.3867919080963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2F-4DDE-9FC8-82B57CBCD0C3}"/>
                </c:ext>
              </c:extLst>
            </c:dLbl>
            <c:dLbl>
              <c:idx val="17"/>
              <c:layout>
                <c:manualLayout>
                  <c:x val="-3.39007079998255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2F-4DDE-9FC8-82B57CBCD0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figuri!$A$187:$A$196</c:f>
              <c:strCache>
                <c:ptCount val="10"/>
                <c:pt idx="0">
                  <c:v>Dinu Plângău</c:v>
                </c:pt>
                <c:pt idx="1">
                  <c:v>Irina Vlah</c:v>
                </c:pt>
                <c:pt idx="2">
                  <c:v>Ilan Șor</c:v>
                </c:pt>
                <c:pt idx="3">
                  <c:v>Ion Chicu</c:v>
                </c:pt>
                <c:pt idx="4">
                  <c:v>Igor Grosu</c:v>
                </c:pt>
                <c:pt idx="5">
                  <c:v>Dorin Recean</c:v>
                </c:pt>
                <c:pt idx="6">
                  <c:v>Vladimir Voronin</c:v>
                </c:pt>
                <c:pt idx="7">
                  <c:v>Igor Dodon</c:v>
                </c:pt>
                <c:pt idx="8">
                  <c:v>Ion Ceban</c:v>
                </c:pt>
                <c:pt idx="9">
                  <c:v>Maia Sandu</c:v>
                </c:pt>
              </c:strCache>
            </c:strRef>
          </c:cat>
          <c:val>
            <c:numRef>
              <c:f>figuri!$D$187:$D$196</c:f>
              <c:numCache>
                <c:formatCode>0.0%</c:formatCode>
                <c:ptCount val="10"/>
                <c:pt idx="0">
                  <c:v>-0.624</c:v>
                </c:pt>
                <c:pt idx="1">
                  <c:v>-0.251</c:v>
                </c:pt>
                <c:pt idx="2">
                  <c:v>-0.03</c:v>
                </c:pt>
                <c:pt idx="3">
                  <c:v>-0.189</c:v>
                </c:pt>
                <c:pt idx="4">
                  <c:v>-0.24099999999999999</c:v>
                </c:pt>
                <c:pt idx="5">
                  <c:v>-0.20399999999999999</c:v>
                </c:pt>
                <c:pt idx="6">
                  <c:v>-1.4999999999999999E-2</c:v>
                </c:pt>
                <c:pt idx="7">
                  <c:v>-8.9999999999999993E-3</c:v>
                </c:pt>
                <c:pt idx="8">
                  <c:v>-0.114</c:v>
                </c:pt>
                <c:pt idx="9">
                  <c:v>-7.0000000000000001E-3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2F2F-4DDE-9FC8-82B57CBCD0C3}"/>
            </c:ext>
          </c:extLst>
        </c:ser>
        <c:ser>
          <c:idx val="3"/>
          <c:order val="3"/>
          <c:tx>
            <c:strRef>
              <c:f>figuri!$E$186</c:f>
              <c:strCache>
                <c:ptCount val="1"/>
                <c:pt idx="0">
                  <c:v>Oarecare incredere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figuri!$A$187:$A$196</c:f>
              <c:strCache>
                <c:ptCount val="10"/>
                <c:pt idx="0">
                  <c:v>Dinu Plângău</c:v>
                </c:pt>
                <c:pt idx="1">
                  <c:v>Irina Vlah</c:v>
                </c:pt>
                <c:pt idx="2">
                  <c:v>Ilan Șor</c:v>
                </c:pt>
                <c:pt idx="3">
                  <c:v>Ion Chicu</c:v>
                </c:pt>
                <c:pt idx="4">
                  <c:v>Igor Grosu</c:v>
                </c:pt>
                <c:pt idx="5">
                  <c:v>Dorin Recean</c:v>
                </c:pt>
                <c:pt idx="6">
                  <c:v>Vladimir Voronin</c:v>
                </c:pt>
                <c:pt idx="7">
                  <c:v>Igor Dodon</c:v>
                </c:pt>
                <c:pt idx="8">
                  <c:v>Ion Ceban</c:v>
                </c:pt>
                <c:pt idx="9">
                  <c:v>Maia Sandu</c:v>
                </c:pt>
              </c:strCache>
            </c:strRef>
          </c:cat>
          <c:val>
            <c:numRef>
              <c:f>figuri!$E$187:$E$196</c:f>
              <c:numCache>
                <c:formatCode>0.0%</c:formatCode>
                <c:ptCount val="10"/>
                <c:pt idx="0">
                  <c:v>0.112</c:v>
                </c:pt>
                <c:pt idx="1">
                  <c:v>0.17199999999999999</c:v>
                </c:pt>
                <c:pt idx="2">
                  <c:v>0.17599999999999999</c:v>
                </c:pt>
                <c:pt idx="3">
                  <c:v>0.20799999999999999</c:v>
                </c:pt>
                <c:pt idx="4">
                  <c:v>0.19900000000000001</c:v>
                </c:pt>
                <c:pt idx="5">
                  <c:v>0.22700000000000001</c:v>
                </c:pt>
                <c:pt idx="6">
                  <c:v>0.222</c:v>
                </c:pt>
                <c:pt idx="7">
                  <c:v>0.22900000000000001</c:v>
                </c:pt>
                <c:pt idx="8">
                  <c:v>0.26600000000000001</c:v>
                </c:pt>
                <c:pt idx="9">
                  <c:v>0.191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F2F-4DDE-9FC8-82B57CBCD0C3}"/>
            </c:ext>
          </c:extLst>
        </c:ser>
        <c:ser>
          <c:idx val="4"/>
          <c:order val="4"/>
          <c:tx>
            <c:strRef>
              <c:f>figuri!$F$186</c:f>
              <c:strCache>
                <c:ptCount val="1"/>
                <c:pt idx="0">
                  <c:v>Foarte multa incredere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7684557916082258E-2"/>
                  <c:y val="-5.6178588906856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F2F-4DDE-9FC8-82B57CBCD0C3}"/>
                </c:ext>
              </c:extLst>
            </c:dLbl>
            <c:dLbl>
              <c:idx val="1"/>
              <c:layout>
                <c:manualLayout>
                  <c:x val="5.5181929350687255E-2"/>
                  <c:y val="-5.20760613931677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F2F-4DDE-9FC8-82B57CBCD0C3}"/>
                </c:ext>
              </c:extLst>
            </c:dLbl>
            <c:dLbl>
              <c:idx val="2"/>
              <c:layout>
                <c:manualLayout>
                  <c:x val="5.137840634640236E-2"/>
                  <c:y val="-6.21222307170433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F2F-4DDE-9FC8-82B57CBCD0C3}"/>
                </c:ext>
              </c:extLst>
            </c:dLbl>
            <c:dLbl>
              <c:idx val="3"/>
              <c:layout>
                <c:manualLayout>
                  <c:x val="5.3381454740775255E-2"/>
                  <c:y val="-2.60400809352214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F2F-4DDE-9FC8-82B57CBCD0C3}"/>
                </c:ext>
              </c:extLst>
            </c:dLbl>
            <c:dLbl>
              <c:idx val="4"/>
              <c:layout>
                <c:manualLayout>
                  <c:x val="6.4252222453895044E-2"/>
                  <c:y val="-5.20781116318043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F2F-4DDE-9FC8-82B57CBCD0C3}"/>
                </c:ext>
              </c:extLst>
            </c:dLbl>
            <c:dLbl>
              <c:idx val="5"/>
              <c:layout>
                <c:manualLayout>
                  <c:x val="4.4197862683447033E-2"/>
                  <c:y val="-2.6038030696583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F2F-4DDE-9FC8-82B57CBCD0C3}"/>
                </c:ext>
              </c:extLst>
            </c:dLbl>
            <c:dLbl>
              <c:idx val="6"/>
              <c:layout>
                <c:manualLayout>
                  <c:x val="4.83417561284973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F2F-4DDE-9FC8-82B57CBCD0C3}"/>
                </c:ext>
              </c:extLst>
            </c:dLbl>
            <c:dLbl>
              <c:idx val="7"/>
              <c:layout>
                <c:manualLayout>
                  <c:x val="6.9966553081004896E-3"/>
                  <c:y val="-2.603803069658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F2F-4DDE-9FC8-82B57CBCD0C3}"/>
                </c:ext>
              </c:extLst>
            </c:dLbl>
            <c:dLbl>
              <c:idx val="8"/>
              <c:layout>
                <c:manualLayout>
                  <c:x val="2.1069601445718383E-2"/>
                  <c:y val="2.603803069658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F2F-4DDE-9FC8-82B57CBCD0C3}"/>
                </c:ext>
              </c:extLst>
            </c:dLbl>
            <c:dLbl>
              <c:idx val="9"/>
              <c:layout>
                <c:manualLayout>
                  <c:x val="2.6581776413173497E-2"/>
                  <c:y val="-3.58564612213786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F2F-4DDE-9FC8-82B57CBCD0C3}"/>
                </c:ext>
              </c:extLst>
            </c:dLbl>
            <c:dLbl>
              <c:idx val="11"/>
              <c:layout>
                <c:manualLayout>
                  <c:x val="2.8480474728400037E-2"/>
                  <c:y val="-3.5856461221378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F2F-4DDE-9FC8-82B57CBCD0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figuri!$A$187:$A$196</c:f>
              <c:strCache>
                <c:ptCount val="10"/>
                <c:pt idx="0">
                  <c:v>Dinu Plângău</c:v>
                </c:pt>
                <c:pt idx="1">
                  <c:v>Irina Vlah</c:v>
                </c:pt>
                <c:pt idx="2">
                  <c:v>Ilan Șor</c:v>
                </c:pt>
                <c:pt idx="3">
                  <c:v>Ion Chicu</c:v>
                </c:pt>
                <c:pt idx="4">
                  <c:v>Igor Grosu</c:v>
                </c:pt>
                <c:pt idx="5">
                  <c:v>Dorin Recean</c:v>
                </c:pt>
                <c:pt idx="6">
                  <c:v>Vladimir Voronin</c:v>
                </c:pt>
                <c:pt idx="7">
                  <c:v>Igor Dodon</c:v>
                </c:pt>
                <c:pt idx="8">
                  <c:v>Ion Ceban</c:v>
                </c:pt>
                <c:pt idx="9">
                  <c:v>Maia Sandu</c:v>
                </c:pt>
              </c:strCache>
            </c:strRef>
          </c:cat>
          <c:val>
            <c:numRef>
              <c:f>figuri!$F$187:$F$196</c:f>
              <c:numCache>
                <c:formatCode>0.0%</c:formatCode>
                <c:ptCount val="10"/>
                <c:pt idx="0">
                  <c:v>3.6999999999999998E-2</c:v>
                </c:pt>
                <c:pt idx="1">
                  <c:v>9.5000000000000001E-2</c:v>
                </c:pt>
                <c:pt idx="2">
                  <c:v>0.10299999999999999</c:v>
                </c:pt>
                <c:pt idx="3">
                  <c:v>8.3000000000000004E-2</c:v>
                </c:pt>
                <c:pt idx="4">
                  <c:v>9.5000000000000001E-2</c:v>
                </c:pt>
                <c:pt idx="5">
                  <c:v>0.10299999999999999</c:v>
                </c:pt>
                <c:pt idx="6">
                  <c:v>0.111</c:v>
                </c:pt>
                <c:pt idx="7">
                  <c:v>0.127</c:v>
                </c:pt>
                <c:pt idx="8">
                  <c:v>0.10100000000000001</c:v>
                </c:pt>
                <c:pt idx="9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F2F-4DDE-9FC8-82B57CBCD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88539136"/>
        <c:axId val="115196480"/>
      </c:barChart>
      <c:catAx>
        <c:axId val="88539136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low"/>
        <c:txPr>
          <a:bodyPr/>
          <a:lstStyle/>
          <a:p>
            <a:pPr>
              <a:defRPr b="1"/>
            </a:pPr>
            <a:endParaRPr lang="en-US"/>
          </a:p>
        </c:txPr>
        <c:crossAx val="115196480"/>
        <c:crosses val="autoZero"/>
        <c:auto val="1"/>
        <c:lblAlgn val="ctr"/>
        <c:lblOffset val="100"/>
        <c:noMultiLvlLbl val="0"/>
      </c:catAx>
      <c:valAx>
        <c:axId val="115196480"/>
        <c:scaling>
          <c:orientation val="minMax"/>
          <c:max val="0.5"/>
          <c:min val="-1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885391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figuri!$B$1212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figuri!$A$1213:$A$1214</c:f>
              <c:strCache>
                <c:ptCount val="2"/>
                <c:pt idx="0">
                  <c:v>statutul de neutralitate  ne poate apăra de pericolul unei agresiuni militare străine:</c:v>
                </c:pt>
                <c:pt idx="1">
                  <c:v>Rusia reprezintă o amenințare la adresa securității RM</c:v>
                </c:pt>
              </c:strCache>
            </c:strRef>
          </c:cat>
          <c:val>
            <c:numRef>
              <c:f>figuri!$B$1213:$B$1214</c:f>
              <c:numCache>
                <c:formatCode>0.0%</c:formatCode>
                <c:ptCount val="2"/>
                <c:pt idx="0">
                  <c:v>0.46700000000000003</c:v>
                </c:pt>
                <c:pt idx="1">
                  <c:v>0.48099999999999998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E-4E0C-BA33-D6D255758FCB}"/>
            </c:ext>
          </c:extLst>
        </c:ser>
        <c:ser>
          <c:idx val="1"/>
          <c:order val="1"/>
          <c:tx>
            <c:strRef>
              <c:f>figuri!$C$1212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figuri!$A$1213:$A$1214</c:f>
              <c:strCache>
                <c:ptCount val="2"/>
                <c:pt idx="0">
                  <c:v>statutul de neutralitate  ne poate apăra de pericolul unei agresiuni militare străine:</c:v>
                </c:pt>
                <c:pt idx="1">
                  <c:v>Rusia reprezintă o amenințare la adresa securității RM</c:v>
                </c:pt>
              </c:strCache>
            </c:strRef>
          </c:cat>
          <c:val>
            <c:numRef>
              <c:f>figuri!$C$1213:$C$1214</c:f>
              <c:numCache>
                <c:formatCode>0.0%</c:formatCode>
                <c:ptCount val="2"/>
                <c:pt idx="0">
                  <c:v>0.40799999999999997</c:v>
                </c:pt>
                <c:pt idx="1">
                  <c:v>0.439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E-4E0C-BA33-D6D255758FCB}"/>
            </c:ext>
          </c:extLst>
        </c:ser>
        <c:ser>
          <c:idx val="2"/>
          <c:order val="2"/>
          <c:tx>
            <c:strRef>
              <c:f>figuri!$D$1212</c:f>
              <c:strCache>
                <c:ptCount val="1"/>
                <c:pt idx="0">
                  <c:v>NȘ/NR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figuri!$A$1213:$A$1214</c:f>
              <c:strCache>
                <c:ptCount val="2"/>
                <c:pt idx="0">
                  <c:v>statutul de neutralitate  ne poate apăra de pericolul unei agresiuni militare străine:</c:v>
                </c:pt>
                <c:pt idx="1">
                  <c:v>Rusia reprezintă o amenințare la adresa securității RM</c:v>
                </c:pt>
              </c:strCache>
            </c:strRef>
          </c:cat>
          <c:val>
            <c:numRef>
              <c:f>figuri!$D$1213:$D$1214</c:f>
              <c:numCache>
                <c:formatCode>0.0%</c:formatCode>
                <c:ptCount val="2"/>
                <c:pt idx="0">
                  <c:v>0.125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7E-4E0C-BA33-D6D255758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2478687"/>
        <c:axId val="1372481183"/>
      </c:barChart>
      <c:catAx>
        <c:axId val="1372478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2481183"/>
        <c:crosses val="autoZero"/>
        <c:auto val="1"/>
        <c:lblAlgn val="ctr"/>
        <c:lblOffset val="100"/>
        <c:noMultiLvlLbl val="0"/>
      </c:catAx>
      <c:valAx>
        <c:axId val="137248118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372478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figuri!$B$1229</c:f>
              <c:strCache>
                <c:ptCount val="1"/>
                <c:pt idx="0">
                  <c:v>Sunt de acord</c:v>
                </c:pt>
              </c:strCache>
            </c:strRef>
          </c:tx>
          <c:spPr>
            <a:solidFill>
              <a:srgbClr val="39B9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figuri!$A$1230:$A$1237</c:f>
              <c:strCache>
                <c:ptCount val="8"/>
                <c:pt idx="0">
                  <c:v>Rusia este țara care cumpără cea mai multă producție din Moldova</c:v>
                </c:pt>
                <c:pt idx="1">
                  <c:v>În prezent Moldova nu mai poate fi șantajată de Rusia cu prețul la gaz</c:v>
                </c:pt>
                <c:pt idx="2">
                  <c:v>Aderarea la UE va duce la pierderea totală a pieței din Rusia</c:v>
                </c:pt>
                <c:pt idx="3">
                  <c:v>Federația Rusă este vinovată de conflictul transnistrean</c:v>
                </c:pt>
                <c:pt idx="4">
                  <c:v>Aderarea la UE a Moldovei va oferi o viață mai bună și stabilitate pentru moldoveni</c:v>
                </c:pt>
                <c:pt idx="5">
                  <c:v>În Uniunea Europeană drepturile etnice și lingvistice  sunt respectate</c:v>
                </c:pt>
                <c:pt idx="6">
                  <c:v>În Uniunea Europeană ai dreptul să te exprimi liber</c:v>
                </c:pt>
                <c:pt idx="7">
                  <c:v>UE ajută foarte mult Republica Moldova</c:v>
                </c:pt>
              </c:strCache>
            </c:strRef>
          </c:cat>
          <c:val>
            <c:numRef>
              <c:f>figuri!$B$1230:$B$1237</c:f>
              <c:numCache>
                <c:formatCode>0.0%</c:formatCode>
                <c:ptCount val="8"/>
                <c:pt idx="0">
                  <c:v>0.376</c:v>
                </c:pt>
                <c:pt idx="1">
                  <c:v>0.46899999999999997</c:v>
                </c:pt>
                <c:pt idx="2">
                  <c:v>0.496</c:v>
                </c:pt>
                <c:pt idx="3">
                  <c:v>0.50700000000000001</c:v>
                </c:pt>
                <c:pt idx="4">
                  <c:v>0.56699999999999995</c:v>
                </c:pt>
                <c:pt idx="5">
                  <c:v>0.68500000000000005</c:v>
                </c:pt>
                <c:pt idx="6">
                  <c:v>0.68899999999999995</c:v>
                </c:pt>
                <c:pt idx="7">
                  <c:v>0.69099999999999995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1-4069-BB9E-2C5D89F69FFE}"/>
            </c:ext>
          </c:extLst>
        </c:ser>
        <c:ser>
          <c:idx val="1"/>
          <c:order val="1"/>
          <c:tx>
            <c:strRef>
              <c:f>figuri!$C$1229</c:f>
              <c:strCache>
                <c:ptCount val="1"/>
                <c:pt idx="0">
                  <c:v>Nu sunt de acord</c:v>
                </c:pt>
              </c:strCache>
            </c:strRef>
          </c:tx>
          <c:spPr>
            <a:solidFill>
              <a:srgbClr val="F84A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figuri!$A$1230:$A$1237</c:f>
              <c:strCache>
                <c:ptCount val="8"/>
                <c:pt idx="0">
                  <c:v>Rusia este țara care cumpără cea mai multă producție din Moldova</c:v>
                </c:pt>
                <c:pt idx="1">
                  <c:v>În prezent Moldova nu mai poate fi șantajată de Rusia cu prețul la gaz</c:v>
                </c:pt>
                <c:pt idx="2">
                  <c:v>Aderarea la UE va duce la pierderea totală a pieței din Rusia</c:v>
                </c:pt>
                <c:pt idx="3">
                  <c:v>Federația Rusă este vinovată de conflictul transnistrean</c:v>
                </c:pt>
                <c:pt idx="4">
                  <c:v>Aderarea la UE a Moldovei va oferi o viață mai bună și stabilitate pentru moldoveni</c:v>
                </c:pt>
                <c:pt idx="5">
                  <c:v>În Uniunea Europeană drepturile etnice și lingvistice  sunt respectate</c:v>
                </c:pt>
                <c:pt idx="6">
                  <c:v>În Uniunea Europeană ai dreptul să te exprimi liber</c:v>
                </c:pt>
                <c:pt idx="7">
                  <c:v>UE ajută foarte mult Republica Moldova</c:v>
                </c:pt>
              </c:strCache>
            </c:strRef>
          </c:cat>
          <c:val>
            <c:numRef>
              <c:f>figuri!$C$1230:$C$1237</c:f>
              <c:numCache>
                <c:formatCode>0.0%</c:formatCode>
                <c:ptCount val="8"/>
                <c:pt idx="0">
                  <c:v>0.44700000000000001</c:v>
                </c:pt>
                <c:pt idx="1">
                  <c:v>0.371</c:v>
                </c:pt>
                <c:pt idx="2">
                  <c:v>0.34</c:v>
                </c:pt>
                <c:pt idx="3">
                  <c:v>0.314</c:v>
                </c:pt>
                <c:pt idx="4">
                  <c:v>0.35199999999999998</c:v>
                </c:pt>
                <c:pt idx="5">
                  <c:v>0.17699999999999999</c:v>
                </c:pt>
                <c:pt idx="6">
                  <c:v>0.21199999999999999</c:v>
                </c:pt>
                <c:pt idx="7">
                  <c:v>0.23699999999999999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11-4069-BB9E-2C5D89F69FFE}"/>
            </c:ext>
          </c:extLst>
        </c:ser>
        <c:ser>
          <c:idx val="2"/>
          <c:order val="2"/>
          <c:tx>
            <c:strRef>
              <c:f>figuri!$D$1229</c:f>
              <c:strCache>
                <c:ptCount val="1"/>
                <c:pt idx="0">
                  <c:v>NȘ/NR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figuri!$A$1230:$A$1237</c:f>
              <c:strCache>
                <c:ptCount val="8"/>
                <c:pt idx="0">
                  <c:v>Rusia este țara care cumpără cea mai multă producție din Moldova</c:v>
                </c:pt>
                <c:pt idx="1">
                  <c:v>În prezent Moldova nu mai poate fi șantajată de Rusia cu prețul la gaz</c:v>
                </c:pt>
                <c:pt idx="2">
                  <c:v>Aderarea la UE va duce la pierderea totală a pieței din Rusia</c:v>
                </c:pt>
                <c:pt idx="3">
                  <c:v>Federația Rusă este vinovată de conflictul transnistrean</c:v>
                </c:pt>
                <c:pt idx="4">
                  <c:v>Aderarea la UE a Moldovei va oferi o viață mai bună și stabilitate pentru moldoveni</c:v>
                </c:pt>
                <c:pt idx="5">
                  <c:v>În Uniunea Europeană drepturile etnice și lingvistice  sunt respectate</c:v>
                </c:pt>
                <c:pt idx="6">
                  <c:v>În Uniunea Europeană ai dreptul să te exprimi liber</c:v>
                </c:pt>
                <c:pt idx="7">
                  <c:v>UE ajută foarte mult Republica Moldova</c:v>
                </c:pt>
              </c:strCache>
            </c:strRef>
          </c:cat>
          <c:val>
            <c:numRef>
              <c:f>figuri!$D$1230:$D$1237</c:f>
              <c:numCache>
                <c:formatCode>0.0%</c:formatCode>
                <c:ptCount val="8"/>
                <c:pt idx="0">
                  <c:v>0.17699999999999999</c:v>
                </c:pt>
                <c:pt idx="1">
                  <c:v>0.16</c:v>
                </c:pt>
                <c:pt idx="2">
                  <c:v>0.16400000000000001</c:v>
                </c:pt>
                <c:pt idx="3">
                  <c:v>0.18</c:v>
                </c:pt>
                <c:pt idx="4">
                  <c:v>8.1000000000000003E-2</c:v>
                </c:pt>
                <c:pt idx="5">
                  <c:v>0.13800000000000001</c:v>
                </c:pt>
                <c:pt idx="6">
                  <c:v>0.1</c:v>
                </c:pt>
                <c:pt idx="7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11-4069-BB9E-2C5D89F69F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80548144"/>
        <c:axId val="280534832"/>
      </c:barChart>
      <c:catAx>
        <c:axId val="280548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534832"/>
        <c:crosses val="autoZero"/>
        <c:auto val="1"/>
        <c:lblAlgn val="ctr"/>
        <c:lblOffset val="100"/>
        <c:noMultiLvlLbl val="0"/>
      </c:catAx>
      <c:valAx>
        <c:axId val="280534832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8054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1"/>
        <c:ser>
          <c:idx val="0"/>
          <c:order val="0"/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74F-4574-9A23-AF79666CF69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74F-4574-9A23-AF79666CF69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74F-4574-9A23-AF79666CF69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74F-4574-9A23-AF79666CF69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474F-4574-9A23-AF79666CF69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474F-4574-9A23-AF79666CF69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D-474F-4574-9A23-AF79666CF69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474F-4574-9A23-AF79666CF690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474F-4574-9A23-AF79666CF69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3-474F-4574-9A23-AF79666CF690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5-474F-4574-9A23-AF79666CF69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17-474F-4574-9A23-AF79666CF690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9-474F-4574-9A23-AF79666CF690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474F-4574-9A23-AF79666CF69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figuri!$A$373:$A$386</c:f>
              <c:strCache>
                <c:ptCount val="14"/>
                <c:pt idx="0">
                  <c:v>Nu răspund</c:v>
                </c:pt>
                <c:pt idx="1">
                  <c:v>Nu aș participa la alegeri </c:v>
                </c:pt>
                <c:pt idx="2">
                  <c:v>Nu am decis</c:v>
                </c:pt>
                <c:pt idx="3">
                  <c:v>Altul</c:v>
                </c:pt>
                <c:pt idx="4">
                  <c:v>PDCM</c:v>
                </c:pt>
                <c:pt idx="5">
                  <c:v>MAN</c:v>
                </c:pt>
                <c:pt idx="6">
                  <c:v>PSDE</c:v>
                </c:pt>
                <c:pt idx="7">
                  <c:v>PR</c:v>
                </c:pt>
                <c:pt idx="8">
                  <c:v>BE (PPDA +LOC+CUB+PS</c:v>
                </c:pt>
                <c:pt idx="9">
                  <c:v>PN</c:v>
                </c:pt>
                <c:pt idx="10">
                  <c:v>PCRM</c:v>
                </c:pt>
                <c:pt idx="11">
                  <c:v>PP Șansă</c:v>
                </c:pt>
                <c:pt idx="12">
                  <c:v>PSRM</c:v>
                </c:pt>
                <c:pt idx="13">
                  <c:v>PAS</c:v>
                </c:pt>
              </c:strCache>
            </c:strRef>
          </c:cat>
          <c:val>
            <c:numRef>
              <c:f>figuri!$B$373:$B$386</c:f>
              <c:numCache>
                <c:formatCode>0.0%</c:formatCode>
                <c:ptCount val="14"/>
                <c:pt idx="0">
                  <c:v>0.02</c:v>
                </c:pt>
                <c:pt idx="1">
                  <c:v>7.0000000000000007E-2</c:v>
                </c:pt>
                <c:pt idx="2">
                  <c:v>0.192</c:v>
                </c:pt>
                <c:pt idx="3">
                  <c:v>1.4E-2</c:v>
                </c:pt>
                <c:pt idx="4">
                  <c:v>1.4E-2</c:v>
                </c:pt>
                <c:pt idx="5">
                  <c:v>1.7999999999999999E-2</c:v>
                </c:pt>
                <c:pt idx="6">
                  <c:v>2.3E-2</c:v>
                </c:pt>
                <c:pt idx="7">
                  <c:v>2.3E-2</c:v>
                </c:pt>
                <c:pt idx="8">
                  <c:v>2.5000000000000001E-2</c:v>
                </c:pt>
                <c:pt idx="9">
                  <c:v>0.03</c:v>
                </c:pt>
                <c:pt idx="10">
                  <c:v>4.9000000000000002E-2</c:v>
                </c:pt>
                <c:pt idx="11">
                  <c:v>6.0999999999999999E-2</c:v>
                </c:pt>
                <c:pt idx="12">
                  <c:v>0.16200000000000001</c:v>
                </c:pt>
                <c:pt idx="13">
                  <c:v>0.29799999999999999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474F-4574-9A23-AF79666CF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8539648"/>
        <c:axId val="115198784"/>
      </c:barChart>
      <c:catAx>
        <c:axId val="885396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5198784"/>
        <c:crosses val="autoZero"/>
        <c:auto val="1"/>
        <c:lblAlgn val="ctr"/>
        <c:lblOffset val="100"/>
        <c:noMultiLvlLbl val="0"/>
      </c:catAx>
      <c:valAx>
        <c:axId val="115198784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8853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0977065782494001"/>
          <c:y val="3.952294084629452E-2"/>
          <c:w val="0.66792971396903422"/>
          <c:h val="0.92095411830741092"/>
        </c:manualLayout>
      </c:layout>
      <c:barChart>
        <c:barDir val="bar"/>
        <c:grouping val="clustered"/>
        <c:varyColors val="1"/>
        <c:ser>
          <c:idx val="0"/>
          <c:order val="0"/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2B1-4038-BEA5-972370D7514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32B1-4038-BEA5-972370D7514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2B1-4038-BEA5-972370D7514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32B1-4038-BEA5-972370D7514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32B1-4038-BEA5-972370D75140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B-32B1-4038-BEA5-972370D7514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D-32B1-4038-BEA5-972370D75140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32B1-4038-BEA5-972370D7514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11-32B1-4038-BEA5-972370D7514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32B1-4038-BEA5-972370D75140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32B1-4038-BEA5-972370D75140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2B1-4038-BEA5-972370D7514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figuri!$A$376:$A$386</c:f>
              <c:strCache>
                <c:ptCount val="11"/>
                <c:pt idx="0">
                  <c:v>Altul</c:v>
                </c:pt>
                <c:pt idx="1">
                  <c:v>PDCM</c:v>
                </c:pt>
                <c:pt idx="2">
                  <c:v>MAN</c:v>
                </c:pt>
                <c:pt idx="3">
                  <c:v>PSDE</c:v>
                </c:pt>
                <c:pt idx="4">
                  <c:v>PR</c:v>
                </c:pt>
                <c:pt idx="5">
                  <c:v>BE (PPDA +LOC+CUB+PS</c:v>
                </c:pt>
                <c:pt idx="6">
                  <c:v>PN</c:v>
                </c:pt>
                <c:pt idx="7">
                  <c:v>PCRM</c:v>
                </c:pt>
                <c:pt idx="8">
                  <c:v>PP Șansă</c:v>
                </c:pt>
                <c:pt idx="9">
                  <c:v>PSRM</c:v>
                </c:pt>
                <c:pt idx="10">
                  <c:v>PAS</c:v>
                </c:pt>
              </c:strCache>
            </c:strRef>
          </c:cat>
          <c:val>
            <c:numRef>
              <c:f>figuri!$C$376:$C$386</c:f>
              <c:numCache>
                <c:formatCode>0.0%</c:formatCode>
                <c:ptCount val="11"/>
                <c:pt idx="0">
                  <c:v>1.9525801952580198E-2</c:v>
                </c:pt>
                <c:pt idx="1">
                  <c:v>1.9525801952580198E-2</c:v>
                </c:pt>
                <c:pt idx="2">
                  <c:v>2.5104602510460251E-2</c:v>
                </c:pt>
                <c:pt idx="3">
                  <c:v>3.2078103207810321E-2</c:v>
                </c:pt>
                <c:pt idx="4">
                  <c:v>3.2078103207810321E-2</c:v>
                </c:pt>
                <c:pt idx="5">
                  <c:v>3.4867503486750349E-2</c:v>
                </c:pt>
                <c:pt idx="6">
                  <c:v>4.1841004184100417E-2</c:v>
                </c:pt>
                <c:pt idx="7">
                  <c:v>6.8340306834030695E-2</c:v>
                </c:pt>
                <c:pt idx="8">
                  <c:v>8.5076708507670851E-2</c:v>
                </c:pt>
                <c:pt idx="9">
                  <c:v>0.22594142259414227</c:v>
                </c:pt>
                <c:pt idx="10">
                  <c:v>0.41562064156206413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2B1-4038-BEA5-972370D75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8540160"/>
        <c:axId val="115200512"/>
      </c:barChart>
      <c:catAx>
        <c:axId val="885401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5200512"/>
        <c:crosses val="autoZero"/>
        <c:auto val="1"/>
        <c:lblAlgn val="ctr"/>
        <c:lblOffset val="100"/>
        <c:noMultiLvlLbl val="0"/>
      </c:catAx>
      <c:valAx>
        <c:axId val="115200512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88540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1"/>
        <c:ser>
          <c:idx val="0"/>
          <c:order val="0"/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41C-472B-8168-75FC5A41B73B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41C-472B-8168-75FC5A41B73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041C-472B-8168-75FC5A41B73B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041C-472B-8168-75FC5A41B73B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9-041C-472B-8168-75FC5A41B73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041C-472B-8168-75FC5A41B73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041C-472B-8168-75FC5A41B73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F-041C-472B-8168-75FC5A41B73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11-041C-472B-8168-75FC5A41B73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3-041C-472B-8168-75FC5A41B73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5-041C-472B-8168-75FC5A41B73B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7-041C-472B-8168-75FC5A41B73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9-041C-472B-8168-75FC5A41B73B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B-041C-472B-8168-75FC5A41B73B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D-041C-472B-8168-75FC5A41B73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figuri!$A$395:$A$410</c:f>
              <c:strCache>
                <c:ptCount val="16"/>
                <c:pt idx="0">
                  <c:v>Nu răspund</c:v>
                </c:pt>
                <c:pt idx="1">
                  <c:v>Nu aș participa la alegeri </c:v>
                </c:pt>
                <c:pt idx="2">
                  <c:v>Nu am decis</c:v>
                </c:pt>
                <c:pt idx="3">
                  <c:v>Altul</c:v>
                </c:pt>
                <c:pt idx="4">
                  <c:v>Vasile Tarlev </c:v>
                </c:pt>
                <c:pt idx="5">
                  <c:v>Alexandr Stoianoglo</c:v>
                </c:pt>
                <c:pt idx="6">
                  <c:v>Alexandr Slusari</c:v>
                </c:pt>
                <c:pt idx="7">
                  <c:v>Alexei Lungu </c:v>
                </c:pt>
                <c:pt idx="8">
                  <c:v>Ilan Sor</c:v>
                </c:pt>
                <c:pt idx="9">
                  <c:v>Renato Usatîi</c:v>
                </c:pt>
                <c:pt idx="10">
                  <c:v>Irina Vlah</c:v>
                </c:pt>
                <c:pt idx="11">
                  <c:v>Vladimir Voronin</c:v>
                </c:pt>
                <c:pt idx="12">
                  <c:v>Ion Ceban</c:v>
                </c:pt>
                <c:pt idx="13">
                  <c:v>Ion Chicu</c:v>
                </c:pt>
                <c:pt idx="14">
                  <c:v>Igor Dodon</c:v>
                </c:pt>
                <c:pt idx="15">
                  <c:v>Maia Sandu</c:v>
                </c:pt>
              </c:strCache>
            </c:strRef>
          </c:cat>
          <c:val>
            <c:numRef>
              <c:f>figuri!$B$395:$B$410</c:f>
              <c:numCache>
                <c:formatCode>0.0%</c:formatCode>
                <c:ptCount val="16"/>
                <c:pt idx="0">
                  <c:v>2.7E-2</c:v>
                </c:pt>
                <c:pt idx="1">
                  <c:v>3.5000000000000003E-2</c:v>
                </c:pt>
                <c:pt idx="2">
                  <c:v>0.11799999999999999</c:v>
                </c:pt>
                <c:pt idx="3">
                  <c:v>1.6E-2</c:v>
                </c:pt>
                <c:pt idx="4">
                  <c:v>7.0000000000000001E-3</c:v>
                </c:pt>
                <c:pt idx="5">
                  <c:v>7.0000000000000001E-3</c:v>
                </c:pt>
                <c:pt idx="6">
                  <c:v>0.01</c:v>
                </c:pt>
                <c:pt idx="7">
                  <c:v>1.2999999999999999E-2</c:v>
                </c:pt>
                <c:pt idx="8">
                  <c:v>1.7000000000000001E-2</c:v>
                </c:pt>
                <c:pt idx="9">
                  <c:v>3.9E-2</c:v>
                </c:pt>
                <c:pt idx="10">
                  <c:v>4.4999999999999998E-2</c:v>
                </c:pt>
                <c:pt idx="11">
                  <c:v>4.5999999999999999E-2</c:v>
                </c:pt>
                <c:pt idx="12">
                  <c:v>5.3999999999999999E-2</c:v>
                </c:pt>
                <c:pt idx="13">
                  <c:v>5.6000000000000001E-2</c:v>
                </c:pt>
                <c:pt idx="14">
                  <c:v>0.158</c:v>
                </c:pt>
                <c:pt idx="15">
                  <c:v>0.35099999999999998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41C-472B-8168-75FC5A41B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206208"/>
        <c:axId val="106582528"/>
      </c:barChart>
      <c:catAx>
        <c:axId val="1142062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6582528"/>
        <c:crosses val="autoZero"/>
        <c:auto val="1"/>
        <c:lblAlgn val="ctr"/>
        <c:lblOffset val="100"/>
        <c:noMultiLvlLbl val="0"/>
      </c:catAx>
      <c:valAx>
        <c:axId val="106582528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14206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1246940177161542"/>
          <c:y val="3.2122238338270853E-2"/>
          <c:w val="0.66702905144024471"/>
          <c:h val="0.93575552332345824"/>
        </c:manualLayout>
      </c:layout>
      <c:barChart>
        <c:barDir val="bar"/>
        <c:grouping val="clustered"/>
        <c:varyColors val="1"/>
        <c:ser>
          <c:idx val="0"/>
          <c:order val="0"/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07A-45F0-924B-4C4E6CEFE31B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707A-45F0-924B-4C4E6CEFE31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707A-45F0-924B-4C4E6CEFE31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707A-45F0-924B-4C4E6CEFE31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9-707A-45F0-924B-4C4E6CEFE31B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B-707A-45F0-924B-4C4E6CEFE31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D-707A-45F0-924B-4C4E6CEFE31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707A-45F0-924B-4C4E6CEFE31B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1-707A-45F0-924B-4C4E6CEFE31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3-707A-45F0-924B-4C4E6CEFE31B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5-707A-45F0-924B-4C4E6CEFE31B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7-707A-45F0-924B-4C4E6CEFE31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figuri!$A$398:$A$410</c:f>
              <c:strCache>
                <c:ptCount val="13"/>
                <c:pt idx="0">
                  <c:v>Altul</c:v>
                </c:pt>
                <c:pt idx="1">
                  <c:v>Vasile Tarlev </c:v>
                </c:pt>
                <c:pt idx="2">
                  <c:v>Alexandr Stoianoglo</c:v>
                </c:pt>
                <c:pt idx="3">
                  <c:v>Alexandr Slusari</c:v>
                </c:pt>
                <c:pt idx="4">
                  <c:v>Alexei Lungu </c:v>
                </c:pt>
                <c:pt idx="5">
                  <c:v>Ilan Sor</c:v>
                </c:pt>
                <c:pt idx="6">
                  <c:v>Renato Usatîi</c:v>
                </c:pt>
                <c:pt idx="7">
                  <c:v>Irina Vlah</c:v>
                </c:pt>
                <c:pt idx="8">
                  <c:v>Vladimir Voronin</c:v>
                </c:pt>
                <c:pt idx="9">
                  <c:v>Ion Ceban</c:v>
                </c:pt>
                <c:pt idx="10">
                  <c:v>Ion Chicu</c:v>
                </c:pt>
                <c:pt idx="11">
                  <c:v>Igor Dodon</c:v>
                </c:pt>
                <c:pt idx="12">
                  <c:v>Maia Sandu</c:v>
                </c:pt>
              </c:strCache>
            </c:strRef>
          </c:cat>
          <c:val>
            <c:numRef>
              <c:f>figuri!$C$398:$C$410</c:f>
              <c:numCache>
                <c:formatCode>0.0%</c:formatCode>
                <c:ptCount val="13"/>
                <c:pt idx="0">
                  <c:v>0.02</c:v>
                </c:pt>
                <c:pt idx="1">
                  <c:v>8.9999999999999993E-3</c:v>
                </c:pt>
                <c:pt idx="2">
                  <c:v>8.9999999999999993E-3</c:v>
                </c:pt>
                <c:pt idx="3">
                  <c:v>1.2E-2</c:v>
                </c:pt>
                <c:pt idx="4">
                  <c:v>1.6E-2</c:v>
                </c:pt>
                <c:pt idx="5">
                  <c:v>2.1000000000000001E-2</c:v>
                </c:pt>
                <c:pt idx="6">
                  <c:v>4.8000000000000001E-2</c:v>
                </c:pt>
                <c:pt idx="7">
                  <c:v>5.5E-2</c:v>
                </c:pt>
                <c:pt idx="8">
                  <c:v>5.6000000000000001E-2</c:v>
                </c:pt>
                <c:pt idx="9">
                  <c:v>6.6000000000000003E-2</c:v>
                </c:pt>
                <c:pt idx="10">
                  <c:v>6.8000000000000005E-2</c:v>
                </c:pt>
                <c:pt idx="11">
                  <c:v>0.193</c:v>
                </c:pt>
                <c:pt idx="12">
                  <c:v>0.42899999999999999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07A-45F0-924B-4C4E6CEFE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206720"/>
        <c:axId val="106585408"/>
      </c:barChart>
      <c:catAx>
        <c:axId val="114206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6585408"/>
        <c:crosses val="autoZero"/>
        <c:auto val="1"/>
        <c:lblAlgn val="ctr"/>
        <c:lblOffset val="100"/>
        <c:noMultiLvlLbl val="0"/>
      </c:catAx>
      <c:valAx>
        <c:axId val="106585408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14206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680526805799375E-2"/>
          <c:y val="3.4083848422050714E-2"/>
          <c:w val="0.64830329533021858"/>
          <c:h val="0.7862558407648573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figuri!$B$425</c:f>
              <c:strCache>
                <c:ptCount val="1"/>
                <c:pt idx="0">
                  <c:v>Voi vota candidatul nr.1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figuri!$A$426:$A$428</c:f>
              <c:strCache>
                <c:ptCount val="3"/>
                <c:pt idx="0">
                  <c:v>1.Igor Dodon și 2 Maia Sandu</c:v>
                </c:pt>
                <c:pt idx="1">
                  <c:v>1. Maia Sandu și 2. Ion Ceban</c:v>
                </c:pt>
                <c:pt idx="2">
                  <c:v>1. Maia Sandu și 2. Irina Vlah</c:v>
                </c:pt>
              </c:strCache>
            </c:strRef>
          </c:cat>
          <c:val>
            <c:numRef>
              <c:f>figuri!$B$426:$B$428</c:f>
              <c:numCache>
                <c:formatCode>0.0%</c:formatCode>
                <c:ptCount val="3"/>
                <c:pt idx="0">
                  <c:v>0.34899999999999998</c:v>
                </c:pt>
                <c:pt idx="1">
                  <c:v>0.40200000000000002</c:v>
                </c:pt>
                <c:pt idx="2">
                  <c:v>0.432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72-4FF9-A213-69563D6D60C7}"/>
            </c:ext>
          </c:extLst>
        </c:ser>
        <c:ser>
          <c:idx val="1"/>
          <c:order val="1"/>
          <c:tx>
            <c:strRef>
              <c:f>figuri!$C$425</c:f>
              <c:strCache>
                <c:ptCount val="1"/>
                <c:pt idx="0">
                  <c:v>Voi vota candidatul nr.2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figuri!$A$426:$A$428</c:f>
              <c:strCache>
                <c:ptCount val="3"/>
                <c:pt idx="0">
                  <c:v>1.Igor Dodon și 2 Maia Sandu</c:v>
                </c:pt>
                <c:pt idx="1">
                  <c:v>1. Maia Sandu și 2. Ion Ceban</c:v>
                </c:pt>
                <c:pt idx="2">
                  <c:v>1. Maia Sandu și 2. Irina Vlah</c:v>
                </c:pt>
              </c:strCache>
            </c:strRef>
          </c:cat>
          <c:val>
            <c:numRef>
              <c:f>figuri!$C$426:$C$428</c:f>
              <c:numCache>
                <c:formatCode>0.0%</c:formatCode>
                <c:ptCount val="3"/>
                <c:pt idx="0">
                  <c:v>0.42199999999999999</c:v>
                </c:pt>
                <c:pt idx="1">
                  <c:v>0.32300000000000001</c:v>
                </c:pt>
                <c:pt idx="2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72-4FF9-A213-69563D6D60C7}"/>
            </c:ext>
          </c:extLst>
        </c:ser>
        <c:ser>
          <c:idx val="2"/>
          <c:order val="2"/>
          <c:tx>
            <c:strRef>
              <c:f>figuri!$D$425</c:f>
              <c:strCache>
                <c:ptCount val="1"/>
                <c:pt idx="0">
                  <c:v>Nu aș participa la vot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figuri!$A$426:$A$428</c:f>
              <c:strCache>
                <c:ptCount val="3"/>
                <c:pt idx="0">
                  <c:v>1.Igor Dodon și 2 Maia Sandu</c:v>
                </c:pt>
                <c:pt idx="1">
                  <c:v>1. Maia Sandu și 2. Ion Ceban</c:v>
                </c:pt>
                <c:pt idx="2">
                  <c:v>1. Maia Sandu și 2. Irina Vlah</c:v>
                </c:pt>
              </c:strCache>
            </c:strRef>
          </c:cat>
          <c:val>
            <c:numRef>
              <c:f>figuri!$D$426:$D$428</c:f>
              <c:numCache>
                <c:formatCode>0.0%</c:formatCode>
                <c:ptCount val="3"/>
                <c:pt idx="0">
                  <c:v>0.16700000000000001</c:v>
                </c:pt>
                <c:pt idx="1">
                  <c:v>0.20300000000000001</c:v>
                </c:pt>
                <c:pt idx="2">
                  <c:v>0.21299999999999999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72-4FF9-A213-69563D6D60C7}"/>
            </c:ext>
          </c:extLst>
        </c:ser>
        <c:ser>
          <c:idx val="3"/>
          <c:order val="3"/>
          <c:tx>
            <c:strRef>
              <c:f>figuri!$E$425</c:f>
              <c:strCache>
                <c:ptCount val="1"/>
                <c:pt idx="0">
                  <c:v>N/R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figuri!$A$426:$A$428</c:f>
              <c:strCache>
                <c:ptCount val="3"/>
                <c:pt idx="0">
                  <c:v>1.Igor Dodon și 2 Maia Sandu</c:v>
                </c:pt>
                <c:pt idx="1">
                  <c:v>1. Maia Sandu și 2. Ion Ceban</c:v>
                </c:pt>
                <c:pt idx="2">
                  <c:v>1. Maia Sandu și 2. Irina Vlah</c:v>
                </c:pt>
              </c:strCache>
            </c:strRef>
          </c:cat>
          <c:val>
            <c:numRef>
              <c:f>figuri!$E$426:$E$428</c:f>
              <c:numCache>
                <c:formatCode>0.0%</c:formatCode>
                <c:ptCount val="3"/>
                <c:pt idx="0">
                  <c:v>6.2E-2</c:v>
                </c:pt>
                <c:pt idx="1">
                  <c:v>7.0999999999999994E-2</c:v>
                </c:pt>
                <c:pt idx="2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72-4FF9-A213-69563D6D60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442865391"/>
        <c:axId val="442870799"/>
      </c:barChart>
      <c:catAx>
        <c:axId val="44286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70799"/>
        <c:crosses val="autoZero"/>
        <c:auto val="1"/>
        <c:lblAlgn val="ctr"/>
        <c:lblOffset val="100"/>
        <c:noMultiLvlLbl val="0"/>
      </c:catAx>
      <c:valAx>
        <c:axId val="4428707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286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45446572986657"/>
          <c:y val="0.25584373053404913"/>
          <c:w val="0.30187880144382734"/>
          <c:h val="0.51759564149547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4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4770581046550385E-2"/>
          <c:w val="1"/>
          <c:h val="0.96759259259259256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rgbClr val="1EEE8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549-45E8-BDF3-F18C64A83130}"/>
              </c:ext>
            </c:extLst>
          </c:dPt>
          <c:dPt>
            <c:idx val="1"/>
            <c:bubble3D val="0"/>
            <c:spPr>
              <a:solidFill>
                <a:srgbClr val="F84A1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549-45E8-BDF3-F18C64A83130}"/>
              </c:ext>
            </c:extLst>
          </c:dPt>
          <c:dPt>
            <c:idx val="2"/>
            <c:bubble3D val="0"/>
            <c:explosion val="35"/>
            <c:spPr>
              <a:solidFill>
                <a:schemeClr val="bg1">
                  <a:lumMod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549-45E8-BDF3-F18C64A83130}"/>
              </c:ext>
            </c:extLst>
          </c:dPt>
          <c:dLbls>
            <c:dLbl>
              <c:idx val="0"/>
              <c:layout>
                <c:manualLayout>
                  <c:x val="8.5262791830376279E-3"/>
                  <c:y val="-0.3778916231529830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49-45E8-BDF3-F18C64A83130}"/>
                </c:ext>
              </c:extLst>
            </c:dLbl>
            <c:dLbl>
              <c:idx val="1"/>
              <c:layout>
                <c:manualLayout>
                  <c:x val="-4.6937126845509628E-3"/>
                  <c:y val="8.2893567381402064E-2"/>
                </c:manualLayout>
              </c:layout>
              <c:tx>
                <c:rich>
                  <a:bodyPr/>
                  <a:lstStyle/>
                  <a:p>
                    <a:fld id="{6785263D-F960-4785-B3AC-811B3978A031}" type="CATEGORYNAME">
                      <a:rPr lang="en-US"/>
                      <a:pPr/>
                      <a:t>[NUME CATEGORIE]</a:t>
                    </a:fld>
                    <a:r>
                      <a:rPr lang="en-US" baseline="0" dirty="0"/>
                      <a:t>; </a:t>
                    </a:r>
                  </a:p>
                  <a:p>
                    <a:fld id="{F8FE5D64-BFFF-4424-A72B-0295FA245CA2}" type="VALUE">
                      <a:rPr lang="en-US" baseline="0" smtClean="0"/>
                      <a:pPr/>
                      <a:t>[VALOARE]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549-45E8-BDF3-F18C64A83130}"/>
                </c:ext>
              </c:extLst>
            </c:dLbl>
            <c:dLbl>
              <c:idx val="2"/>
              <c:layout>
                <c:manualLayout>
                  <c:x val="5.5802011259482292E-3"/>
                  <c:y val="5.464365070547717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49-45E8-BDF3-F18C64A83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figuri!$A$440:$C$440</c:f>
              <c:strCache>
                <c:ptCount val="3"/>
                <c:pt idx="0">
                  <c:v>Da </c:v>
                </c:pt>
                <c:pt idx="1">
                  <c:v>Nu </c:v>
                </c:pt>
                <c:pt idx="2">
                  <c:v>NȘ/NR</c:v>
                </c:pt>
              </c:strCache>
            </c:strRef>
          </c:cat>
          <c:val>
            <c:numRef>
              <c:f>figuri!$A$441:$C$441</c:f>
              <c:numCache>
                <c:formatCode>0.0%</c:formatCode>
                <c:ptCount val="3"/>
                <c:pt idx="0">
                  <c:v>0.79400000000000004</c:v>
                </c:pt>
                <c:pt idx="1">
                  <c:v>0.19600000000000001</c:v>
                </c:pt>
                <c:pt idx="2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49-45E8-BDF3-F18C64A83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9B9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26-44DB-870A-866B5DE7332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26-44DB-870A-866B5DE73328}"/>
              </c:ext>
            </c:extLst>
          </c:dPt>
          <c:dPt>
            <c:idx val="2"/>
            <c:invertIfNegative val="0"/>
            <c:bubble3D val="0"/>
            <c:spPr>
              <a:solidFill>
                <a:srgbClr val="F84A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E26-44DB-870A-866B5DE73328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E26-44DB-870A-866B5DE7332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E26-44DB-870A-866B5DE733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figuri!$A$524:$D$524</c:f>
              <c:strCache>
                <c:ptCount val="4"/>
                <c:pt idx="0">
                  <c:v>Mai bine </c:v>
                </c:pt>
                <c:pt idx="1">
                  <c:v>Aproximativ la fel </c:v>
                </c:pt>
                <c:pt idx="2">
                  <c:v>Mai rău </c:v>
                </c:pt>
                <c:pt idx="3">
                  <c:v>NŞ/ NR</c:v>
                </c:pt>
              </c:strCache>
            </c:strRef>
          </c:cat>
          <c:val>
            <c:numRef>
              <c:f>figuri!$A$525:$D$525</c:f>
              <c:numCache>
                <c:formatCode>0.0%</c:formatCode>
                <c:ptCount val="4"/>
                <c:pt idx="0">
                  <c:v>0.50900000000000001</c:v>
                </c:pt>
                <c:pt idx="1">
                  <c:v>0.108</c:v>
                </c:pt>
                <c:pt idx="2">
                  <c:v>0.30399999999999999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26-44DB-870A-866B5DE73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280531088"/>
        <c:axId val="280546480"/>
      </c:barChart>
      <c:catAx>
        <c:axId val="28053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546480"/>
        <c:crosses val="autoZero"/>
        <c:auto val="1"/>
        <c:lblAlgn val="ctr"/>
        <c:lblOffset val="100"/>
        <c:noMultiLvlLbl val="0"/>
      </c:catAx>
      <c:valAx>
        <c:axId val="2805464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8053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24" tIns="45112" rIns="90224" bIns="45112" numCol="1" anchor="b" anchorCtr="0" compatLnSpc="1">
            <a:prstTxWarp prst="textNoShape">
              <a:avLst/>
            </a:prstTxWarp>
          </a:bodyPr>
          <a:lstStyle>
            <a:lvl1pPr algn="r" defTabSz="901700" eaLnBrk="1" hangingPunct="1">
              <a:defRPr b="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D5BCD7-89DA-477B-8B2C-6EA791AD756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220756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8950"/>
            <a:ext cx="29210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  <a:defRPr smtClean="0"/>
            </a:lvl1pPr>
          </a:lstStyle>
          <a:p>
            <a:pPr>
              <a:defRPr/>
            </a:pPr>
            <a:fld id="{1656DD61-027C-4558-BCC4-2B53E3723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786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090738" y="739775"/>
            <a:ext cx="2563812" cy="37036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4689475"/>
            <a:ext cx="5392737" cy="4445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o-RO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090738" y="739775"/>
            <a:ext cx="2563812" cy="37036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4689475"/>
            <a:ext cx="5392737" cy="4445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o-RO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4969146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808190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103624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0"/>
            <a:ext cx="6858000" cy="785813"/>
            <a:chOff x="0" y="0"/>
            <a:chExt cx="5760" cy="34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3" tIns="45711" rIns="91423" bIns="45711" anchor="ctr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o-RO" altLang="ru-RU" sz="2300" b="0">
                <a:solidFill>
                  <a:schemeClr val="tx1"/>
                </a:solidFill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2300" b="0">
                <a:solidFill>
                  <a:schemeClr val="tx1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9" y="85"/>
              <a:ext cx="88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5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2300" b="0">
                <a:solidFill>
                  <a:schemeClr val="tx1"/>
                </a:solidFill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59" y="171"/>
              <a:ext cx="88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5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3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1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19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6B9CD1-1B43-4B9C-879B-4246F2E75E3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056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0"/>
            <a:ext cx="6858000" cy="785813"/>
            <a:chOff x="0" y="0"/>
            <a:chExt cx="5760" cy="344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3" tIns="45711" rIns="91423" bIns="45711" anchor="ctr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o-RO" altLang="ru-RU" sz="2300" b="0">
                <a:solidFill>
                  <a:schemeClr val="tx1"/>
                </a:solidFill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2300" b="0">
                <a:solidFill>
                  <a:schemeClr val="tx1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59" y="85"/>
              <a:ext cx="88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5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2300" b="0">
                <a:solidFill>
                  <a:schemeClr val="tx1"/>
                </a:solidFill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259" y="171"/>
              <a:ext cx="88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5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 defTabSz="915988" eaLnBrk="0" hangingPunct="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defTabSz="915988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o-RO" altLang="ru-RU" sz="1900" b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A2AD55-C6D1-4106-95B7-5FBCC877BC7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CBS-AXA</a:t>
            </a:r>
          </a:p>
        </p:txBody>
      </p:sp>
    </p:spTree>
    <p:extLst>
      <p:ext uri="{BB962C8B-B14F-4D97-AF65-F5344CB8AC3E}">
        <p14:creationId xmlns:p14="http://schemas.microsoft.com/office/powerpoint/2010/main" val="97762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61130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4518130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2719520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5907285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5461716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309390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410407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491228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CBS-AXA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Centrul de Investigaţii Sociologice şi Marketing "CBS-AXA"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432C36-8E96-43C6-9FE7-2A1E2917328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287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40" r:id="rId1"/>
    <p:sldLayoutId id="2147484941" r:id="rId2"/>
    <p:sldLayoutId id="2147484942" r:id="rId3"/>
    <p:sldLayoutId id="2147484943" r:id="rId4"/>
    <p:sldLayoutId id="2147484944" r:id="rId5"/>
    <p:sldLayoutId id="2147484945" r:id="rId6"/>
    <p:sldLayoutId id="2147484946" r:id="rId7"/>
    <p:sldLayoutId id="2147484947" r:id="rId8"/>
    <p:sldLayoutId id="2147484948" r:id="rId9"/>
    <p:sldLayoutId id="2147484949" r:id="rId10"/>
    <p:sldLayoutId id="2147484950" r:id="rId11"/>
    <p:sldLayoutId id="2147484951" r:id="rId12"/>
    <p:sldLayoutId id="2147484937" r:id="rId13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ntartns-see.com/who-we-are/moldova/" TargetMode="External"/><Relationship Id="rId2" Type="http://schemas.openxmlformats.org/officeDocument/2006/relationships/hyperlink" Target="http://www.cbs-axa.md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49" y="2144688"/>
            <a:ext cx="5143500" cy="344875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sz="6000" b="1" dirty="0">
                <a:latin typeface="+mn-lt"/>
              </a:rPr>
              <a:t>SONDAJ SOCIO-POLITIC</a:t>
            </a:r>
            <a:r>
              <a:rPr lang="x-none" altLang="ru-RU" sz="6000" b="1" dirty="0">
                <a:latin typeface="+mn-lt"/>
              </a:rPr>
              <a:t> </a:t>
            </a:r>
            <a:r>
              <a:rPr lang="ro-MD" altLang="ru-RU" sz="4800" b="1" dirty="0">
                <a:latin typeface="+mn-lt"/>
              </a:rPr>
              <a:t>APRILIE </a:t>
            </a:r>
            <a:r>
              <a:rPr lang="en-US" altLang="ru-RU" sz="4800" b="1" dirty="0">
                <a:latin typeface="+mn-lt"/>
              </a:rPr>
              <a:t>202</a:t>
            </a:r>
            <a:r>
              <a:rPr lang="ro-RO" altLang="ru-RU" sz="4800" b="1" dirty="0">
                <a:latin typeface="+mn-lt"/>
              </a:rPr>
              <a:t>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0768" y="8337376"/>
            <a:ext cx="4518025" cy="5040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1" hangingPunct="1"/>
            <a:r>
              <a:rPr lang="ro-RO" altLang="ru-RU" sz="2400" b="1" dirty="0"/>
              <a:t>Republica</a:t>
            </a:r>
            <a:r>
              <a:rPr lang="en-US" altLang="ru-RU" sz="2400" b="1" dirty="0"/>
              <a:t> Moldova</a:t>
            </a:r>
            <a:endParaRPr lang="ro-RO" altLang="ru-RU" sz="2400" b="1" dirty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7" y="272480"/>
            <a:ext cx="20415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2"/>
          <p:cNvSpPr>
            <a:spLocks noGrp="1"/>
          </p:cNvSpPr>
          <p:nvPr>
            <p:ph type="title"/>
          </p:nvPr>
        </p:nvSpPr>
        <p:spPr>
          <a:xfrm>
            <a:off x="439274" y="18730"/>
            <a:ext cx="6374846" cy="757806"/>
          </a:xfrm>
        </p:spPr>
        <p:txBody>
          <a:bodyPr>
            <a:noAutofit/>
          </a:bodyPr>
          <a:lstStyle/>
          <a:p>
            <a:pPr lvl="0" algn="ctr"/>
            <a:r>
              <a:rPr lang="ro-RO" sz="1800" b="1" dirty="0"/>
              <a:t>În cazul în care duminica viitoare ar avea loc alegeri pentru funcția de Președinte al Republicii Moldova, pentru cine ați vota? </a:t>
            </a:r>
            <a:endParaRPr lang="ru-RU" sz="1800" b="1" dirty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093BD766-40A4-49F0-B9F4-7B880AEF6205}" type="slidenum">
              <a:rPr lang="ru-RU" altLang="en-US" b="0">
                <a:latin typeface="Arial Black" panose="020B0A04020102020204" pitchFamily="34" charset="0"/>
              </a:rPr>
              <a:pPr/>
              <a:t>10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6526" y="729476"/>
            <a:ext cx="3101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Din </a:t>
            </a:r>
            <a:r>
              <a:rPr lang="x-none" b="1" dirty="0"/>
              <a:t>totalul</a:t>
            </a:r>
            <a:r>
              <a:rPr lang="en-US" b="1" dirty="0"/>
              <a:t> e</a:t>
            </a:r>
            <a:r>
              <a:rPr lang="x-none" b="1" dirty="0"/>
              <a:t>ș</a:t>
            </a:r>
            <a:r>
              <a:rPr lang="en-US" b="1" dirty="0" err="1"/>
              <a:t>antion</a:t>
            </a:r>
            <a:r>
              <a:rPr lang="x-none" b="1" dirty="0"/>
              <a:t>ului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6525" y="5308502"/>
            <a:ext cx="3101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Din </a:t>
            </a:r>
            <a:r>
              <a:rPr lang="x-none" b="1" dirty="0"/>
              <a:t>totalul</a:t>
            </a:r>
            <a:r>
              <a:rPr lang="en-US" b="1" dirty="0"/>
              <a:t> </a:t>
            </a:r>
            <a:r>
              <a:rPr lang="x-none" b="1" dirty="0"/>
              <a:t>celor deciși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241287"/>
              </p:ext>
            </p:extLst>
          </p:nvPr>
        </p:nvGraphicFramePr>
        <p:xfrm>
          <a:off x="116632" y="1029867"/>
          <a:ext cx="6552728" cy="4109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624626"/>
              </p:ext>
            </p:extLst>
          </p:nvPr>
        </p:nvGraphicFramePr>
        <p:xfrm>
          <a:off x="0" y="5529064"/>
          <a:ext cx="6814120" cy="434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4755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836613"/>
          </a:xfrm>
        </p:spPr>
        <p:txBody>
          <a:bodyPr>
            <a:noAutofit/>
          </a:bodyPr>
          <a:lstStyle/>
          <a:p>
            <a:pPr algn="ctr"/>
            <a:r>
              <a:rPr lang="ro-RO" sz="2000" b="1" dirty="0"/>
              <a:t>În cazul în care duminica viitoare ar avea loc alegeri pentru funcția </a:t>
            </a:r>
            <a:r>
              <a:rPr lang="ro-RO" sz="2000" b="1"/>
              <a:t>de Președinte </a:t>
            </a:r>
            <a:r>
              <a:rPr lang="ro-RO" sz="2000" b="1" dirty="0"/>
              <a:t>al Republicii Moldova, pentru cine ați vota?  </a:t>
            </a:r>
            <a:endParaRPr lang="ru-RU" altLang="ru-RU" sz="20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11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885294"/>
              </p:ext>
            </p:extLst>
          </p:nvPr>
        </p:nvGraphicFramePr>
        <p:xfrm>
          <a:off x="188640" y="1064568"/>
          <a:ext cx="6336701" cy="3336606"/>
        </p:xfrm>
        <a:graphic>
          <a:graphicData uri="http://schemas.openxmlformats.org/drawingml/2006/table">
            <a:tbl>
              <a:tblPr/>
              <a:tblGrid>
                <a:gridCol w="1027328">
                  <a:extLst>
                    <a:ext uri="{9D8B030D-6E8A-4147-A177-3AD203B41FA5}">
                      <a16:colId xmlns:a16="http://schemas.microsoft.com/office/drawing/2014/main" val="1460939181"/>
                    </a:ext>
                  </a:extLst>
                </a:gridCol>
                <a:gridCol w="1555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419">
                  <a:extLst>
                    <a:ext uri="{9D8B030D-6E8A-4147-A177-3AD203B41FA5}">
                      <a16:colId xmlns:a16="http://schemas.microsoft.com/office/drawing/2014/main" val="21374188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871658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096794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7487606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0524907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163493158"/>
                    </a:ext>
                  </a:extLst>
                </a:gridCol>
                <a:gridCol w="576061">
                  <a:extLst>
                    <a:ext uri="{9D8B030D-6E8A-4147-A177-3AD203B41FA5}">
                      <a16:colId xmlns:a16="http://schemas.microsoft.com/office/drawing/2014/main" val="2149950152"/>
                    </a:ext>
                  </a:extLst>
                </a:gridCol>
              </a:tblGrid>
              <a:tr h="27406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Igor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Dodon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Ion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Ceban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Ion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Chicu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Maia Sandu</a:t>
                      </a:r>
                      <a:endParaRPr kumimoji="0" lang="x-none" altLang="ru-RU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Alexei Lungu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Renato</a:t>
                      </a: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Usatîi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Alexandr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Slusari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35838"/>
                  </a:ext>
                </a:extLst>
              </a:tr>
              <a:tr h="20069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88195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599076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931583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8435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8926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9283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15522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28786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25673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786247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421150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7876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93600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88152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71647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843217"/>
              </p:ext>
            </p:extLst>
          </p:nvPr>
        </p:nvGraphicFramePr>
        <p:xfrm>
          <a:off x="188642" y="4808984"/>
          <a:ext cx="6336700" cy="3606062"/>
        </p:xfrm>
        <a:graphic>
          <a:graphicData uri="http://schemas.openxmlformats.org/drawingml/2006/table">
            <a:tbl>
              <a:tblPr/>
              <a:tblGrid>
                <a:gridCol w="1080118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213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305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456367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400374">
                  <a:extLst>
                    <a:ext uri="{9D8B030D-6E8A-4147-A177-3AD203B41FA5}">
                      <a16:colId xmlns:a16="http://schemas.microsoft.com/office/drawing/2014/main" val="1663886515"/>
                    </a:ext>
                  </a:extLst>
                </a:gridCol>
                <a:gridCol w="400374">
                  <a:extLst>
                    <a:ext uri="{9D8B030D-6E8A-4147-A177-3AD203B41FA5}">
                      <a16:colId xmlns:a16="http://schemas.microsoft.com/office/drawing/2014/main" val="3509390465"/>
                    </a:ext>
                  </a:extLst>
                </a:gridCol>
                <a:gridCol w="4003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704">
                  <a:extLst>
                    <a:ext uri="{9D8B030D-6E8A-4147-A177-3AD203B41FA5}">
                      <a16:colId xmlns:a16="http://schemas.microsoft.com/office/drawing/2014/main" val="1021547276"/>
                    </a:ext>
                  </a:extLst>
                </a:gridCol>
                <a:gridCol w="598912">
                  <a:extLst>
                    <a:ext uri="{9D8B030D-6E8A-4147-A177-3AD203B41FA5}">
                      <a16:colId xmlns:a16="http://schemas.microsoft.com/office/drawing/2014/main" val="557638585"/>
                    </a:ext>
                  </a:extLst>
                </a:gridCol>
                <a:gridCol w="408854">
                  <a:extLst>
                    <a:ext uri="{9D8B030D-6E8A-4147-A177-3AD203B41FA5}">
                      <a16:colId xmlns:a16="http://schemas.microsoft.com/office/drawing/2014/main" val="3902348439"/>
                    </a:ext>
                  </a:extLst>
                </a:gridCol>
                <a:gridCol w="408856">
                  <a:extLst>
                    <a:ext uri="{9D8B030D-6E8A-4147-A177-3AD203B41FA5}">
                      <a16:colId xmlns:a16="http://schemas.microsoft.com/office/drawing/2014/main" val="1277481046"/>
                    </a:ext>
                  </a:extLst>
                </a:gridCol>
              </a:tblGrid>
              <a:tr h="51792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Vladimir Voronin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Irina Vlah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Vasile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Tarlev</a:t>
                      </a: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Alexandr </a:t>
                      </a:r>
                      <a:r>
                        <a:rPr kumimoji="0" lang="ro-RO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Stoianoglo</a:t>
                      </a:r>
                      <a:endParaRPr kumimoji="0" lang="ro-RO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Ilan</a:t>
                      </a:r>
                      <a:r>
                        <a:rPr kumimoji="0" lang="en-US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ru-RU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Sor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Altul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aș participa la alegeri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</a:t>
                      </a:r>
                      <a:r>
                        <a:rPr kumimoji="0" lang="en-US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 </a:t>
                      </a:r>
                      <a:r>
                        <a:rPr kumimoji="0" lang="en-US" altLang="ru-RU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decis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răspund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8312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588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>
          <a:xfrm>
            <a:off x="548680" y="344488"/>
            <a:ext cx="6175375" cy="576064"/>
          </a:xfrm>
        </p:spPr>
        <p:txBody>
          <a:bodyPr>
            <a:noAutofit/>
          </a:bodyPr>
          <a:lstStyle/>
          <a:p>
            <a:pPr lvl="0"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În cazul în care în turul 2 al </a:t>
            </a:r>
            <a:r>
              <a:rPr lang="ro-RO" sz="20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alegerilor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prezidențiale ar ajunge </a:t>
            </a:r>
            <a:r>
              <a:rPr lang="ro-RO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următorele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perechi de candidați, pentru cine veți vota?</a:t>
            </a:r>
            <a:endParaRPr lang="ru-RU" sz="2800" dirty="0">
              <a:latin typeface="+mn-lt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5EB9D315-FD7B-443E-BA64-3CD1CB397553}" type="slidenum">
              <a:rPr lang="ru-RU" altLang="en-US" b="0">
                <a:latin typeface="Arial Black" panose="020B0A04020102020204" pitchFamily="34" charset="0"/>
              </a:rPr>
              <a:pPr/>
              <a:t>12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10944"/>
              </p:ext>
            </p:extLst>
          </p:nvPr>
        </p:nvGraphicFramePr>
        <p:xfrm>
          <a:off x="404663" y="5961112"/>
          <a:ext cx="6175374" cy="3726022"/>
        </p:xfrm>
        <a:graphic>
          <a:graphicData uri="http://schemas.openxmlformats.org/drawingml/2006/table">
            <a:tbl>
              <a:tblPr/>
              <a:tblGrid>
                <a:gridCol w="1130439">
                  <a:extLst>
                    <a:ext uri="{9D8B030D-6E8A-4147-A177-3AD203B41FA5}">
                      <a16:colId xmlns:a16="http://schemas.microsoft.com/office/drawing/2014/main" val="2242801766"/>
                    </a:ext>
                  </a:extLst>
                </a:gridCol>
                <a:gridCol w="1272163">
                  <a:extLst>
                    <a:ext uri="{9D8B030D-6E8A-4147-A177-3AD203B41FA5}">
                      <a16:colId xmlns:a16="http://schemas.microsoft.com/office/drawing/2014/main" val="2572146188"/>
                    </a:ext>
                  </a:extLst>
                </a:gridCol>
                <a:gridCol w="643400">
                  <a:extLst>
                    <a:ext uri="{9D8B030D-6E8A-4147-A177-3AD203B41FA5}">
                      <a16:colId xmlns:a16="http://schemas.microsoft.com/office/drawing/2014/main" val="1655189726"/>
                    </a:ext>
                  </a:extLst>
                </a:gridCol>
                <a:gridCol w="643400">
                  <a:extLst>
                    <a:ext uri="{9D8B030D-6E8A-4147-A177-3AD203B41FA5}">
                      <a16:colId xmlns:a16="http://schemas.microsoft.com/office/drawing/2014/main" val="4246124840"/>
                    </a:ext>
                  </a:extLst>
                </a:gridCol>
                <a:gridCol w="643400">
                  <a:extLst>
                    <a:ext uri="{9D8B030D-6E8A-4147-A177-3AD203B41FA5}">
                      <a16:colId xmlns:a16="http://schemas.microsoft.com/office/drawing/2014/main" val="1022552148"/>
                    </a:ext>
                  </a:extLst>
                </a:gridCol>
                <a:gridCol w="643400">
                  <a:extLst>
                    <a:ext uri="{9D8B030D-6E8A-4147-A177-3AD203B41FA5}">
                      <a16:colId xmlns:a16="http://schemas.microsoft.com/office/drawing/2014/main" val="824506823"/>
                    </a:ext>
                  </a:extLst>
                </a:gridCol>
                <a:gridCol w="571727">
                  <a:extLst>
                    <a:ext uri="{9D8B030D-6E8A-4147-A177-3AD203B41FA5}">
                      <a16:colId xmlns:a16="http://schemas.microsoft.com/office/drawing/2014/main" val="3772478705"/>
                    </a:ext>
                  </a:extLst>
                </a:gridCol>
                <a:gridCol w="627445">
                  <a:extLst>
                    <a:ext uri="{9D8B030D-6E8A-4147-A177-3AD203B41FA5}">
                      <a16:colId xmlns:a16="http://schemas.microsoft.com/office/drawing/2014/main" val="4038317836"/>
                    </a:ext>
                  </a:extLst>
                </a:gridCol>
              </a:tblGrid>
              <a:tr h="70966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5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1.Igor </a:t>
                      </a:r>
                      <a:r>
                        <a:rPr lang="ro-RO" sz="1013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Dodon</a:t>
                      </a: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Maia Sandu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Maia Sandu </a:t>
                      </a:r>
                      <a:r>
                        <a:rPr lang="ru-RU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 Ion </a:t>
                      </a:r>
                      <a:r>
                        <a:rPr lang="ro-RO" sz="1013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Ceban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Maia Sandu </a:t>
                      </a:r>
                      <a:r>
                        <a:rPr lang="ru-RU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 Irina Vlah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6579"/>
                  </a:ext>
                </a:extLst>
              </a:tr>
              <a:tr h="0">
                <a:tc gridSpan="2"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Candidatul nr.1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Candidatul nr.2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Candidatul nr.1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Candidatul nr.2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Candidatul nr.1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Candidatul nr.2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546590"/>
                  </a:ext>
                </a:extLst>
              </a:tr>
              <a:tr h="20445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39877"/>
                  </a:ext>
                </a:extLst>
              </a:tr>
              <a:tr h="20445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6582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987298"/>
                  </a:ext>
                </a:extLst>
              </a:tr>
              <a:tr h="20445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18 - 29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83923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 – 44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42774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00136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01227"/>
                  </a:ext>
                </a:extLst>
              </a:tr>
              <a:tr h="20445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27175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06925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Prof</a:t>
                      </a:r>
                      <a:r>
                        <a:rPr kumimoji="0" lang="en-US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.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378110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166897"/>
                  </a:ext>
                </a:extLst>
              </a:tr>
              <a:tr h="20445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Rom</a:t>
                      </a:r>
                      <a:r>
                        <a:rPr kumimoji="0" lang="ro-RO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ână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70944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817478"/>
                  </a:ext>
                </a:extLst>
              </a:tr>
              <a:tr h="20445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572175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54977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653773"/>
              </p:ext>
            </p:extLst>
          </p:nvPr>
        </p:nvGraphicFramePr>
        <p:xfrm>
          <a:off x="30223" y="1280591"/>
          <a:ext cx="6549814" cy="41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1694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836613"/>
          </a:xfrm>
        </p:spPr>
        <p:txBody>
          <a:bodyPr>
            <a:noAutofit/>
          </a:bodyPr>
          <a:lstStyle/>
          <a:p>
            <a:pPr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Ați auzit despre inițiativa de desfășurare a referendumului privind introducerea aderării la Uniunea Europeană în Constituție?</a:t>
            </a:r>
            <a:endParaRPr lang="ru-RU" altLang="ru-RU" sz="24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13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74130"/>
              </p:ext>
            </p:extLst>
          </p:nvPr>
        </p:nvGraphicFramePr>
        <p:xfrm>
          <a:off x="907126" y="5169024"/>
          <a:ext cx="5258178" cy="3313073"/>
        </p:xfrm>
        <a:graphic>
          <a:graphicData uri="http://schemas.openxmlformats.org/drawingml/2006/table">
            <a:tbl>
              <a:tblPr/>
              <a:tblGrid>
                <a:gridCol w="1293615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976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623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63886515"/>
                    </a:ext>
                  </a:extLst>
                </a:gridCol>
              </a:tblGrid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NȘ/NR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8312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662825"/>
              </p:ext>
            </p:extLst>
          </p:nvPr>
        </p:nvGraphicFramePr>
        <p:xfrm>
          <a:off x="270245" y="1280592"/>
          <a:ext cx="6116267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6037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836613"/>
          </a:xfrm>
        </p:spPr>
        <p:txBody>
          <a:bodyPr>
            <a:noAutofit/>
          </a:bodyPr>
          <a:lstStyle/>
          <a:p>
            <a:pPr lvl="0" algn="ctr">
              <a:tabLst>
                <a:tab pos="-180340" algn="l"/>
                <a:tab pos="182880" algn="ctr"/>
                <a:tab pos="272415" algn="r"/>
                <a:tab pos="2743200" algn="ctr"/>
                <a:tab pos="5486400" algn="r"/>
              </a:tabLst>
            </a:pP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Cum credeți că </a:t>
            </a:r>
            <a:r>
              <a:rPr lang="ro-MD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 va dezvolta 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economia țării, ca urmare a integrării europene?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14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31977"/>
              </p:ext>
            </p:extLst>
          </p:nvPr>
        </p:nvGraphicFramePr>
        <p:xfrm>
          <a:off x="537111" y="6249144"/>
          <a:ext cx="5849403" cy="3329837"/>
        </p:xfrm>
        <a:graphic>
          <a:graphicData uri="http://schemas.openxmlformats.org/drawingml/2006/table">
            <a:tbl>
              <a:tblPr/>
              <a:tblGrid>
                <a:gridCol w="1102055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2014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6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863154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647366">
                  <a:extLst>
                    <a:ext uri="{9D8B030D-6E8A-4147-A177-3AD203B41FA5}">
                      <a16:colId xmlns:a16="http://schemas.microsoft.com/office/drawing/2014/main" val="1663886515"/>
                    </a:ext>
                  </a:extLst>
                </a:gridCol>
                <a:gridCol w="575436">
                  <a:extLst>
                    <a:ext uri="{9D8B030D-6E8A-4147-A177-3AD203B41FA5}">
                      <a16:colId xmlns:a16="http://schemas.microsoft.com/office/drawing/2014/main" val="1681431584"/>
                    </a:ext>
                  </a:extLst>
                </a:gridCol>
              </a:tblGrid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 bine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Aproximativ la fel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 rău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NŞ/ NR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8312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680505"/>
              </p:ext>
            </p:extLst>
          </p:nvPr>
        </p:nvGraphicFramePr>
        <p:xfrm>
          <a:off x="271462" y="1234808"/>
          <a:ext cx="5965849" cy="436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201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657139" y="197202"/>
            <a:ext cx="6175375" cy="456641"/>
          </a:xfrm>
        </p:spPr>
        <p:txBody>
          <a:bodyPr>
            <a:noAutofit/>
          </a:bodyPr>
          <a:lstStyle/>
          <a:p>
            <a:pPr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Cât</a:t>
            </a:r>
            <a:r>
              <a:rPr lang="ro-RO" sz="20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 de des vă informați din următoarele surse?</a:t>
            </a:r>
            <a:endParaRPr lang="ru-RU" altLang="ru-RU" sz="24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15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259735"/>
              </p:ext>
            </p:extLst>
          </p:nvPr>
        </p:nvGraphicFramePr>
        <p:xfrm>
          <a:off x="116632" y="992560"/>
          <a:ext cx="6715882" cy="7128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9227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203354"/>
            <a:ext cx="6175375" cy="456641"/>
          </a:xfrm>
        </p:spPr>
        <p:txBody>
          <a:bodyPr>
            <a:noAutofit/>
          </a:bodyPr>
          <a:lstStyle/>
          <a:p>
            <a:pPr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Cât</a:t>
            </a:r>
            <a:r>
              <a:rPr lang="ro-RO" sz="20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 de des vă informați din următoarele surse?</a:t>
            </a:r>
            <a:endParaRPr lang="ru-RU" altLang="ru-RU" sz="24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16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14315"/>
              </p:ext>
            </p:extLst>
          </p:nvPr>
        </p:nvGraphicFramePr>
        <p:xfrm>
          <a:off x="332655" y="5673080"/>
          <a:ext cx="6209763" cy="3641745"/>
        </p:xfrm>
        <a:graphic>
          <a:graphicData uri="http://schemas.openxmlformats.org/drawingml/2006/table">
            <a:tbl>
              <a:tblPr/>
              <a:tblGrid>
                <a:gridCol w="1075324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351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013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696336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588443">
                  <a:extLst>
                    <a:ext uri="{9D8B030D-6E8A-4147-A177-3AD203B41FA5}">
                      <a16:colId xmlns:a16="http://schemas.microsoft.com/office/drawing/2014/main" val="1853626350"/>
                    </a:ext>
                  </a:extLst>
                </a:gridCol>
                <a:gridCol w="571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3766">
                  <a:extLst>
                    <a:ext uri="{9D8B030D-6E8A-4147-A177-3AD203B41FA5}">
                      <a16:colId xmlns:a16="http://schemas.microsoft.com/office/drawing/2014/main" val="1021547276"/>
                    </a:ext>
                  </a:extLst>
                </a:gridCol>
              </a:tblGrid>
              <a:tr h="2024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Ponderea răspunsurilor: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MD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Foarte des + </a:t>
                      </a: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STS Mega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TikTok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YouTube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Odnoklassniki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Instagram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Telegram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1992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1992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1992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1992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1992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1992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42317"/>
              </p:ext>
            </p:extLst>
          </p:nvPr>
        </p:nvGraphicFramePr>
        <p:xfrm>
          <a:off x="367044" y="1208584"/>
          <a:ext cx="6175374" cy="3641745"/>
        </p:xfrm>
        <a:graphic>
          <a:graphicData uri="http://schemas.openxmlformats.org/drawingml/2006/table">
            <a:tbl>
              <a:tblPr/>
              <a:tblGrid>
                <a:gridCol w="1081803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575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260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574453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574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647">
                  <a:extLst>
                    <a:ext uri="{9D8B030D-6E8A-4147-A177-3AD203B41FA5}">
                      <a16:colId xmlns:a16="http://schemas.microsoft.com/office/drawing/2014/main" val="1021547276"/>
                    </a:ext>
                  </a:extLst>
                </a:gridCol>
                <a:gridCol w="574454">
                  <a:extLst>
                    <a:ext uri="{9D8B030D-6E8A-4147-A177-3AD203B41FA5}">
                      <a16:colId xmlns:a16="http://schemas.microsoft.com/office/drawing/2014/main" val="557638585"/>
                    </a:ext>
                  </a:extLst>
                </a:gridCol>
              </a:tblGrid>
              <a:tr h="2024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Ponderea răspunsurilor: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MD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Foarte des + </a:t>
                      </a: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Moldova 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ProTV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JurnalTV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Cinema 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Facebook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1992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1992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1992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1992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1992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1992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1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04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2"/>
          <p:cNvSpPr>
            <a:spLocks noGrp="1"/>
          </p:cNvSpPr>
          <p:nvPr>
            <p:ph type="title"/>
          </p:nvPr>
        </p:nvSpPr>
        <p:spPr>
          <a:xfrm>
            <a:off x="404664" y="4448944"/>
            <a:ext cx="6175375" cy="504825"/>
          </a:xfrm>
        </p:spPr>
        <p:txBody>
          <a:bodyPr>
            <a:noAutofit/>
          </a:bodyPr>
          <a:lstStyle/>
          <a:p>
            <a:pPr algn="ctr"/>
            <a:r>
              <a:rPr lang="ro-RO" sz="5400" b="1" dirty="0"/>
              <a:t>POLITICA EXTERNĂ</a:t>
            </a:r>
            <a:endParaRPr lang="ru-RU" altLang="ru-RU" sz="5400" b="1" dirty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BA9FD792-1565-4A00-95B2-86A3BBA3EF6B}" type="slidenum">
              <a:rPr lang="ru-RU" altLang="en-US" b="0">
                <a:latin typeface="Arial Black" panose="020B0A04020102020204" pitchFamily="34" charset="0"/>
              </a:rPr>
              <a:pPr/>
              <a:t>17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77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527403"/>
          </a:xfrm>
        </p:spPr>
        <p:txBody>
          <a:bodyPr>
            <a:noAutofit/>
          </a:bodyPr>
          <a:lstStyle/>
          <a:p>
            <a:pPr algn="ctr"/>
            <a:r>
              <a:rPr lang="ro-R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Spuneți-mi, Vă rog, dacă dețineți cetățenia României?</a:t>
            </a:r>
            <a:endParaRPr lang="ru-RU" altLang="ru-RU" sz="24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18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258226"/>
              </p:ext>
            </p:extLst>
          </p:nvPr>
        </p:nvGraphicFramePr>
        <p:xfrm>
          <a:off x="907126" y="5169024"/>
          <a:ext cx="5258178" cy="3313073"/>
        </p:xfrm>
        <a:graphic>
          <a:graphicData uri="http://schemas.openxmlformats.org/drawingml/2006/table">
            <a:tbl>
              <a:tblPr/>
              <a:tblGrid>
                <a:gridCol w="1293615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976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623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63886515"/>
                    </a:ext>
                  </a:extLst>
                </a:gridCol>
              </a:tblGrid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NȘ/NR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8312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021183"/>
              </p:ext>
            </p:extLst>
          </p:nvPr>
        </p:nvGraphicFramePr>
        <p:xfrm>
          <a:off x="620688" y="992560"/>
          <a:ext cx="56886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4239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527403"/>
          </a:xfrm>
        </p:spPr>
        <p:txBody>
          <a:bodyPr>
            <a:noAutofit/>
          </a:bodyPr>
          <a:lstStyle/>
          <a:p>
            <a:pPr algn="ctr"/>
            <a:r>
              <a:rPr lang="ro-R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În România anul acesta vor avea loc mai multe scrutine, planificați să votați la...</a:t>
            </a:r>
            <a:endParaRPr lang="ru-RU" altLang="ru-RU" sz="24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19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53790"/>
              </p:ext>
            </p:extLst>
          </p:nvPr>
        </p:nvGraphicFramePr>
        <p:xfrm>
          <a:off x="224642" y="5849929"/>
          <a:ext cx="6408716" cy="3621810"/>
        </p:xfrm>
        <a:graphic>
          <a:graphicData uri="http://schemas.openxmlformats.org/drawingml/2006/table">
            <a:tbl>
              <a:tblPr/>
              <a:tblGrid>
                <a:gridCol w="1008112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283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59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663886515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001218055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759278137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2282384718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279786777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009986924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302067561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Alegerile în Parlamentul European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Alegerile Președintelui României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Alegerile parlamentare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020681"/>
                  </a:ext>
                </a:extLst>
              </a:tr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NȘ/NR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NȘ/NR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NȘ/NR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8312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sp>
        <p:nvSpPr>
          <p:cNvPr id="6" name="CasetăText 5">
            <a:extLst>
              <a:ext uri="{FF2B5EF4-FFF2-40B4-BE49-F238E27FC236}">
                <a16:creationId xmlns:a16="http://schemas.microsoft.com/office/drawing/2014/main" id="{65CFB150-0E6C-422B-A02C-DFC38B4AEF95}"/>
              </a:ext>
            </a:extLst>
          </p:cNvPr>
          <p:cNvSpPr txBox="1"/>
          <p:nvPr/>
        </p:nvSpPr>
        <p:spPr>
          <a:xfrm>
            <a:off x="224642" y="9500979"/>
            <a:ext cx="64087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Eșantion 225 n</a:t>
            </a:r>
            <a:r>
              <a:rPr lang="ro-RO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umărul respondenților care dețin cetățenia română</a:t>
            </a:r>
            <a:endParaRPr lang="ru-RU" sz="1400" b="1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471859"/>
              </p:ext>
            </p:extLst>
          </p:nvPr>
        </p:nvGraphicFramePr>
        <p:xfrm>
          <a:off x="224642" y="848544"/>
          <a:ext cx="64087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6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658813"/>
            <a:ext cx="6175375" cy="549275"/>
          </a:xfrm>
        </p:spPr>
        <p:txBody>
          <a:bodyPr/>
          <a:lstStyle/>
          <a:p>
            <a:pPr algn="ctr" eaLnBrk="1" hangingPunct="1"/>
            <a:r>
              <a:rPr lang="ro-RO" altLang="ru-RU" sz="2800" b="1">
                <a:latin typeface="+mn-lt"/>
              </a:rPr>
              <a:t>Metodologia cercetării</a:t>
            </a:r>
            <a:endParaRPr lang="ru-RU" altLang="ru-RU" sz="2800" b="1">
              <a:latin typeface="+mn-lt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AB810976-3317-4904-AB92-9D6DED607866}" type="slidenum">
              <a:rPr lang="ru-RU" altLang="ru-RU" b="0">
                <a:latin typeface="Arial Black" panose="020B0A04020102020204" pitchFamily="34" charset="0"/>
              </a:rPr>
              <a:pPr/>
              <a:t>2</a:t>
            </a:fld>
            <a:endParaRPr lang="ru-RU" altLang="ru-RU" b="0">
              <a:latin typeface="Arial Black" panose="020B0A04020102020204" pitchFamily="34" charset="0"/>
            </a:endParaRPr>
          </a:p>
        </p:txBody>
      </p:sp>
      <p:sp>
        <p:nvSpPr>
          <p:cNvPr id="10244" name="Номер слайда 4"/>
          <p:cNvSpPr txBox="1">
            <a:spLocks noGrp="1"/>
          </p:cNvSpPr>
          <p:nvPr/>
        </p:nvSpPr>
        <p:spPr bwMode="auto">
          <a:xfrm>
            <a:off x="4914900" y="9024938"/>
            <a:ext cx="160178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 anchor="b"/>
          <a:lstStyle>
            <a:lvl1pPr defTabSz="915988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906D155-D1D0-4244-8A36-00A139B04B09}" type="slidenum">
              <a:rPr lang="ru-RU" altLang="ru-RU" b="0">
                <a:latin typeface="Arial Black" panose="020B0A04020102020204" pitchFamily="34" charset="0"/>
              </a:rPr>
              <a:pPr algn="r" eaLnBrk="1" hangingPunct="1"/>
              <a:t>2</a:t>
            </a:fld>
            <a:endParaRPr lang="ru-RU" altLang="ru-RU" b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4085" y="1568624"/>
            <a:ext cx="5616624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o-RO" sz="1400" b="1" dirty="0"/>
              <a:t>Volumul eşantionului: </a:t>
            </a:r>
            <a:r>
              <a:rPr lang="ro-RO" sz="1400" dirty="0"/>
              <a:t>100</a:t>
            </a:r>
            <a:r>
              <a:rPr lang="ro-MD" sz="1400" dirty="0"/>
              <a:t>8</a:t>
            </a:r>
            <a:r>
              <a:rPr lang="ro-RO" sz="1400" dirty="0"/>
              <a:t> persoane cu vârstă de 18 ani şi mai mult;</a:t>
            </a:r>
            <a:endParaRPr lang="ru-RU" sz="1400" dirty="0"/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400" b="1" dirty="0"/>
              <a:t>E</a:t>
            </a:r>
            <a:r>
              <a:rPr lang="ro-RO" sz="1400" b="1" dirty="0" err="1"/>
              <a:t>şantion</a:t>
            </a:r>
            <a:r>
              <a:rPr lang="ro-RO" sz="1400" b="1" dirty="0"/>
              <a:t>:</a:t>
            </a:r>
            <a:r>
              <a:rPr lang="ro-RO" sz="1400" dirty="0"/>
              <a:t> stratificat, probabilist, </a:t>
            </a:r>
            <a:r>
              <a:rPr lang="ro-RO" sz="1400" dirty="0" err="1"/>
              <a:t>bistadial</a:t>
            </a:r>
            <a:r>
              <a:rPr lang="ro-RO" sz="1400" dirty="0"/>
              <a:t>;</a:t>
            </a:r>
            <a:endParaRPr lang="ru-RU" sz="1400" dirty="0"/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o-RO" sz="1400" b="1" dirty="0"/>
              <a:t>Tip sondaj: </a:t>
            </a:r>
            <a:r>
              <a:rPr lang="en-US" sz="1400" dirty="0" err="1"/>
              <a:t>interviu</a:t>
            </a:r>
            <a:r>
              <a:rPr lang="en-US" sz="1400" dirty="0"/>
              <a:t> </a:t>
            </a:r>
            <a:r>
              <a:rPr lang="en-US" sz="1400" dirty="0" err="1"/>
              <a:t>telefonic</a:t>
            </a:r>
            <a:r>
              <a:rPr lang="en-US" sz="1400" dirty="0"/>
              <a:t> </a:t>
            </a:r>
            <a:r>
              <a:rPr lang="x-none" sz="1400" dirty="0"/>
              <a:t>moderat de intervievator (</a:t>
            </a:r>
            <a:r>
              <a:rPr lang="en-US" sz="1400" dirty="0"/>
              <a:t>CATI</a:t>
            </a:r>
            <a:r>
              <a:rPr lang="ro-RO" sz="1400" b="1" dirty="0"/>
              <a:t>)</a:t>
            </a:r>
            <a:endParaRPr lang="ru-RU" sz="1400" dirty="0"/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o-RO" sz="1400" b="1" dirty="0"/>
              <a:t>Reprezentativitate:</a:t>
            </a:r>
            <a:r>
              <a:rPr lang="ro-RO" sz="1400" dirty="0"/>
              <a:t> eșantionul este reprezentativ pentru populația adultă a Republicii Moldova, cu o eroare maximală de </a:t>
            </a:r>
            <a:r>
              <a:rPr lang="ro-RO" sz="1400" u="sng" dirty="0"/>
              <a:t>+</a:t>
            </a:r>
            <a:r>
              <a:rPr lang="en-US" sz="1400" dirty="0"/>
              <a:t>3,1</a:t>
            </a:r>
            <a:r>
              <a:rPr lang="ro-RO" sz="1400" dirty="0"/>
              <a:t>%</a:t>
            </a:r>
            <a:r>
              <a:rPr lang="ro-RO" sz="1400" b="1" dirty="0"/>
              <a:t> </a:t>
            </a:r>
            <a:endParaRPr lang="ru-RU" sz="1400" dirty="0"/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o-RO" sz="1400" b="1" dirty="0"/>
              <a:t>Perioada de culegere a datelor:</a:t>
            </a:r>
            <a:r>
              <a:rPr lang="ro-RO" sz="1400" dirty="0"/>
              <a:t>  6</a:t>
            </a:r>
            <a:r>
              <a:rPr lang="ro-RO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– </a:t>
            </a:r>
            <a:r>
              <a:rPr lang="ro-MD" sz="1400" dirty="0"/>
              <a:t>1</a:t>
            </a:r>
            <a:r>
              <a:rPr lang="ro-RO" sz="1400" dirty="0"/>
              <a:t>3</a:t>
            </a:r>
            <a:r>
              <a:rPr lang="ro-RO" sz="1400" dirty="0">
                <a:solidFill>
                  <a:srgbClr val="FF0000"/>
                </a:solidFill>
              </a:rPr>
              <a:t> </a:t>
            </a:r>
            <a:r>
              <a:rPr lang="ro-RO" sz="1400" dirty="0"/>
              <a:t>aprilie </a:t>
            </a:r>
            <a:r>
              <a:rPr lang="en-US" sz="1400" dirty="0"/>
              <a:t>202</a:t>
            </a:r>
            <a:r>
              <a:rPr lang="ro-RO" sz="1400" dirty="0"/>
              <a:t>4. Chestionarul a fost disponibil în limbile română </a:t>
            </a:r>
            <a:r>
              <a:rPr lang="ro-RO" sz="1400" dirty="0" err="1"/>
              <a:t>şi</a:t>
            </a:r>
            <a:r>
              <a:rPr lang="ro-RO" sz="1400" dirty="0"/>
              <a:t> rusă, oferindu-se respondenților posibilitatea de a alege varianta. </a:t>
            </a:r>
            <a:endParaRPr lang="ru-RU" sz="1400" dirty="0"/>
          </a:p>
          <a:p>
            <a:pPr algn="just"/>
            <a:r>
              <a:rPr lang="ro-RO" sz="1400" dirty="0"/>
              <a:t> </a:t>
            </a:r>
            <a:endParaRPr lang="ru-RU" sz="1400" dirty="0"/>
          </a:p>
          <a:p>
            <a:pPr algn="just"/>
            <a:endParaRPr lang="ru-RU" sz="1100" i="1" dirty="0"/>
          </a:p>
          <a:p>
            <a:pPr algn="just"/>
            <a:r>
              <a:rPr lang="ro-RO" sz="1100" i="1" dirty="0"/>
              <a:t>În urma analizei structurii </a:t>
            </a:r>
            <a:r>
              <a:rPr lang="ro-RO" sz="1100" i="1" dirty="0" err="1"/>
              <a:t>eşantionului</a:t>
            </a:r>
            <a:r>
              <a:rPr lang="ro-RO" sz="1100" i="1" dirty="0"/>
              <a:t> </a:t>
            </a:r>
            <a:r>
              <a:rPr lang="ro-RO" sz="1100" i="1" dirty="0" err="1"/>
              <a:t>obţinut</a:t>
            </a:r>
            <a:r>
              <a:rPr lang="ro-RO" sz="1100" i="1" dirty="0"/>
              <a:t>, s-a constatat </a:t>
            </a:r>
            <a:r>
              <a:rPr lang="ro-RO" sz="1100" i="1" dirty="0" err="1"/>
              <a:t>concordanţa</a:t>
            </a:r>
            <a:r>
              <a:rPr lang="ro-RO" sz="1100" i="1" dirty="0"/>
              <a:t> dintre </a:t>
            </a:r>
            <a:r>
              <a:rPr lang="ro-RO" sz="1100" i="1" dirty="0" err="1"/>
              <a:t>distribuţia</a:t>
            </a:r>
            <a:r>
              <a:rPr lang="ro-RO" sz="1100" i="1" dirty="0"/>
              <a:t> </a:t>
            </a:r>
            <a:r>
              <a:rPr lang="ro-RO" sz="1100" i="1" dirty="0" err="1"/>
              <a:t>populaţiei</a:t>
            </a:r>
            <a:r>
              <a:rPr lang="ro-RO" sz="1100" i="1" dirty="0"/>
              <a:t> cunoscută din datele statistice disponibile </a:t>
            </a:r>
            <a:r>
              <a:rPr lang="ro-RO" sz="1100" i="1" dirty="0" err="1"/>
              <a:t>şi</a:t>
            </a:r>
            <a:r>
              <a:rPr lang="ro-RO" sz="1100" i="1" dirty="0"/>
              <a:t> cele </a:t>
            </a:r>
            <a:r>
              <a:rPr lang="ro-RO" sz="1100" i="1" dirty="0" err="1"/>
              <a:t>obţinute</a:t>
            </a:r>
            <a:r>
              <a:rPr lang="ro-RO" sz="1100" i="1" dirty="0"/>
              <a:t>, în limitele abaterii statistice admisibile. O </a:t>
            </a:r>
            <a:r>
              <a:rPr lang="ro-RO" sz="1100" i="1" dirty="0" err="1"/>
              <a:t>diferenţă</a:t>
            </a:r>
            <a:r>
              <a:rPr lang="ro-RO" sz="1100" i="1" dirty="0"/>
              <a:t> s-a înregistrat în cazul structurii pe sexe, în sensul supra-reprezentării persoanelor de sex feminin </a:t>
            </a:r>
            <a:r>
              <a:rPr lang="ro-RO" sz="1100" i="1" dirty="0" err="1"/>
              <a:t>şi</a:t>
            </a:r>
            <a:r>
              <a:rPr lang="ro-RO" sz="1100" i="1" dirty="0"/>
              <a:t> pe grupe de vârstă, în sensul sub-reprezentării tinerilor (18-29 ani). Cauza principală a acestor abateri </a:t>
            </a:r>
            <a:r>
              <a:rPr lang="ro-RO" sz="1100" i="1" dirty="0" err="1"/>
              <a:t>ţine</a:t>
            </a:r>
            <a:r>
              <a:rPr lang="ro-RO" sz="1100" i="1" dirty="0"/>
              <a:t> de fenomenele de </a:t>
            </a:r>
            <a:r>
              <a:rPr lang="ro-RO" sz="1100" i="1" dirty="0" err="1"/>
              <a:t>migraţie</a:t>
            </a:r>
            <a:r>
              <a:rPr lang="ro-RO" sz="1100" i="1" dirty="0"/>
              <a:t> a </a:t>
            </a:r>
            <a:r>
              <a:rPr lang="ro-RO" sz="1100" i="1" dirty="0" err="1"/>
              <a:t>forţei</a:t>
            </a:r>
            <a:r>
              <a:rPr lang="ro-RO" sz="1100" i="1" dirty="0"/>
              <a:t> de muncă peste hotare.</a:t>
            </a:r>
            <a:endParaRPr lang="ru-RU" sz="1100" i="1" dirty="0"/>
          </a:p>
          <a:p>
            <a:pPr algn="just"/>
            <a:r>
              <a:rPr lang="ro-RO" sz="1100" i="1" dirty="0"/>
              <a:t>Pentru corectare s-a recurs la ponderarea rezultatelor, astfel încât structura </a:t>
            </a:r>
            <a:r>
              <a:rPr lang="ro-RO" sz="1100" i="1" dirty="0" err="1"/>
              <a:t>eşantionului</a:t>
            </a:r>
            <a:r>
              <a:rPr lang="ro-RO" sz="1100" i="1" dirty="0"/>
              <a:t> luat în calcul să reprezinte media dintre </a:t>
            </a:r>
            <a:r>
              <a:rPr lang="ro-RO" sz="1100" i="1" dirty="0" err="1"/>
              <a:t>distribuţiile</a:t>
            </a:r>
            <a:r>
              <a:rPr lang="ro-RO" sz="1100" i="1" dirty="0"/>
              <a:t> înregistrate în statistica oficială </a:t>
            </a:r>
            <a:r>
              <a:rPr lang="ro-RO" sz="1100" i="1" dirty="0" err="1"/>
              <a:t>şi</a:t>
            </a:r>
            <a:r>
              <a:rPr lang="ro-RO" sz="1100" i="1" dirty="0"/>
              <a:t> cea </a:t>
            </a:r>
            <a:r>
              <a:rPr lang="ro-RO" sz="1100" i="1" dirty="0" err="1"/>
              <a:t>obţinută</a:t>
            </a:r>
            <a:r>
              <a:rPr lang="ro-RO" sz="1100" i="1" dirty="0"/>
              <a:t> în teren. Astfel, </a:t>
            </a:r>
            <a:r>
              <a:rPr lang="ro-RO" sz="1100" b="1" i="1" dirty="0"/>
              <a:t>rezultatele prezentate sunt ponderate. </a:t>
            </a:r>
            <a:r>
              <a:rPr lang="ro-RO" sz="1100" i="1" dirty="0" err="1"/>
              <a:t>Diferenţa</a:t>
            </a:r>
            <a:r>
              <a:rPr lang="ro-RO" sz="1100" i="1" dirty="0"/>
              <a:t> dintre rezultatele ponderate </a:t>
            </a:r>
            <a:r>
              <a:rPr lang="ro-RO" sz="1100" i="1" dirty="0" err="1"/>
              <a:t>şi</a:t>
            </a:r>
            <a:r>
              <a:rPr lang="ro-RO" sz="1100" i="1" dirty="0"/>
              <a:t> cele neponderate nu </a:t>
            </a:r>
            <a:r>
              <a:rPr lang="ro-RO" sz="1100" i="1" dirty="0" err="1"/>
              <a:t>depăşeşte</a:t>
            </a:r>
            <a:r>
              <a:rPr lang="ro-RO" sz="1100" i="1" dirty="0"/>
              <a:t> la niciuna din întrebări 1.5%.</a:t>
            </a:r>
          </a:p>
          <a:p>
            <a:pPr algn="just"/>
            <a:endParaRPr lang="ro-RO" sz="1100" i="1" dirty="0"/>
          </a:p>
          <a:p>
            <a:pPr algn="just"/>
            <a:endParaRPr lang="ro-RO" sz="1100" i="1" dirty="0"/>
          </a:p>
          <a:p>
            <a:pPr algn="just"/>
            <a:endParaRPr lang="ro-RO" sz="1100" i="1" dirty="0"/>
          </a:p>
          <a:p>
            <a:pPr algn="just"/>
            <a:endParaRPr lang="ro-RO" sz="1400" i="1" dirty="0"/>
          </a:p>
          <a:p>
            <a:pPr algn="just"/>
            <a:r>
              <a:rPr lang="ro-RO" sz="1400" b="1" dirty="0">
                <a:solidFill>
                  <a:srgbClr val="1F376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Sondajul a fost organizat în cadrul proiectului „</a:t>
            </a:r>
            <a:r>
              <a:rPr lang="ro-RO" sz="1400" b="1" i="1" dirty="0">
                <a:solidFill>
                  <a:srgbClr val="2021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Menținerea rezistenței instituțiilor democratice din Republica Moldova</a:t>
            </a:r>
            <a:r>
              <a:rPr lang="ro-RO" sz="1400" b="1" dirty="0">
                <a:solidFill>
                  <a:srgbClr val="2021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implementat de Comunitatea „WatchDog.MD cu suportul Open Society Foundation</a:t>
            </a:r>
            <a:r>
              <a:rPr lang="ro-RO" sz="1400" b="1" dirty="0">
                <a:solidFill>
                  <a:srgbClr val="1F376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Rezultatele și concluziile nu reprezintă poziția donatorului. </a:t>
            </a:r>
            <a:endParaRPr lang="en-US" sz="14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51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527403"/>
          </a:xfrm>
        </p:spPr>
        <p:txBody>
          <a:bodyPr>
            <a:noAutofit/>
          </a:bodyPr>
          <a:lstStyle/>
          <a:p>
            <a:pPr algn="ctr"/>
            <a:r>
              <a:rPr lang="ro-R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Pentru cine ați vota la alegerile prezidențiale din România?</a:t>
            </a:r>
            <a:endParaRPr lang="ru-RU" altLang="ru-RU" sz="24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20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850165"/>
              </p:ext>
            </p:extLst>
          </p:nvPr>
        </p:nvGraphicFramePr>
        <p:xfrm>
          <a:off x="224642" y="5500582"/>
          <a:ext cx="6408716" cy="4000397"/>
        </p:xfrm>
        <a:graphic>
          <a:graphicData uri="http://schemas.openxmlformats.org/drawingml/2006/table">
            <a:tbl>
              <a:tblPr/>
              <a:tblGrid>
                <a:gridCol w="1008112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283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59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663886515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001218055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759278137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2282384718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279786777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1009986924"/>
                    </a:ext>
                  </a:extLst>
                </a:gridCol>
                <a:gridCol w="454082">
                  <a:extLst>
                    <a:ext uri="{9D8B030D-6E8A-4147-A177-3AD203B41FA5}">
                      <a16:colId xmlns:a16="http://schemas.microsoft.com/office/drawing/2014/main" val="3020675615"/>
                    </a:ext>
                  </a:extLst>
                </a:gridCol>
              </a:tblGrid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 Ciolacu (PSD)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Nicolae Ciucă (PNL)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Simion (AUR)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Diana </a:t>
                      </a:r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Șoșoacă</a:t>
                      </a:r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(SOS)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Cătălin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Drulă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Dreapta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Unită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/USR)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Mircea Geoană (CI)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a decis încă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voi participa la vot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8312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sp>
        <p:nvSpPr>
          <p:cNvPr id="6" name="CasetăText 5">
            <a:extLst>
              <a:ext uri="{FF2B5EF4-FFF2-40B4-BE49-F238E27FC236}">
                <a16:creationId xmlns:a16="http://schemas.microsoft.com/office/drawing/2014/main" id="{65CFB150-0E6C-422B-A02C-DFC38B4AEF95}"/>
              </a:ext>
            </a:extLst>
          </p:cNvPr>
          <p:cNvSpPr txBox="1"/>
          <p:nvPr/>
        </p:nvSpPr>
        <p:spPr>
          <a:xfrm>
            <a:off x="224642" y="9500979"/>
            <a:ext cx="64087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Eșantion 225 n</a:t>
            </a:r>
            <a:r>
              <a:rPr lang="ro-RO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umărul respondenților care dețin cetățenia română</a:t>
            </a:r>
            <a:endParaRPr lang="ru-RU" sz="1400" b="1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309162"/>
              </p:ext>
            </p:extLst>
          </p:nvPr>
        </p:nvGraphicFramePr>
        <p:xfrm>
          <a:off x="404664" y="1229958"/>
          <a:ext cx="6228694" cy="4170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754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2"/>
          <p:cNvSpPr>
            <a:spLocks noGrp="1"/>
          </p:cNvSpPr>
          <p:nvPr>
            <p:ph type="title"/>
          </p:nvPr>
        </p:nvSpPr>
        <p:spPr>
          <a:xfrm>
            <a:off x="548680" y="128464"/>
            <a:ext cx="6175375" cy="504825"/>
          </a:xfrm>
        </p:spPr>
        <p:txBody>
          <a:bodyPr>
            <a:noAutofit/>
          </a:bodyPr>
          <a:lstStyle/>
          <a:p>
            <a:pPr algn="ctr"/>
            <a:r>
              <a:rPr lang="ro-RO" sz="2000" b="1" dirty="0">
                <a:latin typeface="+mn-lt"/>
              </a:rPr>
              <a:t>Câtă încredere aveți în următoarele personalități politice </a:t>
            </a:r>
            <a:r>
              <a:rPr lang="ro-RO" sz="2000" b="1" dirty="0">
                <a:effectLst/>
                <a:latin typeface="+mn-lt"/>
                <a:ea typeface="Georgia" panose="02040502050405020303" pitchFamily="18" charset="0"/>
              </a:rPr>
              <a:t>din străinătate</a:t>
            </a:r>
            <a:r>
              <a:rPr lang="ro-RO" sz="2000" b="1" dirty="0">
                <a:latin typeface="+mn-lt"/>
              </a:rPr>
              <a:t>?</a:t>
            </a:r>
            <a:r>
              <a:rPr lang="ro-RO" sz="2000" dirty="0">
                <a:latin typeface="+mn-lt"/>
              </a:rPr>
              <a:t> </a:t>
            </a:r>
            <a:endParaRPr lang="ru-RU" sz="2000" dirty="0">
              <a:latin typeface="+mn-lt"/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241B2C03-386B-4F68-A4D4-2451424F7159}" type="slidenum">
              <a:rPr lang="ru-RU" altLang="en-US" b="0">
                <a:latin typeface="Arial Black" panose="020B0A04020102020204" pitchFamily="34" charset="0"/>
              </a:rPr>
              <a:pPr/>
              <a:t>21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6" name="Таблица 4">
            <a:extLst>
              <a:ext uri="{FF2B5EF4-FFF2-40B4-BE49-F238E27FC236}">
                <a16:creationId xmlns:a16="http://schemas.microsoft.com/office/drawing/2014/main" id="{75017CC8-30BF-4801-A1FC-32D414266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011016"/>
              </p:ext>
            </p:extLst>
          </p:nvPr>
        </p:nvGraphicFramePr>
        <p:xfrm>
          <a:off x="368658" y="6223767"/>
          <a:ext cx="6120683" cy="3406659"/>
        </p:xfrm>
        <a:graphic>
          <a:graphicData uri="http://schemas.openxmlformats.org/drawingml/2006/table">
            <a:tbl>
              <a:tblPr/>
              <a:tblGrid>
                <a:gridCol w="1403512">
                  <a:extLst>
                    <a:ext uri="{9D8B030D-6E8A-4147-A177-3AD203B41FA5}">
                      <a16:colId xmlns:a16="http://schemas.microsoft.com/office/drawing/2014/main" val="700604806"/>
                    </a:ext>
                  </a:extLst>
                </a:gridCol>
                <a:gridCol w="1639038">
                  <a:extLst>
                    <a:ext uri="{9D8B030D-6E8A-4147-A177-3AD203B41FA5}">
                      <a16:colId xmlns:a16="http://schemas.microsoft.com/office/drawing/2014/main" val="4284352838"/>
                    </a:ext>
                  </a:extLst>
                </a:gridCol>
                <a:gridCol w="478228">
                  <a:extLst>
                    <a:ext uri="{9D8B030D-6E8A-4147-A177-3AD203B41FA5}">
                      <a16:colId xmlns:a16="http://schemas.microsoft.com/office/drawing/2014/main" val="4194504934"/>
                    </a:ext>
                  </a:extLst>
                </a:gridCol>
                <a:gridCol w="502969">
                  <a:extLst>
                    <a:ext uri="{9D8B030D-6E8A-4147-A177-3AD203B41FA5}">
                      <a16:colId xmlns:a16="http://schemas.microsoft.com/office/drawing/2014/main" val="641767369"/>
                    </a:ext>
                  </a:extLst>
                </a:gridCol>
                <a:gridCol w="588029">
                  <a:extLst>
                    <a:ext uri="{9D8B030D-6E8A-4147-A177-3AD203B41FA5}">
                      <a16:colId xmlns:a16="http://schemas.microsoft.com/office/drawing/2014/main" val="1893414474"/>
                    </a:ext>
                  </a:extLst>
                </a:gridCol>
                <a:gridCol w="502969">
                  <a:extLst>
                    <a:ext uri="{9D8B030D-6E8A-4147-A177-3AD203B41FA5}">
                      <a16:colId xmlns:a16="http://schemas.microsoft.com/office/drawing/2014/main" val="3108712680"/>
                    </a:ext>
                  </a:extLst>
                </a:gridCol>
                <a:gridCol w="502969">
                  <a:extLst>
                    <a:ext uri="{9D8B030D-6E8A-4147-A177-3AD203B41FA5}">
                      <a16:colId xmlns:a16="http://schemas.microsoft.com/office/drawing/2014/main" val="2166261991"/>
                    </a:ext>
                  </a:extLst>
                </a:gridCol>
                <a:gridCol w="502969">
                  <a:extLst>
                    <a:ext uri="{9D8B030D-6E8A-4147-A177-3AD203B41FA5}">
                      <a16:colId xmlns:a16="http://schemas.microsoft.com/office/drawing/2014/main" val="3797394888"/>
                    </a:ext>
                  </a:extLst>
                </a:gridCol>
              </a:tblGrid>
              <a:tr h="343356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Ponderea răspunsurilor :</a:t>
                      </a: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„</a:t>
                      </a:r>
                      <a:r>
                        <a:rPr kumimoji="0" lang="ro-RO" altLang="ru-RU" sz="9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Foarte multă încredere + Oarecare încredere</a:t>
                      </a: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 „</a:t>
                      </a:r>
                      <a:r>
                        <a:rPr kumimoji="0" lang="ro-RO" altLang="ru-RU" sz="9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 prea am încredere + Nu am deloc încredere</a:t>
                      </a: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  <a:endParaRPr kumimoji="0" lang="ru-RU" altLang="ru-RU" sz="9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Vladimir Putin</a:t>
                      </a:r>
                      <a:endParaRPr kumimoji="0" lang="ro-RO" alt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Vladimir </a:t>
                      </a:r>
                      <a:r>
                        <a:rPr lang="ro-RO" sz="1013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Zelenski</a:t>
                      </a:r>
                      <a:endParaRPr kumimoji="0" lang="ro-RO" alt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Emanuel </a:t>
                      </a:r>
                      <a:r>
                        <a:rPr lang="ro-RO" sz="1013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Macron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1481"/>
                  </a:ext>
                </a:extLst>
              </a:tr>
              <a:tr h="160233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9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137157"/>
                  </a:ext>
                </a:extLst>
              </a:tr>
              <a:tr h="19353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1375"/>
                  </a:ext>
                </a:extLst>
              </a:tr>
              <a:tr h="1935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955544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76572"/>
                  </a:ext>
                </a:extLst>
              </a:tr>
              <a:tr h="19353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41811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04246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6586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58769"/>
                  </a:ext>
                </a:extLst>
              </a:tr>
              <a:tr h="19353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367787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63917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070880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326753"/>
                  </a:ext>
                </a:extLst>
              </a:tr>
              <a:tr h="1935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73588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12879"/>
                  </a:ext>
                </a:extLst>
              </a:tr>
              <a:tr h="1935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7097"/>
                  </a:ext>
                </a:extLst>
              </a:tr>
              <a:tr h="1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0243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190729"/>
              </p:ext>
            </p:extLst>
          </p:nvPr>
        </p:nvGraphicFramePr>
        <p:xfrm>
          <a:off x="358787" y="1064568"/>
          <a:ext cx="613055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417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476672" y="128464"/>
            <a:ext cx="6453336" cy="836613"/>
          </a:xfrm>
        </p:spPr>
        <p:txBody>
          <a:bodyPr>
            <a:noAutofit/>
          </a:bodyPr>
          <a:lstStyle/>
          <a:p>
            <a:pPr lvl="0"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Dacă vi s-ar cere să votați cu privire la aderarea RM la Uniunea Europeană, dvs. ați vota pentru sau contra?</a:t>
            </a:r>
            <a:endParaRPr lang="ru-RU" altLang="ru-RU" sz="1800" b="1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22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768987"/>
              </p:ext>
            </p:extLst>
          </p:nvPr>
        </p:nvGraphicFramePr>
        <p:xfrm>
          <a:off x="260648" y="5097016"/>
          <a:ext cx="6408712" cy="3364530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</a:tblGrid>
              <a:tr h="28803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pentru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</a:t>
                      </a:r>
                    </a:p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aș participa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știu, nu m-am decis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răspunde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0144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158971"/>
              </p:ext>
            </p:extLst>
          </p:nvPr>
        </p:nvGraphicFramePr>
        <p:xfrm>
          <a:off x="476671" y="1280592"/>
          <a:ext cx="5909841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4370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476672" y="128464"/>
            <a:ext cx="6453336" cy="836613"/>
          </a:xfrm>
        </p:spPr>
        <p:txBody>
          <a:bodyPr>
            <a:noAutofit/>
          </a:bodyPr>
          <a:lstStyle/>
          <a:p>
            <a:pPr lvl="0"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Dacă vi s-ar cere să votați cu privire</a:t>
            </a:r>
            <a:r>
              <a:rPr lang="ro-R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aderarea RM la Uniunea </a:t>
            </a:r>
            <a:r>
              <a:rPr lang="ro-RO" sz="20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Economică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o-RO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Euroasiatică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(Rusia-Belarus-Kazahstan) Dvs. ați vota </a:t>
            </a:r>
            <a:r>
              <a:rPr lang="ro-RO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pentru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sau </a:t>
            </a:r>
            <a:r>
              <a:rPr lang="ro-RO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contra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ru-RU" altLang="ru-RU" sz="1800" b="1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23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4">
            <a:extLst>
              <a:ext uri="{FF2B5EF4-FFF2-40B4-BE49-F238E27FC236}">
                <a16:creationId xmlns:a16="http://schemas.microsoft.com/office/drawing/2014/main" id="{ABA1A0AF-BEB2-40C1-AA41-A5AB95C15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7906"/>
              </p:ext>
            </p:extLst>
          </p:nvPr>
        </p:nvGraphicFramePr>
        <p:xfrm>
          <a:off x="224644" y="5529064"/>
          <a:ext cx="6408712" cy="3364530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</a:tblGrid>
              <a:tr h="28803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pentru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</a:t>
                      </a:r>
                    </a:p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aș participa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știu, nu m-am decis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răspunde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0144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299593"/>
              </p:ext>
            </p:extLst>
          </p:nvPr>
        </p:nvGraphicFramePr>
        <p:xfrm>
          <a:off x="279114" y="1263872"/>
          <a:ext cx="6354242" cy="41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9047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476672" y="128464"/>
            <a:ext cx="6453336" cy="836613"/>
          </a:xfrm>
        </p:spPr>
        <p:txBody>
          <a:bodyPr>
            <a:noAutofit/>
          </a:bodyPr>
          <a:lstStyle/>
          <a:p>
            <a:pPr lvl="0" algn="ctr"/>
            <a:r>
              <a:rPr lang="ro-RO" sz="20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Dar dacă ar trebui de ales în cadrul unui referendum între aderarea Republicii 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Moldova</a:t>
            </a:r>
            <a:r>
              <a:rPr lang="ro-RO" sz="20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 la Uniunea Europeană și aderarea Republicii Moldova la Uniunea Economică Eurasiatică, Dvs. pentru ce ați opta? </a:t>
            </a:r>
            <a:endParaRPr lang="ru-RU" altLang="ru-RU" sz="1800" b="1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24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78954"/>
              </p:ext>
            </p:extLst>
          </p:nvPr>
        </p:nvGraphicFramePr>
        <p:xfrm>
          <a:off x="260648" y="5097016"/>
          <a:ext cx="6408712" cy="3682284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</a:tblGrid>
              <a:tr h="56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 aderarea la Uniunea Europeană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 aderarea la Uniunea Economică Eurasiatică 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 aș participa 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 știu. nu m-am decis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 răspund 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0144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509766"/>
              </p:ext>
            </p:extLst>
          </p:nvPr>
        </p:nvGraphicFramePr>
        <p:xfrm>
          <a:off x="216842" y="1208584"/>
          <a:ext cx="6452517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88297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476672" y="128464"/>
            <a:ext cx="6453336" cy="836613"/>
          </a:xfrm>
        </p:spPr>
        <p:txBody>
          <a:bodyPr>
            <a:noAutofit/>
          </a:bodyPr>
          <a:lstStyle/>
          <a:p>
            <a:pPr lvl="0" algn="ctr"/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Dacă duminica viitoare ar avea loc un referendum (vi s-ar cere să votați) cu privire la integrarea Republicii Moldova în NATO  Dvs. ați vota </a:t>
            </a:r>
            <a:r>
              <a:rPr lang="ro-RO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pentru integrare </a:t>
            </a:r>
            <a:r>
              <a:rPr lang="ro-RO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sau împotriva integrării?</a:t>
            </a:r>
            <a:endParaRPr lang="ru-RU" altLang="ru-RU" sz="1800" b="1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25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4">
            <a:extLst>
              <a:ext uri="{FF2B5EF4-FFF2-40B4-BE49-F238E27FC236}">
                <a16:creationId xmlns:a16="http://schemas.microsoft.com/office/drawing/2014/main" id="{B1ED40E5-80EA-4947-B893-02B2F8A0A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20681"/>
              </p:ext>
            </p:extLst>
          </p:nvPr>
        </p:nvGraphicFramePr>
        <p:xfrm>
          <a:off x="224644" y="5529064"/>
          <a:ext cx="6408712" cy="3340253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</a:tblGrid>
              <a:tr h="28803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pentru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</a:t>
                      </a:r>
                    </a:p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aș participa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știu, nu m-am decis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răspunde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313196"/>
              </p:ext>
            </p:extLst>
          </p:nvPr>
        </p:nvGraphicFramePr>
        <p:xfrm>
          <a:off x="212406" y="1424608"/>
          <a:ext cx="6420950" cy="3792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0013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476672" y="128464"/>
            <a:ext cx="6453336" cy="836613"/>
          </a:xfrm>
        </p:spPr>
        <p:txBody>
          <a:bodyPr>
            <a:noAutofit/>
          </a:bodyPr>
          <a:lstStyle/>
          <a:p>
            <a:pPr lvl="0" algn="ctr"/>
            <a:r>
              <a:rPr lang="ro-R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Dacă duminica viitoare ar avea loc un referendum (vi s-ar cere să votați) cu privire la integrarea Republicii Moldova în Rusia  Dvs. ați vota </a:t>
            </a:r>
            <a:r>
              <a:rPr lang="ro-RO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pentru </a:t>
            </a:r>
            <a:r>
              <a:rPr lang="ro-R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sau împotriva a astfel integrări?</a:t>
            </a:r>
            <a:endParaRPr lang="ru-RU" altLang="ru-RU" sz="1600" b="1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26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55689"/>
              </p:ext>
            </p:extLst>
          </p:nvPr>
        </p:nvGraphicFramePr>
        <p:xfrm>
          <a:off x="224644" y="5860078"/>
          <a:ext cx="6408712" cy="3560741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</a:tblGrid>
              <a:tr h="56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pentru integrare cu Rusia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Aș vota împotriva integrării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aș participa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știu, nu m-am decis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 răspund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0144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100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14018"/>
              </p:ext>
            </p:extLst>
          </p:nvPr>
        </p:nvGraphicFramePr>
        <p:xfrm>
          <a:off x="214298" y="1136575"/>
          <a:ext cx="6419057" cy="443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94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429940" y="128464"/>
            <a:ext cx="6453336" cy="620589"/>
          </a:xfrm>
        </p:spPr>
        <p:txBody>
          <a:bodyPr>
            <a:noAutofit/>
          </a:bodyPr>
          <a:lstStyle/>
          <a:p>
            <a:pPr lvl="0" algn="ctr"/>
            <a:r>
              <a:rPr lang="ro-R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Credeți</a:t>
            </a:r>
            <a:r>
              <a:rPr lang="ro-RO" sz="1800" b="1" dirty="0">
                <a:effectLst/>
                <a:latin typeface="Calibri" panose="020F0502020204030204" pitchFamily="34" charset="0"/>
                <a:ea typeface="Georgia" panose="02040502050405020303" pitchFamily="18" charset="0"/>
              </a:rPr>
              <a:t> că ... :</a:t>
            </a:r>
            <a:endParaRPr lang="ru-RU" altLang="ru-RU" sz="1600" b="1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27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41054"/>
              </p:ext>
            </p:extLst>
          </p:nvPr>
        </p:nvGraphicFramePr>
        <p:xfrm>
          <a:off x="332656" y="5745088"/>
          <a:ext cx="6192687" cy="3843257"/>
        </p:xfrm>
        <a:graphic>
          <a:graphicData uri="http://schemas.openxmlformats.org/drawingml/2006/table">
            <a:tbl>
              <a:tblPr/>
              <a:tblGrid>
                <a:gridCol w="974131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196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95212778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707850794"/>
                    </a:ext>
                  </a:extLst>
                </a:gridCol>
              </a:tblGrid>
              <a:tr h="2160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statutul de neutralitate  ne poate apăra de pericolul unei agresiuni militare străine: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Rusia reprezintă o amenințare la adresa securității RM: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28436"/>
                  </a:ext>
                </a:extLst>
              </a:tr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NȘ/NR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NȘ/NR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0144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1442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 tehnice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 sau alta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14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1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595565"/>
              </p:ext>
            </p:extLst>
          </p:nvPr>
        </p:nvGraphicFramePr>
        <p:xfrm>
          <a:off x="264498" y="992560"/>
          <a:ext cx="64048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9215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2"/>
          <p:cNvSpPr>
            <a:spLocks noGrp="1"/>
          </p:cNvSpPr>
          <p:nvPr>
            <p:ph type="title"/>
          </p:nvPr>
        </p:nvSpPr>
        <p:spPr>
          <a:xfrm>
            <a:off x="534692" y="272480"/>
            <a:ext cx="6175375" cy="504825"/>
          </a:xfrm>
        </p:spPr>
        <p:txBody>
          <a:bodyPr>
            <a:noAutofit/>
          </a:bodyPr>
          <a:lstStyle/>
          <a:p>
            <a:pPr algn="ctr"/>
            <a:r>
              <a:rPr lang="ro-MD" sz="2000" b="1" dirty="0"/>
              <a:t>Sunteți sau Nu de acord cu următoarele afirmații</a:t>
            </a:r>
            <a:r>
              <a:rPr lang="ro-RO" sz="2000" b="1" dirty="0"/>
              <a:t>?</a:t>
            </a:r>
            <a:endParaRPr lang="ru-RU" altLang="ru-RU" sz="2000" b="1" dirty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BA9FD792-1565-4A00-95B2-86A3BBA3EF6B}" type="slidenum">
              <a:rPr lang="ru-RU" altLang="en-US" b="0">
                <a:latin typeface="Arial Black" panose="020B0A04020102020204" pitchFamily="34" charset="0"/>
              </a:rPr>
              <a:pPr/>
              <a:t>28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17797"/>
              </p:ext>
            </p:extLst>
          </p:nvPr>
        </p:nvGraphicFramePr>
        <p:xfrm>
          <a:off x="116631" y="1208584"/>
          <a:ext cx="6593435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18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2"/>
          <p:cNvSpPr>
            <a:spLocks noGrp="1"/>
          </p:cNvSpPr>
          <p:nvPr>
            <p:ph type="title"/>
          </p:nvPr>
        </p:nvSpPr>
        <p:spPr>
          <a:xfrm>
            <a:off x="548680" y="128464"/>
            <a:ext cx="6175375" cy="504825"/>
          </a:xfrm>
        </p:spPr>
        <p:txBody>
          <a:bodyPr>
            <a:normAutofit fontScale="90000"/>
          </a:bodyPr>
          <a:lstStyle/>
          <a:p>
            <a:pPr algn="ctr"/>
            <a:r>
              <a:rPr lang="ro-MD" sz="2800" b="1" dirty="0" err="1"/>
              <a:t>Sunteti</a:t>
            </a:r>
            <a:r>
              <a:rPr lang="ro-MD" sz="2800" b="1" dirty="0"/>
              <a:t> sau Nu de acord cu următoarele afirmații</a:t>
            </a:r>
            <a:r>
              <a:rPr lang="ro-RO" sz="2800" b="1" dirty="0"/>
              <a:t>?</a:t>
            </a:r>
            <a:endParaRPr lang="ru-RU" altLang="ru-RU" b="1" dirty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241B2C03-386B-4F68-A4D4-2451424F7159}" type="slidenum">
              <a:rPr lang="ru-RU" altLang="en-US" b="0">
                <a:latin typeface="Arial Black" panose="020B0A04020102020204" pitchFamily="34" charset="0"/>
              </a:rPr>
              <a:pPr/>
              <a:t>29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09197"/>
              </p:ext>
            </p:extLst>
          </p:nvPr>
        </p:nvGraphicFramePr>
        <p:xfrm>
          <a:off x="188640" y="749105"/>
          <a:ext cx="6336703" cy="4042469"/>
        </p:xfrm>
        <a:graphic>
          <a:graphicData uri="http://schemas.openxmlformats.org/drawingml/2006/table">
            <a:tbl>
              <a:tblPr/>
              <a:tblGrid>
                <a:gridCol w="1216542">
                  <a:extLst>
                    <a:ext uri="{9D8B030D-6E8A-4147-A177-3AD203B41FA5}">
                      <a16:colId xmlns:a16="http://schemas.microsoft.com/office/drawing/2014/main" val="700604806"/>
                    </a:ext>
                  </a:extLst>
                </a:gridCol>
                <a:gridCol w="1270015">
                  <a:extLst>
                    <a:ext uri="{9D8B030D-6E8A-4147-A177-3AD203B41FA5}">
                      <a16:colId xmlns:a16="http://schemas.microsoft.com/office/drawing/2014/main" val="4284352838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1893414474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3108712680"/>
                    </a:ext>
                  </a:extLst>
                </a:gridCol>
                <a:gridCol w="561481">
                  <a:extLst>
                    <a:ext uri="{9D8B030D-6E8A-4147-A177-3AD203B41FA5}">
                      <a16:colId xmlns:a16="http://schemas.microsoft.com/office/drawing/2014/main" val="3835978964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3608656225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2955510298"/>
                    </a:ext>
                  </a:extLst>
                </a:gridCol>
                <a:gridCol w="481271">
                  <a:extLst>
                    <a:ext uri="{9D8B030D-6E8A-4147-A177-3AD203B41FA5}">
                      <a16:colId xmlns:a16="http://schemas.microsoft.com/office/drawing/2014/main" val="1704419689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1542614055"/>
                    </a:ext>
                  </a:extLst>
                </a:gridCol>
                <a:gridCol w="401049">
                  <a:extLst>
                    <a:ext uri="{9D8B030D-6E8A-4147-A177-3AD203B41FA5}">
                      <a16:colId xmlns:a16="http://schemas.microsoft.com/office/drawing/2014/main" val="4231679744"/>
                    </a:ext>
                  </a:extLst>
                </a:gridCol>
              </a:tblGrid>
              <a:tr h="1008112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altLang="ru-RU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Ponderea răspunsurilor: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„</a:t>
                      </a:r>
                      <a:r>
                        <a:rPr lang="ro-RO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Sunt de acord</a:t>
                      </a: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„</a:t>
                      </a:r>
                      <a:r>
                        <a:rPr lang="ro-RO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 sunt de acord</a:t>
                      </a: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ru-RU" altLang="ru-RU" sz="1013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ajută foarte mult Republica Moldova</a:t>
                      </a:r>
                      <a:endParaRPr kumimoji="0" lang="ro-RO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514350" rtl="0" eaLnBrk="1" latinLnBrk="0" hangingPunct="1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Aderarea la UE a Moldovei va oferi o viață mai bună și stabilitate pentru moldoveni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514350" rtl="0" eaLnBrk="1" latinLnBrk="0" hangingPunct="1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 Uniunea Europeană drepturile etnice și lingvistice  sunt respectate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514350" rtl="0" eaLnBrk="1" latinLnBrk="0" hangingPunct="1"/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 prezent Moldova nu mai poate fi șantajată de Rusia cu prețul la gaz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514350" rtl="0" eaLnBrk="1" latinLnBrk="0" hangingPunct="1"/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1481"/>
                  </a:ext>
                </a:extLst>
              </a:tr>
              <a:tr h="144016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9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137157"/>
                  </a:ext>
                </a:extLst>
              </a:tr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1375"/>
                  </a:ext>
                </a:extLst>
              </a:tr>
              <a:tr h="18819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955544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76572"/>
                  </a:ext>
                </a:extLst>
              </a:tr>
              <a:tr h="18819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41811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04246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6586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58769"/>
                  </a:ext>
                </a:extLst>
              </a:tr>
              <a:tr h="18819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367787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63917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070880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326753"/>
                  </a:ext>
                </a:extLst>
              </a:tr>
              <a:tr h="18819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73588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12879"/>
                  </a:ext>
                </a:extLst>
              </a:tr>
              <a:tr h="18819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7097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0243"/>
                  </a:ext>
                </a:extLst>
              </a:tr>
            </a:tbl>
          </a:graphicData>
        </a:graphic>
      </p:graphicFrame>
      <p:graphicFrame>
        <p:nvGraphicFramePr>
          <p:cNvPr id="9" name="Таблица 6">
            <a:extLst>
              <a:ext uri="{FF2B5EF4-FFF2-40B4-BE49-F238E27FC236}">
                <a16:creationId xmlns:a16="http://schemas.microsoft.com/office/drawing/2014/main" id="{70AF9613-6DE9-4FCC-A69A-11BB72817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41423"/>
              </p:ext>
            </p:extLst>
          </p:nvPr>
        </p:nvGraphicFramePr>
        <p:xfrm>
          <a:off x="188639" y="5093228"/>
          <a:ext cx="6336703" cy="3974256"/>
        </p:xfrm>
        <a:graphic>
          <a:graphicData uri="http://schemas.openxmlformats.org/drawingml/2006/table">
            <a:tbl>
              <a:tblPr/>
              <a:tblGrid>
                <a:gridCol w="1216542">
                  <a:extLst>
                    <a:ext uri="{9D8B030D-6E8A-4147-A177-3AD203B41FA5}">
                      <a16:colId xmlns:a16="http://schemas.microsoft.com/office/drawing/2014/main" val="700604806"/>
                    </a:ext>
                  </a:extLst>
                </a:gridCol>
                <a:gridCol w="1270015">
                  <a:extLst>
                    <a:ext uri="{9D8B030D-6E8A-4147-A177-3AD203B41FA5}">
                      <a16:colId xmlns:a16="http://schemas.microsoft.com/office/drawing/2014/main" val="4284352838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1893414474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3108712680"/>
                    </a:ext>
                  </a:extLst>
                </a:gridCol>
                <a:gridCol w="561481">
                  <a:extLst>
                    <a:ext uri="{9D8B030D-6E8A-4147-A177-3AD203B41FA5}">
                      <a16:colId xmlns:a16="http://schemas.microsoft.com/office/drawing/2014/main" val="3835978964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3608656225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2955510298"/>
                    </a:ext>
                  </a:extLst>
                </a:gridCol>
                <a:gridCol w="481271">
                  <a:extLst>
                    <a:ext uri="{9D8B030D-6E8A-4147-A177-3AD203B41FA5}">
                      <a16:colId xmlns:a16="http://schemas.microsoft.com/office/drawing/2014/main" val="1704419689"/>
                    </a:ext>
                  </a:extLst>
                </a:gridCol>
                <a:gridCol w="481269">
                  <a:extLst>
                    <a:ext uri="{9D8B030D-6E8A-4147-A177-3AD203B41FA5}">
                      <a16:colId xmlns:a16="http://schemas.microsoft.com/office/drawing/2014/main" val="1542614055"/>
                    </a:ext>
                  </a:extLst>
                </a:gridCol>
                <a:gridCol w="401049">
                  <a:extLst>
                    <a:ext uri="{9D8B030D-6E8A-4147-A177-3AD203B41FA5}">
                      <a16:colId xmlns:a16="http://schemas.microsoft.com/office/drawing/2014/main" val="4231679744"/>
                    </a:ext>
                  </a:extLst>
                </a:gridCol>
              </a:tblGrid>
              <a:tr h="1008112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altLang="ru-RU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Ponderea răspunsurilor: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„</a:t>
                      </a:r>
                      <a:r>
                        <a:rPr lang="ro-RO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Sunt de acord</a:t>
                      </a: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„</a:t>
                      </a:r>
                      <a:r>
                        <a:rPr lang="ro-RO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 sunt de acord</a:t>
                      </a:r>
                      <a:r>
                        <a:rPr lang="ro-RO" altLang="ru-RU" sz="1013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ru-RU" altLang="ru-RU" sz="1013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Aderarea la UE va duce la pierderea totală a pieței din Rusia</a:t>
                      </a:r>
                      <a:endParaRPr kumimoji="0" lang="ro-RO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514350" rtl="0" eaLnBrk="1" latinLnBrk="0" hangingPunct="1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 Uniunea Europeană ai dreptul să te exprimi liber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alt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514350" rtl="0" eaLnBrk="1" latinLnBrk="0" hangingPunct="1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Federația Rusă este vinovată de conflictul transnistrean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514350" rtl="0" eaLnBrk="1" latinLnBrk="0" hangingPunct="1"/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514350" rtl="0" eaLnBrk="1" latinLnBrk="0" hangingPunct="1"/>
                      <a:r>
                        <a:rPr lang="ro-RO" sz="1013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Rusia este țara care cumpără cea mai multă producție din Moldova</a:t>
                      </a:r>
                      <a:endParaRPr lang="ru-RU" sz="1013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1481"/>
                  </a:ext>
                </a:extLst>
              </a:tr>
              <a:tr h="144016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9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137157"/>
                  </a:ext>
                </a:extLst>
              </a:tr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1375"/>
                  </a:ext>
                </a:extLst>
              </a:tr>
              <a:tr h="18819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955544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76572"/>
                  </a:ext>
                </a:extLst>
              </a:tr>
              <a:tr h="18819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41811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04246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6586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58769"/>
                  </a:ext>
                </a:extLst>
              </a:tr>
              <a:tr h="18819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367787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63917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070880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326753"/>
                  </a:ext>
                </a:extLst>
              </a:tr>
              <a:tr h="18819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73588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12879"/>
                  </a:ext>
                </a:extLst>
              </a:tr>
              <a:tr h="18819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7097"/>
                  </a:ext>
                </a:extLst>
              </a:tr>
              <a:tr h="188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0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55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2"/>
          <p:cNvSpPr>
            <a:spLocks noGrp="1"/>
          </p:cNvSpPr>
          <p:nvPr>
            <p:ph type="title"/>
          </p:nvPr>
        </p:nvSpPr>
        <p:spPr>
          <a:xfrm>
            <a:off x="476672" y="5313040"/>
            <a:ext cx="6175375" cy="504825"/>
          </a:xfrm>
        </p:spPr>
        <p:txBody>
          <a:bodyPr>
            <a:noAutofit/>
          </a:bodyPr>
          <a:lstStyle/>
          <a:p>
            <a:pPr algn="ctr"/>
            <a:r>
              <a:rPr lang="ro-RO" sz="5400" b="1" dirty="0"/>
              <a:t>ASPECTE SOCIALE</a:t>
            </a:r>
            <a:endParaRPr lang="ru-RU" altLang="ru-RU" sz="5400" b="1" dirty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BA9FD792-1565-4A00-95B2-86A3BBA3EF6B}" type="slidenum">
              <a:rPr lang="ru-RU" altLang="en-US" b="0">
                <a:latin typeface="Arial Black" panose="020B0A04020102020204" pitchFamily="34" charset="0"/>
              </a:rPr>
              <a:pPr/>
              <a:t>3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7169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2"/>
          <p:cNvSpPr>
            <a:spLocks noGrp="1" noChangeArrowheads="1"/>
          </p:cNvSpPr>
          <p:nvPr>
            <p:ph type="ctrTitle"/>
          </p:nvPr>
        </p:nvSpPr>
        <p:spPr>
          <a:xfrm>
            <a:off x="1484313" y="4305300"/>
            <a:ext cx="4968875" cy="1100138"/>
          </a:xfrm>
        </p:spPr>
        <p:txBody>
          <a:bodyPr/>
          <a:lstStyle/>
          <a:p>
            <a:pPr algn="ctr"/>
            <a:r>
              <a:rPr lang="ro-RO" altLang="ru-RU" sz="4400">
                <a:latin typeface="+mn-lt"/>
              </a:rPr>
              <a:t>VĂ MULȚUMIM!</a:t>
            </a:r>
            <a:endParaRPr lang="ru-RU" altLang="ru-RU" sz="4400">
              <a:latin typeface="+mn-lt"/>
            </a:endParaRPr>
          </a:p>
        </p:txBody>
      </p:sp>
      <p:sp>
        <p:nvSpPr>
          <p:cNvPr id="60419" name="Subtitle 1"/>
          <p:cNvSpPr>
            <a:spLocks noGrp="1"/>
          </p:cNvSpPr>
          <p:nvPr>
            <p:ph type="subTitle" idx="1"/>
          </p:nvPr>
        </p:nvSpPr>
        <p:spPr>
          <a:xfrm>
            <a:off x="2997200" y="6032500"/>
            <a:ext cx="3714750" cy="3522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altLang="ru-RU" sz="1800" dirty="0"/>
          </a:p>
          <a:p>
            <a:endParaRPr lang="ro-RO" altLang="ru-RU" sz="1800" dirty="0"/>
          </a:p>
          <a:p>
            <a:endParaRPr lang="ro-RO" altLang="ru-RU" sz="1800" dirty="0"/>
          </a:p>
          <a:p>
            <a:r>
              <a:rPr lang="en-US" altLang="ru-RU" sz="1800" dirty="0"/>
              <a:t>Jig</a:t>
            </a:r>
            <a:r>
              <a:rPr lang="ro-RO" altLang="ru-RU" sz="1800" dirty="0" err="1"/>
              <a:t>ău</a:t>
            </a:r>
            <a:r>
              <a:rPr lang="ro-RO" altLang="ru-RU" sz="1800" dirty="0"/>
              <a:t> Ion</a:t>
            </a:r>
          </a:p>
          <a:p>
            <a:r>
              <a:rPr lang="ro-RO" altLang="ru-RU" sz="1800" dirty="0"/>
              <a:t>Centrul de Studii Sociale și Marketing „CBS-</a:t>
            </a:r>
            <a:r>
              <a:rPr lang="en-US" altLang="ru-RU" sz="1800"/>
              <a:t>Research</a:t>
            </a:r>
            <a:r>
              <a:rPr lang="ro-RO" altLang="ru-RU" sz="1800"/>
              <a:t>”</a:t>
            </a:r>
          </a:p>
          <a:p>
            <a:endParaRPr lang="ro-RO" altLang="ru-RU" sz="1800" dirty="0"/>
          </a:p>
          <a:p>
            <a:r>
              <a:rPr lang="ro-RO" altLang="ru-RU" sz="1800" dirty="0">
                <a:hlinkClick r:id="rId2"/>
              </a:rPr>
              <a:t>www.cbs-axa.md</a:t>
            </a:r>
            <a:r>
              <a:rPr lang="ro-RO" altLang="ru-RU" sz="1800" dirty="0"/>
              <a:t> </a:t>
            </a:r>
          </a:p>
          <a:p>
            <a:endParaRPr lang="ro-RO" altLang="ru-RU" sz="1800" dirty="0"/>
          </a:p>
          <a:p>
            <a:r>
              <a:rPr lang="ro-RO" altLang="ru-RU" sz="1800" dirty="0">
                <a:hlinkClick r:id="rId3"/>
              </a:rPr>
              <a:t>www.kantartns-see.com/who-we-are/moldova/</a:t>
            </a:r>
            <a:r>
              <a:rPr lang="ro-RO" altLang="ru-RU" sz="18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>
          <a:xfrm>
            <a:off x="404664" y="128464"/>
            <a:ext cx="6175375" cy="576064"/>
          </a:xfrm>
        </p:spPr>
        <p:txBody>
          <a:bodyPr>
            <a:noAutofit/>
          </a:bodyPr>
          <a:lstStyle/>
          <a:p>
            <a:pPr lvl="0" algn="ctr"/>
            <a:r>
              <a:rPr lang="ro-RO" sz="2000" b="1" dirty="0">
                <a:effectLst/>
                <a:latin typeface="+mn-lt"/>
                <a:ea typeface="Times New Roman" panose="02020603050405020304" pitchFamily="18" charset="0"/>
              </a:rPr>
              <a:t>Credeți că în țara noastră lucrurile merg într-o direcție</a:t>
            </a:r>
            <a:r>
              <a:rPr lang="ro-RO" sz="2000" b="1" dirty="0">
                <a:latin typeface="+mn-lt"/>
              </a:rPr>
              <a:t>? </a:t>
            </a:r>
            <a:endParaRPr lang="ru-RU" sz="2000" dirty="0">
              <a:latin typeface="+mn-lt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5EB9D315-FD7B-443E-BA64-3CD1CB397553}" type="slidenum">
              <a:rPr lang="ru-RU" altLang="en-US" b="0">
                <a:latin typeface="Arial Black" panose="020B0A04020102020204" pitchFamily="34" charset="0"/>
              </a:rPr>
              <a:pPr/>
              <a:t>4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494343"/>
              </p:ext>
            </p:extLst>
          </p:nvPr>
        </p:nvGraphicFramePr>
        <p:xfrm>
          <a:off x="505118" y="5795733"/>
          <a:ext cx="5881395" cy="3454601"/>
        </p:xfrm>
        <a:graphic>
          <a:graphicData uri="http://schemas.openxmlformats.org/drawingml/2006/table">
            <a:tbl>
              <a:tblPr/>
              <a:tblGrid>
                <a:gridCol w="1566145">
                  <a:extLst>
                    <a:ext uri="{9D8B030D-6E8A-4147-A177-3AD203B41FA5}">
                      <a16:colId xmlns:a16="http://schemas.microsoft.com/office/drawing/2014/main" val="2242801766"/>
                    </a:ext>
                  </a:extLst>
                </a:gridCol>
                <a:gridCol w="1762494">
                  <a:extLst>
                    <a:ext uri="{9D8B030D-6E8A-4147-A177-3AD203B41FA5}">
                      <a16:colId xmlns:a16="http://schemas.microsoft.com/office/drawing/2014/main" val="2572146188"/>
                    </a:ext>
                  </a:extLst>
                </a:gridCol>
                <a:gridCol w="891387">
                  <a:extLst>
                    <a:ext uri="{9D8B030D-6E8A-4147-A177-3AD203B41FA5}">
                      <a16:colId xmlns:a16="http://schemas.microsoft.com/office/drawing/2014/main" val="82450682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72478705"/>
                    </a:ext>
                  </a:extLst>
                </a:gridCol>
                <a:gridCol w="869281">
                  <a:extLst>
                    <a:ext uri="{9D8B030D-6E8A-4147-A177-3AD203B41FA5}">
                      <a16:colId xmlns:a16="http://schemas.microsoft.com/office/drawing/2014/main" val="4038317836"/>
                    </a:ext>
                  </a:extLst>
                </a:gridCol>
              </a:tblGrid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Bună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Greșită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NȘ/NR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546590"/>
                  </a:ext>
                </a:extLst>
              </a:tr>
              <a:tr h="20445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39877"/>
                  </a:ext>
                </a:extLst>
              </a:tr>
              <a:tr h="20445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6582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987298"/>
                  </a:ext>
                </a:extLst>
              </a:tr>
              <a:tr h="20445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18 - 29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83923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 – 44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42774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45 - 59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00136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 +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ani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01227"/>
                  </a:ext>
                </a:extLst>
              </a:tr>
              <a:tr h="20445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27175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06925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Prof</a:t>
                      </a:r>
                      <a:r>
                        <a:rPr kumimoji="0" lang="en-US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.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378110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166897"/>
                  </a:ext>
                </a:extLst>
              </a:tr>
              <a:tr h="20445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Limba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comunicare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Rom</a:t>
                      </a:r>
                      <a:r>
                        <a:rPr kumimoji="0" lang="ro-RO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ână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70944"/>
                  </a:ext>
                </a:extLst>
              </a:tr>
              <a:tr h="233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817478"/>
                  </a:ext>
                </a:extLst>
              </a:tr>
              <a:tr h="20445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572175"/>
                  </a:ext>
                </a:extLst>
              </a:tr>
              <a:tr h="20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6" marR="594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54977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270703"/>
              </p:ext>
            </p:extLst>
          </p:nvPr>
        </p:nvGraphicFramePr>
        <p:xfrm>
          <a:off x="241826" y="1352600"/>
          <a:ext cx="6338213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141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2"/>
          <p:cNvSpPr>
            <a:spLocks noGrp="1"/>
          </p:cNvSpPr>
          <p:nvPr>
            <p:ph type="title"/>
          </p:nvPr>
        </p:nvSpPr>
        <p:spPr>
          <a:xfrm>
            <a:off x="404664" y="4448944"/>
            <a:ext cx="6175375" cy="504825"/>
          </a:xfrm>
        </p:spPr>
        <p:txBody>
          <a:bodyPr>
            <a:noAutofit/>
          </a:bodyPr>
          <a:lstStyle/>
          <a:p>
            <a:pPr algn="ctr"/>
            <a:r>
              <a:rPr lang="ro-RO" sz="5400" b="1" dirty="0"/>
              <a:t>ASPECTE POLITICE</a:t>
            </a:r>
            <a:endParaRPr lang="ru-RU" altLang="ru-RU" sz="5400" b="1" dirty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BA9FD792-1565-4A00-95B2-86A3BBA3EF6B}" type="slidenum">
              <a:rPr lang="ru-RU" altLang="en-US" b="0">
                <a:latin typeface="Arial Black" panose="020B0A04020102020204" pitchFamily="34" charset="0"/>
              </a:rPr>
              <a:pPr/>
              <a:t>5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71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2"/>
          <p:cNvSpPr>
            <a:spLocks noGrp="1"/>
          </p:cNvSpPr>
          <p:nvPr>
            <p:ph type="title"/>
          </p:nvPr>
        </p:nvSpPr>
        <p:spPr>
          <a:xfrm>
            <a:off x="476672" y="128464"/>
            <a:ext cx="6175375" cy="838200"/>
          </a:xfrm>
        </p:spPr>
        <p:txBody>
          <a:bodyPr>
            <a:normAutofit/>
          </a:bodyPr>
          <a:lstStyle/>
          <a:p>
            <a:pPr algn="ctr"/>
            <a:r>
              <a:rPr lang="ro-RO" altLang="ru-RU" sz="2400" b="1" dirty="0">
                <a:latin typeface="+mn-lt"/>
              </a:rPr>
              <a:t>Câtă încredere aveți în următoarele personalități </a:t>
            </a:r>
            <a:r>
              <a:rPr lang="ro-RO" sz="2400" b="1" dirty="0">
                <a:effectLst/>
                <a:latin typeface="+mn-lt"/>
                <a:ea typeface="Georgia" panose="02040502050405020303" pitchFamily="18" charset="0"/>
              </a:rPr>
              <a:t>publice</a:t>
            </a:r>
            <a:r>
              <a:rPr lang="ro-RO" altLang="ru-RU" sz="2400" b="1" dirty="0">
                <a:latin typeface="+mn-lt"/>
              </a:rPr>
              <a:t>? </a:t>
            </a:r>
            <a:endParaRPr lang="ru-RU" altLang="ru-RU" sz="2400" b="1" dirty="0">
              <a:latin typeface="+mn-lt"/>
            </a:endParaRPr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710D4D94-866B-4C5D-92A7-199530421051}" type="slidenum">
              <a:rPr lang="ru-RU" altLang="en-US" b="0">
                <a:latin typeface="Arial Black" panose="020B0A04020102020204" pitchFamily="34" charset="0"/>
              </a:rPr>
              <a:pPr/>
              <a:t>6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 bwMode="auto">
          <a:xfrm>
            <a:off x="188913" y="9123363"/>
            <a:ext cx="61753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 anchor="ctr"/>
          <a:lstStyle>
            <a:lvl1pPr algn="l" defTabSz="915988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defTabSz="915988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2pPr>
            <a:lvl3pPr algn="l" defTabSz="915988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3pPr>
            <a:lvl4pPr algn="l" defTabSz="915988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4pPr>
            <a:lvl5pPr algn="l" defTabSz="915988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5pPr>
            <a:lvl6pPr marL="457200" algn="l" defTabSz="915988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6pPr>
            <a:lvl7pPr marL="914400" algn="l" defTabSz="915988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7pPr>
            <a:lvl8pPr marL="1371600" algn="l" defTabSz="915988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8pPr>
            <a:lvl9pPr marL="1828800" algn="l" defTabSz="915988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o-RO" sz="1400" b="0" kern="0" dirty="0">
                <a:solidFill>
                  <a:schemeClr val="tx1"/>
                </a:solidFill>
              </a:rPr>
              <a:t>Diferența până la 100%, reprezintă ponderea răspunsului „Nu răspund” </a:t>
            </a:r>
            <a:endParaRPr lang="ru-RU" sz="1400" b="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480426"/>
              </p:ext>
            </p:extLst>
          </p:nvPr>
        </p:nvGraphicFramePr>
        <p:xfrm>
          <a:off x="57389" y="1424608"/>
          <a:ext cx="674322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350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2"/>
          <p:cNvSpPr>
            <a:spLocks noGrp="1"/>
          </p:cNvSpPr>
          <p:nvPr>
            <p:ph type="title"/>
          </p:nvPr>
        </p:nvSpPr>
        <p:spPr>
          <a:xfrm>
            <a:off x="548680" y="128464"/>
            <a:ext cx="6175375" cy="5048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ru-RU" b="1" dirty="0" err="1"/>
              <a:t>Câtă</a:t>
            </a:r>
            <a:r>
              <a:rPr lang="en-US" altLang="ru-RU" b="1" dirty="0"/>
              <a:t> </a:t>
            </a:r>
            <a:r>
              <a:rPr lang="en-US" altLang="ru-RU" b="1" dirty="0" err="1"/>
              <a:t>încredere</a:t>
            </a:r>
            <a:r>
              <a:rPr lang="en-US" altLang="ru-RU" b="1" dirty="0"/>
              <a:t> </a:t>
            </a:r>
            <a:r>
              <a:rPr lang="en-US" altLang="ru-RU" b="1" dirty="0" err="1"/>
              <a:t>aveți</a:t>
            </a:r>
            <a:r>
              <a:rPr lang="en-US" altLang="ru-RU" b="1" dirty="0"/>
              <a:t> </a:t>
            </a:r>
            <a:r>
              <a:rPr lang="en-US" altLang="ru-RU" b="1" dirty="0" err="1"/>
              <a:t>în</a:t>
            </a:r>
            <a:r>
              <a:rPr lang="en-US" altLang="ru-RU" b="1" dirty="0"/>
              <a:t> </a:t>
            </a:r>
            <a:r>
              <a:rPr lang="en-US" altLang="ru-RU" b="1" dirty="0" err="1"/>
              <a:t>următoarele</a:t>
            </a:r>
            <a:r>
              <a:rPr lang="en-US" altLang="ru-RU" b="1" dirty="0"/>
              <a:t> </a:t>
            </a:r>
            <a:r>
              <a:rPr lang="ro-RO" b="1" dirty="0"/>
              <a:t>personalități</a:t>
            </a:r>
            <a:r>
              <a:rPr lang="ro-RO" dirty="0"/>
              <a:t> </a:t>
            </a:r>
            <a:r>
              <a:rPr lang="en-US" altLang="ru-RU" b="1" dirty="0"/>
              <a:t> </a:t>
            </a:r>
            <a:r>
              <a:rPr lang="en-US" altLang="ru-RU" b="1" dirty="0" err="1"/>
              <a:t>politice</a:t>
            </a:r>
            <a:r>
              <a:rPr lang="en-US" altLang="ru-RU" b="1" dirty="0"/>
              <a:t>?</a:t>
            </a:r>
            <a:endParaRPr lang="ru-RU" altLang="ru-RU" b="1" dirty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241B2C03-386B-4F68-A4D4-2451424F7159}" type="slidenum">
              <a:rPr lang="ru-RU" altLang="en-US" b="0">
                <a:latin typeface="Arial Black" panose="020B0A04020102020204" pitchFamily="34" charset="0"/>
              </a:rPr>
              <a:pPr/>
              <a:t>7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825540"/>
              </p:ext>
            </p:extLst>
          </p:nvPr>
        </p:nvGraphicFramePr>
        <p:xfrm>
          <a:off x="194728" y="920552"/>
          <a:ext cx="6402624" cy="3369855"/>
        </p:xfrm>
        <a:graphic>
          <a:graphicData uri="http://schemas.openxmlformats.org/drawingml/2006/table">
            <a:tbl>
              <a:tblPr/>
              <a:tblGrid>
                <a:gridCol w="1338569">
                  <a:extLst>
                    <a:ext uri="{9D8B030D-6E8A-4147-A177-3AD203B41FA5}">
                      <a16:colId xmlns:a16="http://schemas.microsoft.com/office/drawing/2014/main" val="700604806"/>
                    </a:ext>
                  </a:extLst>
                </a:gridCol>
                <a:gridCol w="1635281">
                  <a:extLst>
                    <a:ext uri="{9D8B030D-6E8A-4147-A177-3AD203B41FA5}">
                      <a16:colId xmlns:a16="http://schemas.microsoft.com/office/drawing/2014/main" val="4284352838"/>
                    </a:ext>
                  </a:extLst>
                </a:gridCol>
                <a:gridCol w="673351">
                  <a:extLst>
                    <a:ext uri="{9D8B030D-6E8A-4147-A177-3AD203B41FA5}">
                      <a16:colId xmlns:a16="http://schemas.microsoft.com/office/drawing/2014/main" val="4194504934"/>
                    </a:ext>
                  </a:extLst>
                </a:gridCol>
                <a:gridCol w="673351">
                  <a:extLst>
                    <a:ext uri="{9D8B030D-6E8A-4147-A177-3AD203B41FA5}">
                      <a16:colId xmlns:a16="http://schemas.microsoft.com/office/drawing/2014/main" val="641767369"/>
                    </a:ext>
                  </a:extLst>
                </a:gridCol>
                <a:gridCol w="769544">
                  <a:extLst>
                    <a:ext uri="{9D8B030D-6E8A-4147-A177-3AD203B41FA5}">
                      <a16:colId xmlns:a16="http://schemas.microsoft.com/office/drawing/2014/main" val="1893414474"/>
                    </a:ext>
                  </a:extLst>
                </a:gridCol>
                <a:gridCol w="662038">
                  <a:extLst>
                    <a:ext uri="{9D8B030D-6E8A-4147-A177-3AD203B41FA5}">
                      <a16:colId xmlns:a16="http://schemas.microsoft.com/office/drawing/2014/main" val="2659860399"/>
                    </a:ext>
                  </a:extLst>
                </a:gridCol>
                <a:gridCol w="650490">
                  <a:extLst>
                    <a:ext uri="{9D8B030D-6E8A-4147-A177-3AD203B41FA5}">
                      <a16:colId xmlns:a16="http://schemas.microsoft.com/office/drawing/2014/main" val="185668054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Ponderea răspunsurilor: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„</a:t>
                      </a:r>
                      <a:r>
                        <a:rPr kumimoji="0" lang="ro-RO" altLang="ru-RU" sz="9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Foarte multă încredere + Oarecare încredere</a:t>
                      </a: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  <a:endParaRPr kumimoji="0" lang="ru-RU" altLang="ru-RU" sz="9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 </a:t>
                      </a:r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Ceban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Igor </a:t>
                      </a:r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Dodon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Maia Sandu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Vladimir Voronin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Ilan</a:t>
                      </a:r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Șor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137157"/>
                  </a:ext>
                </a:extLst>
              </a:tr>
              <a:tr h="20179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1375"/>
                  </a:ext>
                </a:extLst>
              </a:tr>
              <a:tr h="20179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955544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76572"/>
                  </a:ext>
                </a:extLst>
              </a:tr>
              <a:tr h="201797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41811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04246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6586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58769"/>
                  </a:ext>
                </a:extLst>
              </a:tr>
              <a:tr h="201797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367787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63917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070880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326753"/>
                  </a:ext>
                </a:extLst>
              </a:tr>
              <a:tr h="20179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73588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12879"/>
                  </a:ext>
                </a:extLst>
              </a:tr>
              <a:tr h="20179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7097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0243"/>
                  </a:ext>
                </a:extLst>
              </a:tr>
            </a:tbl>
          </a:graphicData>
        </a:graphic>
      </p:graphicFrame>
      <p:graphicFrame>
        <p:nvGraphicFramePr>
          <p:cNvPr id="7" name="Таблица 4">
            <a:extLst>
              <a:ext uri="{FF2B5EF4-FFF2-40B4-BE49-F238E27FC236}">
                <a16:creationId xmlns:a16="http://schemas.microsoft.com/office/drawing/2014/main" id="{77146A17-00DC-4328-AD38-2E9526030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06650"/>
              </p:ext>
            </p:extLst>
          </p:nvPr>
        </p:nvGraphicFramePr>
        <p:xfrm>
          <a:off x="197536" y="4880992"/>
          <a:ext cx="6399816" cy="3369855"/>
        </p:xfrm>
        <a:graphic>
          <a:graphicData uri="http://schemas.openxmlformats.org/drawingml/2006/table">
            <a:tbl>
              <a:tblPr/>
              <a:tblGrid>
                <a:gridCol w="1342777">
                  <a:extLst>
                    <a:ext uri="{9D8B030D-6E8A-4147-A177-3AD203B41FA5}">
                      <a16:colId xmlns:a16="http://schemas.microsoft.com/office/drawing/2014/main" val="700604806"/>
                    </a:ext>
                  </a:extLst>
                </a:gridCol>
                <a:gridCol w="1640421">
                  <a:extLst>
                    <a:ext uri="{9D8B030D-6E8A-4147-A177-3AD203B41FA5}">
                      <a16:colId xmlns:a16="http://schemas.microsoft.com/office/drawing/2014/main" val="4284352838"/>
                    </a:ext>
                  </a:extLst>
                </a:gridCol>
                <a:gridCol w="768200">
                  <a:extLst>
                    <a:ext uri="{9D8B030D-6E8A-4147-A177-3AD203B41FA5}">
                      <a16:colId xmlns:a16="http://schemas.microsoft.com/office/drawing/2014/main" val="641767369"/>
                    </a:ext>
                  </a:extLst>
                </a:gridCol>
                <a:gridCol w="679230">
                  <a:extLst>
                    <a:ext uri="{9D8B030D-6E8A-4147-A177-3AD203B41FA5}">
                      <a16:colId xmlns:a16="http://schemas.microsoft.com/office/drawing/2014/main" val="1893414474"/>
                    </a:ext>
                  </a:extLst>
                </a:gridCol>
                <a:gridCol w="664118">
                  <a:extLst>
                    <a:ext uri="{9D8B030D-6E8A-4147-A177-3AD203B41FA5}">
                      <a16:colId xmlns:a16="http://schemas.microsoft.com/office/drawing/2014/main" val="2659860399"/>
                    </a:ext>
                  </a:extLst>
                </a:gridCol>
                <a:gridCol w="652535">
                  <a:extLst>
                    <a:ext uri="{9D8B030D-6E8A-4147-A177-3AD203B41FA5}">
                      <a16:colId xmlns:a16="http://schemas.microsoft.com/office/drawing/2014/main" val="1856680541"/>
                    </a:ext>
                  </a:extLst>
                </a:gridCol>
                <a:gridCol w="652535">
                  <a:extLst>
                    <a:ext uri="{9D8B030D-6E8A-4147-A177-3AD203B41FA5}">
                      <a16:colId xmlns:a16="http://schemas.microsoft.com/office/drawing/2014/main" val="9109158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Ponderea răspunsurilor: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„</a:t>
                      </a:r>
                      <a:r>
                        <a:rPr kumimoji="0" lang="ro-RO" altLang="ru-RU" sz="9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Foarte multă încredere + Oarecare încredere</a:t>
                      </a:r>
                      <a:r>
                        <a:rPr kumimoji="0" lang="ro-RO" altLang="ru-RU" sz="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  <a:endParaRPr kumimoji="0" lang="ru-RU" altLang="ru-RU" sz="9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Irina Vlah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Dorin Recean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Igor Grosu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Dinu </a:t>
                      </a:r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Plângău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 </a:t>
                      </a:r>
                      <a:r>
                        <a:rPr lang="ro-R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Chicu</a:t>
                      </a:r>
                      <a:endParaRPr lang="ro-R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137157"/>
                  </a:ext>
                </a:extLst>
              </a:tr>
              <a:tr h="20179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1375"/>
                  </a:ext>
                </a:extLst>
              </a:tr>
              <a:tr h="20179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955544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76572"/>
                  </a:ext>
                </a:extLst>
              </a:tr>
              <a:tr h="201797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41811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04246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6586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58769"/>
                  </a:ext>
                </a:extLst>
              </a:tr>
              <a:tr h="201797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incomplete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367787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63917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tehnice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070880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326753"/>
                  </a:ext>
                </a:extLst>
              </a:tr>
              <a:tr h="20179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73588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12879"/>
                  </a:ext>
                </a:extLst>
              </a:tr>
              <a:tr h="20179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7097"/>
                  </a:ext>
                </a:extLst>
              </a:tr>
              <a:tr h="20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16" marR="47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0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23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2"/>
          <p:cNvSpPr>
            <a:spLocks noGrp="1"/>
          </p:cNvSpPr>
          <p:nvPr>
            <p:ph type="title"/>
          </p:nvPr>
        </p:nvSpPr>
        <p:spPr>
          <a:xfrm>
            <a:off x="439274" y="18730"/>
            <a:ext cx="6374846" cy="757806"/>
          </a:xfrm>
        </p:spPr>
        <p:txBody>
          <a:bodyPr>
            <a:noAutofit/>
          </a:bodyPr>
          <a:lstStyle/>
          <a:p>
            <a:pPr lvl="0" algn="ctr"/>
            <a:r>
              <a:rPr lang="ro-RO" sz="1800" b="1" dirty="0"/>
              <a:t>Dacă duminica viitoare s-ar organiza alegeri pentru Parlamentul Republicii Moldova, cu ce partid ați vota? </a:t>
            </a:r>
            <a:endParaRPr lang="ru-RU" sz="1800" b="1" dirty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093BD766-40A4-49F0-B9F4-7B880AEF6205}" type="slidenum">
              <a:rPr lang="ru-RU" altLang="en-US" b="0">
                <a:latin typeface="Arial Black" panose="020B0A04020102020204" pitchFamily="34" charset="0"/>
              </a:rPr>
              <a:pPr/>
              <a:t>8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6526" y="729476"/>
            <a:ext cx="3101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Din </a:t>
            </a:r>
            <a:r>
              <a:rPr lang="x-none" b="1" dirty="0"/>
              <a:t>totalul</a:t>
            </a:r>
            <a:r>
              <a:rPr lang="en-US" b="1" dirty="0"/>
              <a:t> e</a:t>
            </a:r>
            <a:r>
              <a:rPr lang="x-none" b="1" dirty="0"/>
              <a:t>ș</a:t>
            </a:r>
            <a:r>
              <a:rPr lang="en-US" b="1" dirty="0" err="1"/>
              <a:t>antion</a:t>
            </a:r>
            <a:r>
              <a:rPr lang="x-none" b="1" dirty="0"/>
              <a:t>ului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6525" y="5308502"/>
            <a:ext cx="3101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Din </a:t>
            </a:r>
            <a:r>
              <a:rPr lang="x-none" b="1" dirty="0"/>
              <a:t>totalul</a:t>
            </a:r>
            <a:r>
              <a:rPr lang="en-US" b="1" dirty="0"/>
              <a:t> </a:t>
            </a:r>
            <a:r>
              <a:rPr lang="x-none" b="1" dirty="0"/>
              <a:t>celor deciși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16011"/>
              </p:ext>
            </p:extLst>
          </p:nvPr>
        </p:nvGraphicFramePr>
        <p:xfrm>
          <a:off x="116632" y="1020016"/>
          <a:ext cx="6741368" cy="4227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827909"/>
              </p:ext>
            </p:extLst>
          </p:nvPr>
        </p:nvGraphicFramePr>
        <p:xfrm>
          <a:off x="116632" y="5646739"/>
          <a:ext cx="6741368" cy="3964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23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>
          <a:xfrm>
            <a:off x="548680" y="175879"/>
            <a:ext cx="6175375" cy="836613"/>
          </a:xfrm>
        </p:spPr>
        <p:txBody>
          <a:bodyPr>
            <a:noAutofit/>
          </a:bodyPr>
          <a:lstStyle/>
          <a:p>
            <a:pPr algn="ctr"/>
            <a:r>
              <a:rPr lang="ro-RO" sz="2000" b="1" dirty="0"/>
              <a:t>Dacă duminica viitoare s-ar organiza alegeri pentru Parlamentul Republicii Moldova, cu ce partid ați vota?</a:t>
            </a:r>
            <a:endParaRPr lang="ru-RU" altLang="ru-RU" sz="2000" dirty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fld id="{CFC5B34B-83A8-4F09-8092-B105E4162A9C}" type="slidenum">
              <a:rPr lang="ru-RU" altLang="en-US" b="0">
                <a:latin typeface="Arial Black" panose="020B0A04020102020204" pitchFamily="34" charset="0"/>
              </a:rPr>
              <a:pPr/>
              <a:t>9</a:t>
            </a:fld>
            <a:endParaRPr lang="ru-RU" altLang="en-US" b="0"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81798"/>
              </p:ext>
            </p:extLst>
          </p:nvPr>
        </p:nvGraphicFramePr>
        <p:xfrm>
          <a:off x="237949" y="1136576"/>
          <a:ext cx="6264423" cy="3226147"/>
        </p:xfrm>
        <a:graphic>
          <a:graphicData uri="http://schemas.openxmlformats.org/drawingml/2006/table">
            <a:tbl>
              <a:tblPr/>
              <a:tblGrid>
                <a:gridCol w="1030811">
                  <a:extLst>
                    <a:ext uri="{9D8B030D-6E8A-4147-A177-3AD203B41FA5}">
                      <a16:colId xmlns:a16="http://schemas.microsoft.com/office/drawing/2014/main" val="146093918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1374188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87165801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0967947"/>
                    </a:ext>
                  </a:extLst>
                </a:gridCol>
                <a:gridCol w="838391">
                  <a:extLst>
                    <a:ext uri="{9D8B030D-6E8A-4147-A177-3AD203B41FA5}">
                      <a16:colId xmlns:a16="http://schemas.microsoft.com/office/drawing/2014/main" val="3174876065"/>
                    </a:ext>
                  </a:extLst>
                </a:gridCol>
                <a:gridCol w="521713">
                  <a:extLst>
                    <a:ext uri="{9D8B030D-6E8A-4147-A177-3AD203B41FA5}">
                      <a16:colId xmlns:a16="http://schemas.microsoft.com/office/drawing/2014/main" val="305249078"/>
                    </a:ext>
                  </a:extLst>
                </a:gridCol>
                <a:gridCol w="496594">
                  <a:extLst>
                    <a:ext uri="{9D8B030D-6E8A-4147-A177-3AD203B41FA5}">
                      <a16:colId xmlns:a16="http://schemas.microsoft.com/office/drawing/2014/main" val="2273550083"/>
                    </a:ext>
                  </a:extLst>
                </a:gridCol>
                <a:gridCol w="496594">
                  <a:extLst>
                    <a:ext uri="{9D8B030D-6E8A-4147-A177-3AD203B41FA5}">
                      <a16:colId xmlns:a16="http://schemas.microsoft.com/office/drawing/2014/main" val="563743115"/>
                    </a:ext>
                  </a:extLst>
                </a:gridCol>
              </a:tblGrid>
              <a:tr h="7200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PCRM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PSRM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PAS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 (P</a:t>
                      </a: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PDA</a:t>
                      </a: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+LOC+CUB+PS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PN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kumimoji="0" lang="x-none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x-none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Ș</a:t>
                      </a: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ansă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MD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PSDE</a:t>
                      </a:r>
                      <a:endParaRPr kumimoji="0" lang="x-none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35838"/>
                  </a:ext>
                </a:extLst>
              </a:tr>
              <a:tr h="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88195"/>
                  </a:ext>
                </a:extLst>
              </a:tr>
              <a:tr h="19448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599076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931583"/>
                  </a:ext>
                </a:extLst>
              </a:tr>
              <a:tr h="194489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84351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89268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92839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15522"/>
                  </a:ext>
                </a:extLst>
              </a:tr>
              <a:tr h="194489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287864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256730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 tehnice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786247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421150"/>
                  </a:ext>
                </a:extLst>
              </a:tr>
              <a:tr h="19448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787683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93600"/>
                  </a:ext>
                </a:extLst>
              </a:tr>
              <a:tr h="19448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881525"/>
                  </a:ext>
                </a:extLst>
              </a:tr>
              <a:tr h="194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71647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892222"/>
              </p:ext>
            </p:extLst>
          </p:nvPr>
        </p:nvGraphicFramePr>
        <p:xfrm>
          <a:off x="237949" y="4942960"/>
          <a:ext cx="6264422" cy="3313073"/>
        </p:xfrm>
        <a:graphic>
          <a:graphicData uri="http://schemas.openxmlformats.org/drawingml/2006/table">
            <a:tbl>
              <a:tblPr/>
              <a:tblGrid>
                <a:gridCol w="1014018">
                  <a:extLst>
                    <a:ext uri="{9D8B030D-6E8A-4147-A177-3AD203B41FA5}">
                      <a16:colId xmlns:a16="http://schemas.microsoft.com/office/drawing/2014/main" val="3202613015"/>
                    </a:ext>
                  </a:extLst>
                </a:gridCol>
                <a:gridCol w="1168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124376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43545829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0215472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5763858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02348439"/>
                    </a:ext>
                  </a:extLst>
                </a:gridCol>
                <a:gridCol w="553091">
                  <a:extLst>
                    <a:ext uri="{9D8B030D-6E8A-4147-A177-3AD203B41FA5}">
                      <a16:colId xmlns:a16="http://schemas.microsoft.com/office/drawing/2014/main" val="1277481046"/>
                    </a:ext>
                  </a:extLst>
                </a:gridCol>
              </a:tblGrid>
              <a:tr h="2260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PDCM</a:t>
                      </a:r>
                      <a:endParaRPr kumimoji="0" lang="x-none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61" marR="4576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Altul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aș participa la alegeri 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am decis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alt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 răspund</a:t>
                      </a:r>
                      <a:endParaRPr kumimoji="0" lang="ru-RU" alt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99589"/>
                  </a:ext>
                </a:extLst>
              </a:tr>
              <a:tr h="20069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09343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Genul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73031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Feminin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9720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Vârsta respondentului: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18 - 29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4355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44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57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45 - 59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7783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+ ani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36448"/>
                  </a:ext>
                </a:extLst>
              </a:tr>
              <a:tr h="20069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Studiile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respondentului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incomplete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09380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Medii generale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8620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Profesional tehnice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8928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Superioare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465584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Limba de comunicare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Română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2548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alta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86706"/>
                  </a:ext>
                </a:extLst>
              </a:tr>
              <a:tr h="2006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7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1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reședință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Urban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547724"/>
                  </a:ext>
                </a:extLst>
              </a:tr>
              <a:tr h="20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Rural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0" marR="459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5022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27981</TotalTime>
  <Words>6776</Words>
  <Application>Microsoft Office PowerPoint</Application>
  <PresentationFormat>Hârtie A4 (210x297 mm)</PresentationFormat>
  <Paragraphs>2916</Paragraphs>
  <Slides>30</Slides>
  <Notes>2</Notes>
  <HiddenSlides>0</HiddenSlides>
  <MMClips>0</MMClips>
  <ScaleCrop>false</ScaleCrop>
  <HeadingPairs>
    <vt:vector size="6" baseType="variant">
      <vt:variant>
        <vt:lpstr>Fonturi utilizate</vt:lpstr>
      </vt:variant>
      <vt:variant>
        <vt:i4>7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30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Georgia</vt:lpstr>
      <vt:lpstr>Times New Roman</vt:lpstr>
      <vt:lpstr>Wingdings</vt:lpstr>
      <vt:lpstr>Office Theme</vt:lpstr>
      <vt:lpstr>SONDAJ SOCIO-POLITIC APRILIE 2024</vt:lpstr>
      <vt:lpstr>Metodologia cercetării</vt:lpstr>
      <vt:lpstr>ASPECTE SOCIALE</vt:lpstr>
      <vt:lpstr>Credeți că în țara noastră lucrurile merg într-o direcție? </vt:lpstr>
      <vt:lpstr>ASPECTE POLITICE</vt:lpstr>
      <vt:lpstr>Câtă încredere aveți în următoarele personalități publice? </vt:lpstr>
      <vt:lpstr>Câtă încredere aveți în următoarele personalități  politice?</vt:lpstr>
      <vt:lpstr>Dacă duminica viitoare s-ar organiza alegeri pentru Parlamentul Republicii Moldova, cu ce partid ați vota? </vt:lpstr>
      <vt:lpstr>Dacă duminica viitoare s-ar organiza alegeri pentru Parlamentul Republicii Moldova, cu ce partid ați vota?</vt:lpstr>
      <vt:lpstr>În cazul în care duminica viitoare ar avea loc alegeri pentru funcția de Președinte al Republicii Moldova, pentru cine ați vota? </vt:lpstr>
      <vt:lpstr>În cazul în care duminica viitoare ar avea loc alegeri pentru funcția de Președinte al Republicii Moldova, pentru cine ați vota?  </vt:lpstr>
      <vt:lpstr>În cazul în care în turul 2 al alegerilor prezidențiale ar ajunge următorele perechi de candidați, pentru cine veți vota?</vt:lpstr>
      <vt:lpstr>Ați auzit despre inițiativa de desfășurare a referendumului privind introducerea aderării la Uniunea Europeană în Constituție?</vt:lpstr>
      <vt:lpstr>Cum credeți că se va dezvolta economia țării, ca urmare a integrării europene?</vt:lpstr>
      <vt:lpstr>Cât de des vă informați din următoarele surse?</vt:lpstr>
      <vt:lpstr>Cât de des vă informați din următoarele surse?</vt:lpstr>
      <vt:lpstr>POLITICA EXTERNĂ</vt:lpstr>
      <vt:lpstr>Spuneți-mi, Vă rog, dacă dețineți cetățenia României?</vt:lpstr>
      <vt:lpstr>În România anul acesta vor avea loc mai multe scrutine, planificați să votați la...</vt:lpstr>
      <vt:lpstr>Pentru cine ați vota la alegerile prezidențiale din România?</vt:lpstr>
      <vt:lpstr>Câtă încredere aveți în următoarele personalități politice din străinătate? </vt:lpstr>
      <vt:lpstr>Dacă vi s-ar cere să votați cu privire la aderarea RM la Uniunea Europeană, dvs. ați vota pentru sau contra?</vt:lpstr>
      <vt:lpstr>Dacă vi s-ar cere să votați cu privire la aderarea RM la Uniunea Economică Euroasiatică (Rusia-Belarus-Kazahstan) Dvs. ați vota pentru sau contra?</vt:lpstr>
      <vt:lpstr>Dar dacă ar trebui de ales în cadrul unui referendum între aderarea Republicii Moldova la Uniunea Europeană și aderarea Republicii Moldova la Uniunea Economică Eurasiatică, Dvs. pentru ce ați opta? </vt:lpstr>
      <vt:lpstr>Dacă duminica viitoare ar avea loc un referendum (vi s-ar cere să votați) cu privire la integrarea Republicii Moldova în NATO  Dvs. ați vota pentru integrare  sau împotriva integrării?</vt:lpstr>
      <vt:lpstr>Dacă duminica viitoare ar avea loc un referendum (vi s-ar cere să votați) cu privire la integrarea Republicii Moldova în Rusia  Dvs. ați vota pentru sau împotriva a astfel integrări?</vt:lpstr>
      <vt:lpstr>Credeți că ... :</vt:lpstr>
      <vt:lpstr>Sunteți sau Nu de acord cu următoarele afirmații?</vt:lpstr>
      <vt:lpstr>Sunteti sau Nu de acord cu următoarele afirmații?</vt:lpstr>
      <vt:lpstr>VĂ MULȚUMIM!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Studiul opiniei publice</dc:title>
  <dc:creator>user</dc:creator>
  <cp:lastModifiedBy>WatchDog Office01</cp:lastModifiedBy>
  <cp:revision>2328</cp:revision>
  <cp:lastPrinted>2019-08-15T12:02:38Z</cp:lastPrinted>
  <dcterms:created xsi:type="dcterms:W3CDTF">2006-01-11T07:32:04Z</dcterms:created>
  <dcterms:modified xsi:type="dcterms:W3CDTF">2024-04-16T06:56:11Z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345413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