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0.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7" r:id="rId3"/>
    <p:sldId id="300" r:id="rId4"/>
    <p:sldId id="320" r:id="rId5"/>
    <p:sldId id="292" r:id="rId6"/>
    <p:sldId id="306" r:id="rId7"/>
    <p:sldId id="418" r:id="rId8"/>
    <p:sldId id="293" r:id="rId9"/>
    <p:sldId id="422" r:id="rId10"/>
    <p:sldId id="419" r:id="rId11"/>
    <p:sldId id="415" r:id="rId12"/>
    <p:sldId id="396" r:id="rId13"/>
    <p:sldId id="413" r:id="rId14"/>
    <p:sldId id="409" r:id="rId15"/>
    <p:sldId id="420" r:id="rId16"/>
    <p:sldId id="405" r:id="rId17"/>
    <p:sldId id="397" r:id="rId18"/>
    <p:sldId id="363" r:id="rId19"/>
    <p:sldId id="408" r:id="rId20"/>
    <p:sldId id="404" r:id="rId21"/>
    <p:sldId id="417" r:id="rId22"/>
    <p:sldId id="400" r:id="rId23"/>
    <p:sldId id="416" r:id="rId24"/>
    <p:sldId id="423" r:id="rId25"/>
    <p:sldId id="414" r:id="rId26"/>
    <p:sldId id="424" r:id="rId27"/>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8D497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1" autoAdjust="0"/>
    <p:restoredTop sz="94660"/>
  </p:normalViewPr>
  <p:slideViewPr>
    <p:cSldViewPr>
      <p:cViewPr varScale="1">
        <p:scale>
          <a:sx n="89" d="100"/>
          <a:sy n="89" d="100"/>
        </p:scale>
        <p:origin x="180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n Ionescu" userId="d4b980349991ef69" providerId="LiveId" clId="{9A1ADAC5-46BE-4724-86D9-4496AEB6061B}"/>
    <pc:docChg chg="custSel modSld">
      <pc:chgData name="Ion Ionescu" userId="d4b980349991ef69" providerId="LiveId" clId="{9A1ADAC5-46BE-4724-86D9-4496AEB6061B}" dt="2024-10-01T21:09:08.824" v="2" actId="478"/>
      <pc:docMkLst>
        <pc:docMk/>
      </pc:docMkLst>
      <pc:sldChg chg="delSp mod">
        <pc:chgData name="Ion Ionescu" userId="d4b980349991ef69" providerId="LiveId" clId="{9A1ADAC5-46BE-4724-86D9-4496AEB6061B}" dt="2024-10-01T21:09:08.824" v="2" actId="478"/>
        <pc:sldMkLst>
          <pc:docMk/>
          <pc:sldMk cId="1122510215" sldId="256"/>
        </pc:sldMkLst>
        <pc:spChg chg="del">
          <ac:chgData name="Ion Ionescu" userId="d4b980349991ef69" providerId="LiveId" clId="{9A1ADAC5-46BE-4724-86D9-4496AEB6061B}" dt="2024-10-01T21:09:08.824" v="2" actId="478"/>
          <ac:spMkLst>
            <pc:docMk/>
            <pc:sldMk cId="1122510215" sldId="256"/>
            <ac:spMk id="4" creationId="{00000000-0000-0000-0000-000000000000}"/>
          </ac:spMkLst>
        </pc:spChg>
        <pc:picChg chg="del">
          <ac:chgData name="Ion Ionescu" userId="d4b980349991ef69" providerId="LiveId" clId="{9A1ADAC5-46BE-4724-86D9-4496AEB6061B}" dt="2024-10-01T21:09:02.606" v="0" actId="478"/>
          <ac:picMkLst>
            <pc:docMk/>
            <pc:sldMk cId="1122510215" sldId="256"/>
            <ac:picMk id="7" creationId="{B17BBFD8-0DFF-1041-D9DC-ADC155DE35F7}"/>
          </ac:picMkLst>
        </pc:picChg>
        <pc:picChg chg="del">
          <ac:chgData name="Ion Ionescu" userId="d4b980349991ef69" providerId="LiveId" clId="{9A1ADAC5-46BE-4724-86D9-4496AEB6061B}" dt="2024-10-01T21:09:04.359" v="1" actId="478"/>
          <ac:picMkLst>
            <pc:docMk/>
            <pc:sldMk cId="1122510215" sldId="256"/>
            <ac:picMk id="8" creationId="{4A532B0E-DB9E-1B9B-FA32-50A4E76FE26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D:\Studii\studii%20%202024\WD%20septembrie\Fig%20septembri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Foaie2!$B$3</c:f>
              <c:strCache>
                <c:ptCount val="1"/>
                <c:pt idx="0">
                  <c:v>Nu contribuie deloc</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Foaie2!$A$4:$A$7</c:f>
              <c:strCache>
                <c:ptCount val="4"/>
                <c:pt idx="0">
                  <c:v>Direcția de politică externă a țării</c:v>
                </c:pt>
                <c:pt idx="1">
                  <c:v>Situația de securitate regională/războiul rus în Ucraina</c:v>
                </c:pt>
                <c:pt idx="2">
                  <c:v>Lipsa resurselor economice </c:v>
                </c:pt>
                <c:pt idx="3">
                  <c:v>Dezinformarea și manipularea opiniei publice de către actorii externi</c:v>
                </c:pt>
              </c:strCache>
            </c:strRef>
          </c:cat>
          <c:val>
            <c:numRef>
              <c:f>Foaie2!$B$4:$B$7</c:f>
              <c:numCache>
                <c:formatCode>0.0%</c:formatCode>
                <c:ptCount val="4"/>
                <c:pt idx="0">
                  <c:v>0.23200000000000001</c:v>
                </c:pt>
                <c:pt idx="1">
                  <c:v>0.193</c:v>
                </c:pt>
                <c:pt idx="2">
                  <c:v>0.11700000000000001</c:v>
                </c:pt>
                <c:pt idx="3">
                  <c:v>0.14599999999999999</c:v>
                </c:pt>
              </c:numCache>
            </c:numRef>
          </c:val>
          <c:extLst>
            <c:ext xmlns:c16="http://schemas.microsoft.com/office/drawing/2014/chart" uri="{C3380CC4-5D6E-409C-BE32-E72D297353CC}">
              <c16:uniqueId val="{00000000-5FF8-4616-B559-D2EE47558216}"/>
            </c:ext>
          </c:extLst>
        </c:ser>
        <c:ser>
          <c:idx val="1"/>
          <c:order val="1"/>
          <c:tx>
            <c:strRef>
              <c:f>Foaie2!$C$3</c:f>
              <c:strCache>
                <c:ptCount val="1"/>
                <c:pt idx="0">
                  <c:v>2</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Foaie2!$A$4:$A$7</c:f>
              <c:strCache>
                <c:ptCount val="4"/>
                <c:pt idx="0">
                  <c:v>Direcția de politică externă a țării</c:v>
                </c:pt>
                <c:pt idx="1">
                  <c:v>Situația de securitate regională/războiul rus în Ucraina</c:v>
                </c:pt>
                <c:pt idx="2">
                  <c:v>Lipsa resurselor economice </c:v>
                </c:pt>
                <c:pt idx="3">
                  <c:v>Dezinformarea și manipularea opiniei publice de către actorii externi</c:v>
                </c:pt>
              </c:strCache>
            </c:strRef>
          </c:cat>
          <c:val>
            <c:numRef>
              <c:f>Foaie2!$C$4:$C$7</c:f>
              <c:numCache>
                <c:formatCode>0.0%</c:formatCode>
                <c:ptCount val="4"/>
                <c:pt idx="0">
                  <c:v>8.5999999999999993E-2</c:v>
                </c:pt>
                <c:pt idx="1">
                  <c:v>7.1999999999999995E-2</c:v>
                </c:pt>
                <c:pt idx="2">
                  <c:v>0.08</c:v>
                </c:pt>
                <c:pt idx="3">
                  <c:v>6.3E-2</c:v>
                </c:pt>
              </c:numCache>
            </c:numRef>
          </c:val>
          <c:extLst>
            <c:ext xmlns:c16="http://schemas.microsoft.com/office/drawing/2014/chart" uri="{C3380CC4-5D6E-409C-BE32-E72D297353CC}">
              <c16:uniqueId val="{00000001-5FF8-4616-B559-D2EE47558216}"/>
            </c:ext>
          </c:extLst>
        </c:ser>
        <c:ser>
          <c:idx val="2"/>
          <c:order val="2"/>
          <c:tx>
            <c:strRef>
              <c:f>Foaie2!$D$3</c:f>
              <c:strCache>
                <c:ptCount val="1"/>
                <c:pt idx="0">
                  <c:v>3</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Foaie2!$A$4:$A$7</c:f>
              <c:strCache>
                <c:ptCount val="4"/>
                <c:pt idx="0">
                  <c:v>Direcția de politică externă a țării</c:v>
                </c:pt>
                <c:pt idx="1">
                  <c:v>Situația de securitate regională/războiul rus în Ucraina</c:v>
                </c:pt>
                <c:pt idx="2">
                  <c:v>Lipsa resurselor economice </c:v>
                </c:pt>
                <c:pt idx="3">
                  <c:v>Dezinformarea și manipularea opiniei publice de către actorii externi</c:v>
                </c:pt>
              </c:strCache>
            </c:strRef>
          </c:cat>
          <c:val>
            <c:numRef>
              <c:f>Foaie2!$D$4:$D$7</c:f>
              <c:numCache>
                <c:formatCode>0.0%</c:formatCode>
                <c:ptCount val="4"/>
                <c:pt idx="0">
                  <c:v>0.17399999999999999</c:v>
                </c:pt>
                <c:pt idx="1">
                  <c:v>0.158</c:v>
                </c:pt>
                <c:pt idx="2">
                  <c:v>0.17599999999999999</c:v>
                </c:pt>
                <c:pt idx="3">
                  <c:v>0.155</c:v>
                </c:pt>
              </c:numCache>
            </c:numRef>
          </c:val>
          <c:extLst>
            <c:ext xmlns:c16="http://schemas.microsoft.com/office/drawing/2014/chart" uri="{C3380CC4-5D6E-409C-BE32-E72D297353CC}">
              <c16:uniqueId val="{00000002-5FF8-4616-B559-D2EE47558216}"/>
            </c:ext>
          </c:extLst>
        </c:ser>
        <c:ser>
          <c:idx val="3"/>
          <c:order val="3"/>
          <c:tx>
            <c:strRef>
              <c:f>Foaie2!$E$3</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Foaie2!$A$4:$A$7</c:f>
              <c:strCache>
                <c:ptCount val="4"/>
                <c:pt idx="0">
                  <c:v>Direcția de politică externă a țării</c:v>
                </c:pt>
                <c:pt idx="1">
                  <c:v>Situația de securitate regională/războiul rus în Ucraina</c:v>
                </c:pt>
                <c:pt idx="2">
                  <c:v>Lipsa resurselor economice </c:v>
                </c:pt>
                <c:pt idx="3">
                  <c:v>Dezinformarea și manipularea opiniei publice de către actorii externi</c:v>
                </c:pt>
              </c:strCache>
            </c:strRef>
          </c:cat>
          <c:val>
            <c:numRef>
              <c:f>Foaie2!$E$4:$E$7</c:f>
              <c:numCache>
                <c:formatCode>0.0%</c:formatCode>
                <c:ptCount val="4"/>
                <c:pt idx="0">
                  <c:v>0.11700000000000001</c:v>
                </c:pt>
                <c:pt idx="1">
                  <c:v>0.13800000000000001</c:v>
                </c:pt>
                <c:pt idx="2">
                  <c:v>0.14899999999999999</c:v>
                </c:pt>
                <c:pt idx="3">
                  <c:v>0.14099999999999999</c:v>
                </c:pt>
              </c:numCache>
            </c:numRef>
          </c:val>
          <c:extLst>
            <c:ext xmlns:c16="http://schemas.microsoft.com/office/drawing/2014/chart" uri="{C3380CC4-5D6E-409C-BE32-E72D297353CC}">
              <c16:uniqueId val="{00000003-5FF8-4616-B559-D2EE47558216}"/>
            </c:ext>
          </c:extLst>
        </c:ser>
        <c:ser>
          <c:idx val="4"/>
          <c:order val="4"/>
          <c:tx>
            <c:strRef>
              <c:f>Foaie2!$F$3</c:f>
              <c:strCache>
                <c:ptCount val="1"/>
                <c:pt idx="0">
                  <c:v>Contribuie foarte mult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Foaie2!$A$4:$A$7</c:f>
              <c:strCache>
                <c:ptCount val="4"/>
                <c:pt idx="0">
                  <c:v>Direcția de politică externă a țării</c:v>
                </c:pt>
                <c:pt idx="1">
                  <c:v>Situația de securitate regională/războiul rus în Ucraina</c:v>
                </c:pt>
                <c:pt idx="2">
                  <c:v>Lipsa resurselor economice </c:v>
                </c:pt>
                <c:pt idx="3">
                  <c:v>Dezinformarea și manipularea opiniei publice de către actorii externi</c:v>
                </c:pt>
              </c:strCache>
            </c:strRef>
          </c:cat>
          <c:val>
            <c:numRef>
              <c:f>Foaie2!$F$4:$F$7</c:f>
              <c:numCache>
                <c:formatCode>0.0%</c:formatCode>
                <c:ptCount val="4"/>
                <c:pt idx="0">
                  <c:v>0.30299999999999999</c:v>
                </c:pt>
                <c:pt idx="1">
                  <c:v>0.36799999999999999</c:v>
                </c:pt>
                <c:pt idx="2">
                  <c:v>0.42399999999999999</c:v>
                </c:pt>
                <c:pt idx="3">
                  <c:v>0.42599999999999999</c:v>
                </c:pt>
              </c:numCache>
            </c:numRef>
          </c:val>
          <c:extLst>
            <c:ext xmlns:c16="http://schemas.microsoft.com/office/drawing/2014/chart" uri="{C3380CC4-5D6E-409C-BE32-E72D297353CC}">
              <c16:uniqueId val="{00000004-5FF8-4616-B559-D2EE47558216}"/>
            </c:ext>
          </c:extLst>
        </c:ser>
        <c:ser>
          <c:idx val="5"/>
          <c:order val="5"/>
          <c:tx>
            <c:strRef>
              <c:f>Foaie2!$G$3</c:f>
              <c:strCache>
                <c:ptCount val="1"/>
                <c:pt idx="0">
                  <c:v>NȘ/NR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Foaie2!$A$4:$A$7</c:f>
              <c:strCache>
                <c:ptCount val="4"/>
                <c:pt idx="0">
                  <c:v>Direcția de politică externă a țării</c:v>
                </c:pt>
                <c:pt idx="1">
                  <c:v>Situația de securitate regională/războiul rus în Ucraina</c:v>
                </c:pt>
                <c:pt idx="2">
                  <c:v>Lipsa resurselor economice </c:v>
                </c:pt>
                <c:pt idx="3">
                  <c:v>Dezinformarea și manipularea opiniei publice de către actorii externi</c:v>
                </c:pt>
              </c:strCache>
            </c:strRef>
          </c:cat>
          <c:val>
            <c:numRef>
              <c:f>Foaie2!$G$4:$G$7</c:f>
              <c:numCache>
                <c:formatCode>0.0%</c:formatCode>
                <c:ptCount val="4"/>
                <c:pt idx="0">
                  <c:v>8.7999999999999995E-2</c:v>
                </c:pt>
                <c:pt idx="1">
                  <c:v>7.0000000000000007E-2</c:v>
                </c:pt>
                <c:pt idx="2">
                  <c:v>5.3999999999999999E-2</c:v>
                </c:pt>
                <c:pt idx="3">
                  <c:v>6.9000000000000006E-2</c:v>
                </c:pt>
              </c:numCache>
            </c:numRef>
          </c:val>
          <c:extLst>
            <c:ext xmlns:c16="http://schemas.microsoft.com/office/drawing/2014/chart" uri="{C3380CC4-5D6E-409C-BE32-E72D297353CC}">
              <c16:uniqueId val="{00000005-5FF8-4616-B559-D2EE47558216}"/>
            </c:ext>
          </c:extLst>
        </c:ser>
        <c:dLbls>
          <c:showLegendKey val="0"/>
          <c:showVal val="0"/>
          <c:showCatName val="0"/>
          <c:showSerName val="0"/>
          <c:showPercent val="0"/>
          <c:showBubbleSize val="0"/>
        </c:dLbls>
        <c:gapWidth val="50"/>
        <c:overlap val="100"/>
        <c:axId val="495859008"/>
        <c:axId val="495859992"/>
      </c:barChart>
      <c:catAx>
        <c:axId val="495859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RO"/>
          </a:p>
        </c:txPr>
        <c:crossAx val="495859992"/>
        <c:crosses val="autoZero"/>
        <c:auto val="1"/>
        <c:lblAlgn val="ctr"/>
        <c:lblOffset val="100"/>
        <c:noMultiLvlLbl val="0"/>
      </c:catAx>
      <c:valAx>
        <c:axId val="495859992"/>
        <c:scaling>
          <c:orientation val="minMax"/>
        </c:scaling>
        <c:delete val="1"/>
        <c:axPos val="b"/>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49585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RO"/>
        </a:p>
      </c:txPr>
    </c:legend>
    <c:plotVisOnly val="1"/>
    <c:dispBlanksAs val="gap"/>
    <c:showDLblsOverMax val="0"/>
  </c:chart>
  <c:spPr>
    <a:noFill/>
    <a:ln>
      <a:noFill/>
    </a:ln>
    <a:effectLst/>
  </c:spPr>
  <c:txPr>
    <a:bodyPr/>
    <a:lstStyle/>
    <a:p>
      <a:pPr>
        <a:defRPr sz="1400">
          <a:solidFill>
            <a:sysClr val="windowText" lastClr="000000"/>
          </a:solidFill>
        </a:defRPr>
      </a:pPr>
      <a:endParaRPr lang="en-R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4.3981481481481483E-2"/>
          <c:w val="0.95833333333333337"/>
          <c:h val="0.91203703703703709"/>
        </c:manualLayout>
      </c:layout>
      <c:pie3DChart>
        <c:varyColors val="1"/>
        <c:ser>
          <c:idx val="0"/>
          <c:order val="0"/>
          <c:explosion val="2"/>
          <c:dPt>
            <c:idx val="0"/>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9FB9-4897-889B-6825900E525F}"/>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9FB9-4897-889B-6825900E525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FB9-4897-889B-6825900E525F}"/>
              </c:ext>
            </c:extLst>
          </c:dPt>
          <c:dLbls>
            <c:dLbl>
              <c:idx val="0"/>
              <c:layout>
                <c:manualLayout>
                  <c:x val="-0.19037158264466342"/>
                  <c:y val="-0.31400444736074662"/>
                </c:manualLayout>
              </c:layout>
              <c:showLegendKey val="0"/>
              <c:showVal val="1"/>
              <c:showCatName val="1"/>
              <c:showSerName val="0"/>
              <c:showPercent val="0"/>
              <c:showBubbleSize val="0"/>
              <c:extLst>
                <c:ext xmlns:c15="http://schemas.microsoft.com/office/drawing/2012/chart" uri="{CE6537A1-D6FC-4f65-9D91-7224C49458BB}">
                  <c15:layout>
                    <c:manualLayout>
                      <c:w val="0.22014505510783702"/>
                      <c:h val="0.25359384671544427"/>
                    </c:manualLayout>
                  </c15:layout>
                </c:ext>
                <c:ext xmlns:c16="http://schemas.microsoft.com/office/drawing/2014/chart" uri="{C3380CC4-5D6E-409C-BE32-E72D297353CC}">
                  <c16:uniqueId val="{00000001-9FB9-4897-889B-6825900E525F}"/>
                </c:ext>
              </c:extLst>
            </c:dLbl>
            <c:dLbl>
              <c:idx val="1"/>
              <c:layout>
                <c:manualLayout>
                  <c:x val="0.24803606816716472"/>
                  <c:y val="0.17955812449410377"/>
                </c:manualLayout>
              </c:layout>
              <c:showLegendKey val="0"/>
              <c:showVal val="1"/>
              <c:showCatName val="1"/>
              <c:showSerName val="0"/>
              <c:showPercent val="0"/>
              <c:showBubbleSize val="0"/>
              <c:extLst>
                <c:ext xmlns:c15="http://schemas.microsoft.com/office/drawing/2012/chart" uri="{CE6537A1-D6FC-4f65-9D91-7224C49458BB}">
                  <c15:layout>
                    <c:manualLayout>
                      <c:w val="0.22551898317091076"/>
                      <c:h val="0.20438681416350563"/>
                    </c:manualLayout>
                  </c15:layout>
                </c:ext>
                <c:ext xmlns:c16="http://schemas.microsoft.com/office/drawing/2014/chart" uri="{C3380CC4-5D6E-409C-BE32-E72D297353CC}">
                  <c16:uniqueId val="{00000003-9FB9-4897-889B-6825900E525F}"/>
                </c:ext>
              </c:extLst>
            </c:dLbl>
            <c:dLbl>
              <c:idx val="2"/>
              <c:layout>
                <c:manualLayout>
                  <c:x val="-7.8333333333333328E-3"/>
                  <c:y val="-5.79975940507436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B9-4897-889B-6825900E525F}"/>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Foaie2!$B$261:$B$263</c:f>
              <c:strCache>
                <c:ptCount val="3"/>
                <c:pt idx="0">
                  <c:v>Diaspora nu trebuie să participe la referendum</c:v>
                </c:pt>
                <c:pt idx="1">
                  <c:v>Diaspora trebuie să participe referendum</c:v>
                </c:pt>
                <c:pt idx="2">
                  <c:v>NȘ/NR</c:v>
                </c:pt>
              </c:strCache>
            </c:strRef>
          </c:cat>
          <c:val>
            <c:numRef>
              <c:f>Foaie2!$C$261:$C$263</c:f>
              <c:numCache>
                <c:formatCode>0.0%</c:formatCode>
                <c:ptCount val="3"/>
                <c:pt idx="0">
                  <c:v>0.33800000000000002</c:v>
                </c:pt>
                <c:pt idx="1">
                  <c:v>0.63700000000000001</c:v>
                </c:pt>
                <c:pt idx="2">
                  <c:v>2.5000000000000001E-2</c:v>
                </c:pt>
              </c:numCache>
            </c:numRef>
          </c:val>
          <c:extLst>
            <c:ext xmlns:c16="http://schemas.microsoft.com/office/drawing/2014/chart" uri="{C3380CC4-5D6E-409C-BE32-E72D297353CC}">
              <c16:uniqueId val="{00000006-9FB9-4897-889B-6825900E525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solidFill>
            <a:schemeClr val="tx1"/>
          </a:solidFill>
        </a:defRPr>
      </a:pPr>
      <a:endParaRPr lang="en-R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Foaie2!$B$287</c:f>
              <c:strCache>
                <c:ptCount val="1"/>
                <c:pt idx="0">
                  <c:v>De acord</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Foaie2!$A$288:$A$292</c:f>
              <c:strCache>
                <c:ptCount val="5"/>
                <c:pt idx="0">
                  <c:v>Contează pentru integrarea în UE</c:v>
                </c:pt>
                <c:pt idx="1">
                  <c:v>Va stabili într-o manieră ireversibilă parcursul  de politică externă a țării noastre </c:v>
                </c:pt>
                <c:pt idx="2">
                  <c:v>Nu este organizat la momentul potrivit</c:v>
                </c:pt>
                <c:pt idx="3">
                  <c:v>Este un tertip/schemă politică a Maiei Sandu pentru a câștiga alegerile prezidețiale</c:v>
                </c:pt>
                <c:pt idx="4">
                  <c:v>Este o schemă de fraudare a alegerilor</c:v>
                </c:pt>
              </c:strCache>
            </c:strRef>
          </c:cat>
          <c:val>
            <c:numRef>
              <c:f>Foaie2!$B$288:$B$292</c:f>
              <c:numCache>
                <c:formatCode>0.0%</c:formatCode>
                <c:ptCount val="5"/>
                <c:pt idx="0">
                  <c:v>0.68799999999999994</c:v>
                </c:pt>
                <c:pt idx="1">
                  <c:v>0.56799999999999995</c:v>
                </c:pt>
                <c:pt idx="2">
                  <c:v>0.45600000000000002</c:v>
                </c:pt>
                <c:pt idx="3">
                  <c:v>0.41099999999999998</c:v>
                </c:pt>
                <c:pt idx="4">
                  <c:v>0.38200000000000001</c:v>
                </c:pt>
              </c:numCache>
            </c:numRef>
          </c:val>
          <c:extLst>
            <c:ext xmlns:c16="http://schemas.microsoft.com/office/drawing/2014/chart" uri="{C3380CC4-5D6E-409C-BE32-E72D297353CC}">
              <c16:uniqueId val="{00000000-7A13-4AD6-BEDF-1DA66D8A7E91}"/>
            </c:ext>
          </c:extLst>
        </c:ser>
        <c:ser>
          <c:idx val="1"/>
          <c:order val="1"/>
          <c:tx>
            <c:strRef>
              <c:f>Foaie2!$C$287</c:f>
              <c:strCache>
                <c:ptCount val="1"/>
                <c:pt idx="0">
                  <c:v>Dezacord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Foaie2!$A$288:$A$292</c:f>
              <c:strCache>
                <c:ptCount val="5"/>
                <c:pt idx="0">
                  <c:v>Contează pentru integrarea în UE</c:v>
                </c:pt>
                <c:pt idx="1">
                  <c:v>Va stabili într-o manieră ireversibilă parcursul  de politică externă a țării noastre </c:v>
                </c:pt>
                <c:pt idx="2">
                  <c:v>Nu este organizat la momentul potrivit</c:v>
                </c:pt>
                <c:pt idx="3">
                  <c:v>Este un tertip/schemă politică a Maiei Sandu pentru a câștiga alegerile prezidețiale</c:v>
                </c:pt>
                <c:pt idx="4">
                  <c:v>Este o schemă de fraudare a alegerilor</c:v>
                </c:pt>
              </c:strCache>
            </c:strRef>
          </c:cat>
          <c:val>
            <c:numRef>
              <c:f>Foaie2!$C$288:$C$292</c:f>
              <c:numCache>
                <c:formatCode>0.0%</c:formatCode>
                <c:ptCount val="5"/>
                <c:pt idx="0">
                  <c:v>0.26900000000000002</c:v>
                </c:pt>
                <c:pt idx="1">
                  <c:v>0.30499999999999999</c:v>
                </c:pt>
                <c:pt idx="2">
                  <c:v>0.47399999999999998</c:v>
                </c:pt>
                <c:pt idx="3">
                  <c:v>0.52700000000000002</c:v>
                </c:pt>
                <c:pt idx="4">
                  <c:v>0.53800000000000003</c:v>
                </c:pt>
              </c:numCache>
            </c:numRef>
          </c:val>
          <c:extLst>
            <c:ext xmlns:c16="http://schemas.microsoft.com/office/drawing/2014/chart" uri="{C3380CC4-5D6E-409C-BE32-E72D297353CC}">
              <c16:uniqueId val="{00000001-7A13-4AD6-BEDF-1DA66D8A7E91}"/>
            </c:ext>
          </c:extLst>
        </c:ser>
        <c:ser>
          <c:idx val="2"/>
          <c:order val="2"/>
          <c:tx>
            <c:strRef>
              <c:f>Foaie2!$D$287</c:f>
              <c:strCache>
                <c:ptCount val="1"/>
                <c:pt idx="0">
                  <c:v>NȘ/NR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Foaie2!$A$288:$A$292</c:f>
              <c:strCache>
                <c:ptCount val="5"/>
                <c:pt idx="0">
                  <c:v>Contează pentru integrarea în UE</c:v>
                </c:pt>
                <c:pt idx="1">
                  <c:v>Va stabili într-o manieră ireversibilă parcursul  de politică externă a țării noastre </c:v>
                </c:pt>
                <c:pt idx="2">
                  <c:v>Nu este organizat la momentul potrivit</c:v>
                </c:pt>
                <c:pt idx="3">
                  <c:v>Este un tertip/schemă politică a Maiei Sandu pentru a câștiga alegerile prezidețiale</c:v>
                </c:pt>
                <c:pt idx="4">
                  <c:v>Este o schemă de fraudare a alegerilor</c:v>
                </c:pt>
              </c:strCache>
            </c:strRef>
          </c:cat>
          <c:val>
            <c:numRef>
              <c:f>Foaie2!$D$288:$D$292</c:f>
              <c:numCache>
                <c:formatCode>0.0%</c:formatCode>
                <c:ptCount val="5"/>
                <c:pt idx="0">
                  <c:v>4.2999999999999997E-2</c:v>
                </c:pt>
                <c:pt idx="1">
                  <c:v>0.127</c:v>
                </c:pt>
                <c:pt idx="2">
                  <c:v>6.9000000000000006E-2</c:v>
                </c:pt>
                <c:pt idx="3">
                  <c:v>6.2E-2</c:v>
                </c:pt>
                <c:pt idx="4">
                  <c:v>0.08</c:v>
                </c:pt>
              </c:numCache>
            </c:numRef>
          </c:val>
          <c:extLst>
            <c:ext xmlns:c16="http://schemas.microsoft.com/office/drawing/2014/chart" uri="{C3380CC4-5D6E-409C-BE32-E72D297353CC}">
              <c16:uniqueId val="{00000002-7A13-4AD6-BEDF-1DA66D8A7E91}"/>
            </c:ext>
          </c:extLst>
        </c:ser>
        <c:dLbls>
          <c:showLegendKey val="0"/>
          <c:showVal val="0"/>
          <c:showCatName val="0"/>
          <c:showSerName val="0"/>
          <c:showPercent val="0"/>
          <c:showBubbleSize val="0"/>
        </c:dLbls>
        <c:gapWidth val="60"/>
        <c:overlap val="100"/>
        <c:axId val="693159864"/>
        <c:axId val="693160192"/>
      </c:barChart>
      <c:catAx>
        <c:axId val="69315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RO"/>
          </a:p>
        </c:txPr>
        <c:crossAx val="693160192"/>
        <c:crosses val="autoZero"/>
        <c:auto val="1"/>
        <c:lblAlgn val="ctr"/>
        <c:lblOffset val="100"/>
        <c:noMultiLvlLbl val="0"/>
      </c:catAx>
      <c:valAx>
        <c:axId val="693160192"/>
        <c:scaling>
          <c:orientation val="minMax"/>
          <c:max val="1"/>
        </c:scaling>
        <c:delete val="1"/>
        <c:axPos val="l"/>
        <c:majorGridlines>
          <c:spPr>
            <a:ln w="9525" cap="flat" cmpd="sng" algn="ctr">
              <a:solidFill>
                <a:schemeClr val="accent1">
                  <a:lumMod val="20000"/>
                  <a:lumOff val="80000"/>
                </a:schemeClr>
              </a:solidFill>
              <a:round/>
            </a:ln>
            <a:effectLst/>
          </c:spPr>
        </c:majorGridlines>
        <c:numFmt formatCode="0.0%" sourceLinked="1"/>
        <c:majorTickMark val="none"/>
        <c:minorTickMark val="none"/>
        <c:tickLblPos val="nextTo"/>
        <c:crossAx val="693159864"/>
        <c:crosses val="autoZero"/>
        <c:crossBetween val="between"/>
      </c:valAx>
      <c:spPr>
        <a:noFill/>
        <a:ln>
          <a:noFill/>
        </a:ln>
        <a:effectLst/>
      </c:spPr>
    </c:plotArea>
    <c:legend>
      <c:legendPos val="r"/>
      <c:layout>
        <c:manualLayout>
          <c:xMode val="edge"/>
          <c:yMode val="edge"/>
          <c:x val="0.85406485126859144"/>
          <c:y val="0.1327305007046001"/>
          <c:w val="0.12738659230096239"/>
          <c:h val="0.427475403761018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legend>
    <c:plotVisOnly val="1"/>
    <c:dispBlanksAs val="gap"/>
    <c:showDLblsOverMax val="0"/>
  </c:chart>
  <c:spPr>
    <a:noFill/>
    <a:ln>
      <a:noFill/>
    </a:ln>
    <a:effectLst/>
  </c:spPr>
  <c:txPr>
    <a:bodyPr/>
    <a:lstStyle/>
    <a:p>
      <a:pPr>
        <a:defRPr sz="1600">
          <a:solidFill>
            <a:schemeClr val="tx1"/>
          </a:solidFill>
        </a:defRPr>
      </a:pPr>
      <a:endParaRPr lang="en-R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6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4.3981481481481483E-2"/>
          <c:w val="0.95833333333333337"/>
          <c:h val="0.91203703703703709"/>
        </c:manualLayout>
      </c:layout>
      <c:pie3DChart>
        <c:varyColors val="1"/>
        <c:ser>
          <c:idx val="0"/>
          <c:order val="0"/>
          <c:explosion val="2"/>
          <c:dPt>
            <c:idx val="0"/>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535E-4964-9493-287EBA1D0427}"/>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35E-4964-9493-287EBA1D042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35E-4964-9493-287EBA1D0427}"/>
              </c:ext>
            </c:extLst>
          </c:dPt>
          <c:dLbls>
            <c:dLbl>
              <c:idx val="0"/>
              <c:layout>
                <c:manualLayout>
                  <c:x val="4.3685476815398588E-3"/>
                  <c:y val="-0.4144211140274132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5E-4964-9493-287EBA1D0427}"/>
                </c:ext>
              </c:extLst>
            </c:dLbl>
            <c:dLbl>
              <c:idx val="1"/>
              <c:layout>
                <c:manualLayout>
                  <c:x val="4.7668635170603678E-2"/>
                  <c:y val="0.1469907407407407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5E-4964-9493-287EBA1D0427}"/>
                </c:ext>
              </c:extLst>
            </c:dLbl>
            <c:dLbl>
              <c:idx val="2"/>
              <c:layout>
                <c:manualLayout>
                  <c:x val="-3.2384167232640239E-2"/>
                  <c:y val="-3.8730022061040835E-2"/>
                </c:manualLayout>
              </c:layout>
              <c:tx>
                <c:rich>
                  <a:bodyPr/>
                  <a:lstStyle/>
                  <a:p>
                    <a:fld id="{F41B37D3-E019-4AFA-9698-28F0AC38F79F}" type="CATEGORYNAME">
                      <a:rPr lang="en-US"/>
                      <a:pPr/>
                      <a:t>[CATEGORY NAME]</a:t>
                    </a:fld>
                    <a:r>
                      <a:rPr lang="en-US" baseline="0"/>
                      <a:t>; </a:t>
                    </a:r>
                  </a:p>
                  <a:p>
                    <a:fld id="{F549E44E-6835-4C54-9377-4F3F234ED893}" type="VALUE">
                      <a:rPr lang="en-US" baseline="0" smtClean="0"/>
                      <a:pPr/>
                      <a:t>[VALUE]</a:t>
                    </a:fld>
                    <a:endParaRPr lang="en-MD"/>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35E-4964-9493-287EBA1D0427}"/>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Foaie2!$B$357:$B$359</c:f>
              <c:strCache>
                <c:ptCount val="3"/>
                <c:pt idx="0">
                  <c:v>Da</c:v>
                </c:pt>
                <c:pt idx="1">
                  <c:v>Nu</c:v>
                </c:pt>
                <c:pt idx="2">
                  <c:v>Nu știu</c:v>
                </c:pt>
              </c:strCache>
            </c:strRef>
          </c:cat>
          <c:val>
            <c:numRef>
              <c:f>Foaie2!$C$357:$C$359</c:f>
              <c:numCache>
                <c:formatCode>0.0%</c:formatCode>
                <c:ptCount val="3"/>
                <c:pt idx="0">
                  <c:v>0.63200000000000001</c:v>
                </c:pt>
                <c:pt idx="1">
                  <c:v>0.32400000000000001</c:v>
                </c:pt>
                <c:pt idx="2">
                  <c:v>4.3999999999999997E-2</c:v>
                </c:pt>
              </c:numCache>
            </c:numRef>
          </c:val>
          <c:extLst>
            <c:ext xmlns:c16="http://schemas.microsoft.com/office/drawing/2014/chart" uri="{C3380CC4-5D6E-409C-BE32-E72D297353CC}">
              <c16:uniqueId val="{00000006-535E-4964-9493-287EBA1D042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R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Sheet10!$C$39</c:f>
              <c:strCache>
                <c:ptCount val="1"/>
                <c:pt idx="0">
                  <c:v>Vot pro-UE</c:v>
                </c:pt>
              </c:strCache>
            </c:strRef>
          </c:tx>
          <c:spPr>
            <a:ln w="41275" cap="rnd">
              <a:solidFill>
                <a:srgbClr val="0070C0"/>
              </a:solidFill>
              <a:round/>
            </a:ln>
            <a:effectLst/>
          </c:spPr>
          <c:marker>
            <c:symbol val="none"/>
          </c:marker>
          <c:dLbls>
            <c:dLbl>
              <c:idx val="38"/>
              <c:layout>
                <c:manualLayout>
                  <c:x val="-5.7355867414912347E-3"/>
                  <c:y val="-4.2900638667775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C9-4EFB-A7D3-87EC3642F4E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poly"/>
            <c:order val="2"/>
            <c:dispRSqr val="0"/>
            <c:dispEq val="0"/>
          </c:trendline>
          <c:cat>
            <c:strRef>
              <c:f>Sheet10!$A$40:$A$78</c:f>
              <c:strCache>
                <c:ptCount val="39"/>
                <c:pt idx="0">
                  <c:v>Noi. 2004</c:v>
                </c:pt>
                <c:pt idx="1">
                  <c:v>Dec. 2005</c:v>
                </c:pt>
                <c:pt idx="2">
                  <c:v>Apr. 2006</c:v>
                </c:pt>
                <c:pt idx="3">
                  <c:v>Noi. 2006</c:v>
                </c:pt>
                <c:pt idx="4">
                  <c:v>Mai 2007</c:v>
                </c:pt>
                <c:pt idx="5">
                  <c:v>Noi. 2007</c:v>
                </c:pt>
                <c:pt idx="6">
                  <c:v>Apr. 2008</c:v>
                </c:pt>
                <c:pt idx="7">
                  <c:v>Oct. 2008</c:v>
                </c:pt>
                <c:pt idx="8">
                  <c:v>Mar. 2009</c:v>
                </c:pt>
                <c:pt idx="9">
                  <c:v>Iul. 2009</c:v>
                </c:pt>
                <c:pt idx="10">
                  <c:v>Noi. 2009</c:v>
                </c:pt>
                <c:pt idx="11">
                  <c:v>Mai 2010</c:v>
                </c:pt>
                <c:pt idx="12">
                  <c:v>Noi. 2010</c:v>
                </c:pt>
                <c:pt idx="13">
                  <c:v>Mai 2011</c:v>
                </c:pt>
                <c:pt idx="14">
                  <c:v>Noi. 2011</c:v>
                </c:pt>
                <c:pt idx="15">
                  <c:v>Mai 2012</c:v>
                </c:pt>
                <c:pt idx="16">
                  <c:v>Noi. 2012</c:v>
                </c:pt>
                <c:pt idx="17">
                  <c:v>Apr 2013</c:v>
                </c:pt>
                <c:pt idx="18">
                  <c:v>Noi. 2013</c:v>
                </c:pt>
                <c:pt idx="19">
                  <c:v>Apr. 2014</c:v>
                </c:pt>
                <c:pt idx="20">
                  <c:v>Noi. 2014</c:v>
                </c:pt>
                <c:pt idx="21">
                  <c:v>Mar. 2015</c:v>
                </c:pt>
                <c:pt idx="22">
                  <c:v>Noi. 2015</c:v>
                </c:pt>
                <c:pt idx="23">
                  <c:v>Apr. 2016</c:v>
                </c:pt>
                <c:pt idx="24">
                  <c:v>Oct. 2016</c:v>
                </c:pt>
                <c:pt idx="25">
                  <c:v>Apr. 2017</c:v>
                </c:pt>
                <c:pt idx="26">
                  <c:v>Noi. 2017</c:v>
                </c:pt>
                <c:pt idx="27">
                  <c:v>Mai 2018</c:v>
                </c:pt>
                <c:pt idx="28">
                  <c:v>Noi. 2018</c:v>
                </c:pt>
                <c:pt idx="29">
                  <c:v>Feb. 2019</c:v>
                </c:pt>
                <c:pt idx="30">
                  <c:v>Dec. 2019</c:v>
                </c:pt>
                <c:pt idx="31">
                  <c:v>Iun. 2020</c:v>
                </c:pt>
                <c:pt idx="32">
                  <c:v>Oct. 2020</c:v>
                </c:pt>
                <c:pt idx="33">
                  <c:v>Feb. 2021</c:v>
                </c:pt>
                <c:pt idx="34">
                  <c:v>Iun. 2021</c:v>
                </c:pt>
                <c:pt idx="35">
                  <c:v>Oct. 2022</c:v>
                </c:pt>
                <c:pt idx="36">
                  <c:v>Iul. 2023</c:v>
                </c:pt>
                <c:pt idx="37">
                  <c:v>Apr. 2024</c:v>
                </c:pt>
                <c:pt idx="38">
                  <c:v>sept.24</c:v>
                </c:pt>
              </c:strCache>
            </c:strRef>
          </c:cat>
          <c:val>
            <c:numRef>
              <c:f>Sheet10!$C$40:$C$78</c:f>
              <c:numCache>
                <c:formatCode>0%</c:formatCode>
                <c:ptCount val="39"/>
                <c:pt idx="0">
                  <c:v>0.66</c:v>
                </c:pt>
                <c:pt idx="1">
                  <c:v>0.64</c:v>
                </c:pt>
                <c:pt idx="2">
                  <c:v>0.7</c:v>
                </c:pt>
                <c:pt idx="3">
                  <c:v>0.68</c:v>
                </c:pt>
                <c:pt idx="4">
                  <c:v>0.72</c:v>
                </c:pt>
                <c:pt idx="5">
                  <c:v>0.76</c:v>
                </c:pt>
                <c:pt idx="6">
                  <c:v>0.72</c:v>
                </c:pt>
                <c:pt idx="7">
                  <c:v>0.71</c:v>
                </c:pt>
                <c:pt idx="8">
                  <c:v>0.65</c:v>
                </c:pt>
                <c:pt idx="9">
                  <c:v>0.67</c:v>
                </c:pt>
                <c:pt idx="10">
                  <c:v>0.63</c:v>
                </c:pt>
                <c:pt idx="11">
                  <c:v>0.62</c:v>
                </c:pt>
                <c:pt idx="12">
                  <c:v>0.63</c:v>
                </c:pt>
                <c:pt idx="13">
                  <c:v>0.64</c:v>
                </c:pt>
                <c:pt idx="14">
                  <c:v>0.47</c:v>
                </c:pt>
                <c:pt idx="15">
                  <c:v>0.52</c:v>
                </c:pt>
                <c:pt idx="16">
                  <c:v>0.55000000000000004</c:v>
                </c:pt>
                <c:pt idx="17">
                  <c:v>0.5</c:v>
                </c:pt>
                <c:pt idx="18">
                  <c:v>0.48</c:v>
                </c:pt>
                <c:pt idx="19">
                  <c:v>0.44</c:v>
                </c:pt>
                <c:pt idx="20">
                  <c:v>0.44</c:v>
                </c:pt>
                <c:pt idx="21">
                  <c:v>0.4</c:v>
                </c:pt>
                <c:pt idx="22">
                  <c:v>0.45</c:v>
                </c:pt>
                <c:pt idx="23">
                  <c:v>0.41</c:v>
                </c:pt>
                <c:pt idx="24">
                  <c:v>0.38</c:v>
                </c:pt>
                <c:pt idx="25">
                  <c:v>0.45</c:v>
                </c:pt>
                <c:pt idx="26">
                  <c:v>0.47</c:v>
                </c:pt>
                <c:pt idx="27">
                  <c:v>0.55000000000000004</c:v>
                </c:pt>
                <c:pt idx="28">
                  <c:v>0.42899999999999999</c:v>
                </c:pt>
                <c:pt idx="29">
                  <c:v>0.47</c:v>
                </c:pt>
                <c:pt idx="30">
                  <c:v>0.59</c:v>
                </c:pt>
                <c:pt idx="31">
                  <c:v>0.56000000000000005</c:v>
                </c:pt>
                <c:pt idx="32">
                  <c:v>0.58099999999999996</c:v>
                </c:pt>
                <c:pt idx="33">
                  <c:v>0.48599999999999999</c:v>
                </c:pt>
                <c:pt idx="34">
                  <c:v>0.65</c:v>
                </c:pt>
                <c:pt idx="35">
                  <c:v>0.50900000000000001</c:v>
                </c:pt>
                <c:pt idx="36">
                  <c:v>0.58499999999999996</c:v>
                </c:pt>
                <c:pt idx="37">
                  <c:v>0.56499999999999995</c:v>
                </c:pt>
                <c:pt idx="38">
                  <c:v>0.63</c:v>
                </c:pt>
              </c:numCache>
            </c:numRef>
          </c:val>
          <c:smooth val="1"/>
          <c:extLst>
            <c:ext xmlns:c16="http://schemas.microsoft.com/office/drawing/2014/chart" uri="{C3380CC4-5D6E-409C-BE32-E72D297353CC}">
              <c16:uniqueId val="{00000000-AAB7-4C85-94DC-5ADDF84E8C62}"/>
            </c:ext>
          </c:extLst>
        </c:ser>
        <c:dLbls>
          <c:showLegendKey val="0"/>
          <c:showVal val="0"/>
          <c:showCatName val="0"/>
          <c:showSerName val="0"/>
          <c:showPercent val="0"/>
          <c:showBubbleSize val="0"/>
        </c:dLbls>
        <c:smooth val="0"/>
        <c:axId val="1842363023"/>
        <c:axId val="1842362191"/>
      </c:lineChart>
      <c:catAx>
        <c:axId val="184236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ysClr val="windowText" lastClr="000000"/>
                </a:solidFill>
                <a:latin typeface="+mn-lt"/>
                <a:ea typeface="+mn-ea"/>
                <a:cs typeface="+mn-cs"/>
              </a:defRPr>
            </a:pPr>
            <a:endParaRPr lang="en-RO"/>
          </a:p>
        </c:txPr>
        <c:crossAx val="1842362191"/>
        <c:crosses val="autoZero"/>
        <c:auto val="1"/>
        <c:lblAlgn val="ctr"/>
        <c:lblOffset val="100"/>
        <c:noMultiLvlLbl val="0"/>
      </c:catAx>
      <c:valAx>
        <c:axId val="1842362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RO"/>
          </a:p>
        </c:txPr>
        <c:crossAx val="1842363023"/>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defRPr>
      </a:pPr>
      <a:endParaRPr lang="en-R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4.3981481481481483E-2"/>
          <c:w val="0.95833333333333337"/>
          <c:h val="0.91203703703703709"/>
        </c:manualLayout>
      </c:layout>
      <c:pie3DChart>
        <c:varyColors val="1"/>
        <c:ser>
          <c:idx val="0"/>
          <c:order val="0"/>
          <c:explosion val="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A5B-4A16-B055-58E53B47D4C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A5B-4A16-B055-58E53B47D4C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A5B-4A16-B055-58E53B47D4C0}"/>
              </c:ext>
            </c:extLst>
          </c:dPt>
          <c:dLbls>
            <c:dLbl>
              <c:idx val="0"/>
              <c:layout>
                <c:manualLayout>
                  <c:x val="0.17294444444444446"/>
                  <c:y val="-0.1273946485855934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5B-4A16-B055-58E53B47D4C0}"/>
                </c:ext>
              </c:extLst>
            </c:dLbl>
            <c:dLbl>
              <c:idx val="1"/>
              <c:layout>
                <c:manualLayout>
                  <c:x val="-0.22233758395959771"/>
                  <c:y val="8.004424629147481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5B-4A16-B055-58E53B47D4C0}"/>
                </c:ext>
              </c:extLst>
            </c:dLbl>
            <c:dLbl>
              <c:idx val="2"/>
              <c:layout>
                <c:manualLayout>
                  <c:x val="-0.17097817756595785"/>
                  <c:y val="-0.33320130291481304"/>
                </c:manualLayout>
              </c:layout>
              <c:tx>
                <c:rich>
                  <a:bodyPr/>
                  <a:lstStyle/>
                  <a:p>
                    <a:fld id="{F856DEBF-5996-4423-A4B7-4986D66A78AE}" type="CATEGORYNAME">
                      <a:rPr lang="en-US"/>
                      <a:pPr/>
                      <a:t>[CATEGORY NAME]</a:t>
                    </a:fld>
                    <a:r>
                      <a:rPr lang="en-US" baseline="0"/>
                      <a:t>; </a:t>
                    </a:r>
                  </a:p>
                  <a:p>
                    <a:fld id="{2BC353CE-F8D4-4F4D-806A-04AD22F27BD7}" type="VALUE">
                      <a:rPr lang="en-US" baseline="0"/>
                      <a:pPr/>
                      <a:t>[VALUE]</a:t>
                    </a:fld>
                    <a:endParaRPr lang="en-MD"/>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A5B-4A16-B055-58E53B47D4C0}"/>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Foaie2!$B$236:$B$238</c:f>
              <c:strCache>
                <c:ptCount val="3"/>
                <c:pt idx="0">
                  <c:v>Susține</c:v>
                </c:pt>
                <c:pt idx="1">
                  <c:v>Nu susține</c:v>
                </c:pt>
                <c:pt idx="2">
                  <c:v>NȘ/NR</c:v>
                </c:pt>
              </c:strCache>
            </c:strRef>
          </c:cat>
          <c:val>
            <c:numRef>
              <c:f>Foaie2!$C$236:$C$238</c:f>
              <c:numCache>
                <c:formatCode>0.0%</c:formatCode>
                <c:ptCount val="3"/>
                <c:pt idx="0">
                  <c:v>0.52700000000000002</c:v>
                </c:pt>
                <c:pt idx="1">
                  <c:v>0.32600000000000001</c:v>
                </c:pt>
                <c:pt idx="2">
                  <c:v>0.14799999999999999</c:v>
                </c:pt>
              </c:numCache>
            </c:numRef>
          </c:val>
          <c:extLst>
            <c:ext xmlns:c16="http://schemas.microsoft.com/office/drawing/2014/chart" uri="{C3380CC4-5D6E-409C-BE32-E72D297353CC}">
              <c16:uniqueId val="{00000006-8A5B-4A16-B055-58E53B47D4C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solidFill>
            <a:schemeClr val="tx1"/>
          </a:solidFill>
        </a:defRPr>
      </a:pPr>
      <a:endParaRPr lang="en-R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0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965596415213125E-2"/>
          <c:y val="3.642273874331424E-2"/>
          <c:w val="0.95833333333333337"/>
          <c:h val="0.91203703703703709"/>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ysClr val="windowText" lastClr="000000"/>
          </a:solidFill>
        </a:defRPr>
      </a:pPr>
      <a:endParaRPr lang="en-R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0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4.3981481481481483E-2"/>
          <c:w val="0.95833333333333337"/>
          <c:h val="0.91203703703703709"/>
        </c:manualLayout>
      </c:layout>
      <c:pie3DChart>
        <c:varyColors val="1"/>
        <c:ser>
          <c:idx val="0"/>
          <c:order val="0"/>
          <c:explosion val="2"/>
          <c:dPt>
            <c:idx val="0"/>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93B-458B-95CE-86CF9F40B465}"/>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93B-458B-95CE-86CF9F40B46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93B-458B-95CE-86CF9F40B465}"/>
              </c:ext>
            </c:extLst>
          </c:dPt>
          <c:dLbls>
            <c:dLbl>
              <c:idx val="0"/>
              <c:layout>
                <c:manualLayout>
                  <c:x val="-4.7244969378827648E-2"/>
                  <c:y val="0.1435185185185185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3B-458B-95CE-86CF9F40B465}"/>
                </c:ext>
              </c:extLst>
            </c:dLbl>
            <c:dLbl>
              <c:idx val="1"/>
              <c:layout>
                <c:manualLayout>
                  <c:x val="-8.3343175853018373E-3"/>
                  <c:y val="-0.3820137066200058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3B-458B-95CE-86CF9F40B465}"/>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Foaie2!$A$327:$A$329</c:f>
              <c:strCache>
                <c:ptCount val="3"/>
                <c:pt idx="0">
                  <c:v>Da</c:v>
                </c:pt>
                <c:pt idx="1">
                  <c:v>Nu</c:v>
                </c:pt>
                <c:pt idx="2">
                  <c:v>NȘ/NR</c:v>
                </c:pt>
              </c:strCache>
            </c:strRef>
          </c:cat>
          <c:val>
            <c:numRef>
              <c:f>Foaie2!$B$327:$B$329</c:f>
              <c:numCache>
                <c:formatCode>0.0%</c:formatCode>
                <c:ptCount val="3"/>
                <c:pt idx="0">
                  <c:v>0.32700000000000001</c:v>
                </c:pt>
                <c:pt idx="1">
                  <c:v>0.64300000000000002</c:v>
                </c:pt>
                <c:pt idx="2">
                  <c:v>0.03</c:v>
                </c:pt>
              </c:numCache>
            </c:numRef>
          </c:val>
          <c:extLst>
            <c:ext xmlns:c16="http://schemas.microsoft.com/office/drawing/2014/chart" uri="{C3380CC4-5D6E-409C-BE32-E72D297353CC}">
              <c16:uniqueId val="{00000006-B93B-458B-95CE-86CF9F40B46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solidFill>
            <a:schemeClr val="tx1"/>
          </a:solidFill>
        </a:defRPr>
      </a:pPr>
      <a:endParaRPr lang="en-RO"/>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9"/>
              <c:layout>
                <c:manualLayout>
                  <c:x val="0"/>
                  <c:y val="-7.4074074074074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8C-4724-9377-66E8F1EF74E6}"/>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Foaie2!$A$436:$A$455</c:f>
              <c:numCache>
                <c:formatCode>mmm\-yy</c:formatCode>
                <c:ptCount val="20"/>
                <c:pt idx="0">
                  <c:v>41730</c:v>
                </c:pt>
                <c:pt idx="1">
                  <c:v>41944</c:v>
                </c:pt>
                <c:pt idx="2">
                  <c:v>42064</c:v>
                </c:pt>
                <c:pt idx="3">
                  <c:v>42309</c:v>
                </c:pt>
                <c:pt idx="4">
                  <c:v>42461</c:v>
                </c:pt>
                <c:pt idx="5">
                  <c:v>42644</c:v>
                </c:pt>
                <c:pt idx="6">
                  <c:v>42826</c:v>
                </c:pt>
                <c:pt idx="7">
                  <c:v>43040</c:v>
                </c:pt>
                <c:pt idx="8">
                  <c:v>43221</c:v>
                </c:pt>
                <c:pt idx="9">
                  <c:v>43405</c:v>
                </c:pt>
                <c:pt idx="10">
                  <c:v>43497</c:v>
                </c:pt>
                <c:pt idx="11">
                  <c:v>43983</c:v>
                </c:pt>
                <c:pt idx="12">
                  <c:v>44105</c:v>
                </c:pt>
                <c:pt idx="13">
                  <c:v>44228</c:v>
                </c:pt>
                <c:pt idx="14">
                  <c:v>44348</c:v>
                </c:pt>
                <c:pt idx="15">
                  <c:v>44835</c:v>
                </c:pt>
                <c:pt idx="16">
                  <c:v>45139</c:v>
                </c:pt>
                <c:pt idx="17">
                  <c:v>45383</c:v>
                </c:pt>
                <c:pt idx="18">
                  <c:v>45413</c:v>
                </c:pt>
                <c:pt idx="19">
                  <c:v>45505</c:v>
                </c:pt>
              </c:numCache>
            </c:numRef>
          </c:cat>
          <c:val>
            <c:numRef>
              <c:f>Foaie2!$B$436:$B$455</c:f>
              <c:numCache>
                <c:formatCode>0%</c:formatCode>
                <c:ptCount val="20"/>
                <c:pt idx="0">
                  <c:v>0.45</c:v>
                </c:pt>
                <c:pt idx="1">
                  <c:v>0.47</c:v>
                </c:pt>
                <c:pt idx="2">
                  <c:v>0.57999999999999996</c:v>
                </c:pt>
                <c:pt idx="3">
                  <c:v>0.48</c:v>
                </c:pt>
                <c:pt idx="4">
                  <c:v>0.53</c:v>
                </c:pt>
                <c:pt idx="5">
                  <c:v>0.53</c:v>
                </c:pt>
                <c:pt idx="6">
                  <c:v>0.49</c:v>
                </c:pt>
                <c:pt idx="7">
                  <c:v>0.42</c:v>
                </c:pt>
                <c:pt idx="8">
                  <c:v>0.42</c:v>
                </c:pt>
                <c:pt idx="9">
                  <c:v>0.37</c:v>
                </c:pt>
                <c:pt idx="10">
                  <c:v>0.45</c:v>
                </c:pt>
                <c:pt idx="11">
                  <c:v>0.3</c:v>
                </c:pt>
                <c:pt idx="12">
                  <c:v>0.4</c:v>
                </c:pt>
                <c:pt idx="13">
                  <c:v>0.35</c:v>
                </c:pt>
                <c:pt idx="14">
                  <c:v>0.41</c:v>
                </c:pt>
                <c:pt idx="15">
                  <c:v>0.38</c:v>
                </c:pt>
                <c:pt idx="16">
                  <c:v>0.38</c:v>
                </c:pt>
                <c:pt idx="17">
                  <c:v>0.35</c:v>
                </c:pt>
                <c:pt idx="18">
                  <c:v>0.3</c:v>
                </c:pt>
                <c:pt idx="19">
                  <c:v>0.34</c:v>
                </c:pt>
              </c:numCache>
            </c:numRef>
          </c:val>
          <c:smooth val="1"/>
          <c:extLst>
            <c:ext xmlns:c16="http://schemas.microsoft.com/office/drawing/2014/chart" uri="{C3380CC4-5D6E-409C-BE32-E72D297353CC}">
              <c16:uniqueId val="{00000001-C98C-4724-9377-66E8F1EF74E6}"/>
            </c:ext>
          </c:extLst>
        </c:ser>
        <c:dLbls>
          <c:showLegendKey val="0"/>
          <c:showVal val="0"/>
          <c:showCatName val="0"/>
          <c:showSerName val="0"/>
          <c:showPercent val="0"/>
          <c:showBubbleSize val="0"/>
        </c:dLbls>
        <c:marker val="1"/>
        <c:smooth val="0"/>
        <c:axId val="693142480"/>
        <c:axId val="693138216"/>
      </c:lineChart>
      <c:dateAx>
        <c:axId val="6931424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RO"/>
          </a:p>
        </c:txPr>
        <c:crossAx val="693138216"/>
        <c:crosses val="autoZero"/>
        <c:auto val="1"/>
        <c:lblOffset val="100"/>
        <c:baseTimeUnit val="months"/>
      </c:dateAx>
      <c:valAx>
        <c:axId val="693138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RO"/>
          </a:p>
        </c:txPr>
        <c:crossAx val="693142480"/>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RO"/>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Foaie2!$B$459</c:f>
              <c:strCache>
                <c:ptCount val="1"/>
                <c:pt idx="0">
                  <c:v>Adevărat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Foaie2!$A$460:$A$468</c:f>
              <c:strCache>
                <c:ptCount val="9"/>
                <c:pt idx="0">
                  <c:v>Dacă intrăm în UE, vom putea reîntregi țara și aduce regiunea transnistreană înapoi</c:v>
                </c:pt>
                <c:pt idx="1">
                  <c:v>În Uniunea Europeană înflorește corupția</c:v>
                </c:pt>
                <c:pt idx="2">
                  <c:v>Integrarea în UE ne va ajuta să întoarcem diaspora acasă</c:v>
                </c:pt>
                <c:pt idx="3">
                  <c:v>Valorile Republicii Moldova sunt foarte similare cu cele ale statelor europene</c:v>
                </c:pt>
                <c:pt idx="4">
                  <c:v>Putem adera la UE și rămâne țară neutră</c:v>
                </c:pt>
                <c:pt idx="5">
                  <c:v>Toate statele din UE sunt țări independente și suverane </c:v>
                </c:pt>
                <c:pt idx="6">
                  <c:v>Deși sunt probleme și în UE, UE este cea mai bună opțiune pe care o are Moldova la momentul actual </c:v>
                </c:pt>
                <c:pt idx="7">
                  <c:v>Obiectivul Moldovei și al UE este identific: pacea și securitatea regională</c:v>
                </c:pt>
                <c:pt idx="8">
                  <c:v>Noi avem nevoie de UE pentru a atrage investitori în economia națională</c:v>
                </c:pt>
              </c:strCache>
            </c:strRef>
          </c:cat>
          <c:val>
            <c:numRef>
              <c:f>Foaie2!$B$460:$B$468</c:f>
              <c:numCache>
                <c:formatCode>0.0%</c:formatCode>
                <c:ptCount val="9"/>
                <c:pt idx="0">
                  <c:v>0.33800000000000002</c:v>
                </c:pt>
                <c:pt idx="1">
                  <c:v>0.38800000000000001</c:v>
                </c:pt>
                <c:pt idx="2">
                  <c:v>0.41199999999999998</c:v>
                </c:pt>
                <c:pt idx="3">
                  <c:v>0.44700000000000001</c:v>
                </c:pt>
                <c:pt idx="4">
                  <c:v>0.48399999999999999</c:v>
                </c:pt>
                <c:pt idx="5">
                  <c:v>0.53200000000000003</c:v>
                </c:pt>
                <c:pt idx="6">
                  <c:v>0.60099999999999998</c:v>
                </c:pt>
                <c:pt idx="7">
                  <c:v>0.63500000000000001</c:v>
                </c:pt>
                <c:pt idx="8">
                  <c:v>0.68200000000000005</c:v>
                </c:pt>
              </c:numCache>
            </c:numRef>
          </c:val>
          <c:extLst>
            <c:ext xmlns:c16="http://schemas.microsoft.com/office/drawing/2014/chart" uri="{C3380CC4-5D6E-409C-BE32-E72D297353CC}">
              <c16:uniqueId val="{00000000-2B24-4304-B530-CBB36FB614D5}"/>
            </c:ext>
          </c:extLst>
        </c:ser>
        <c:ser>
          <c:idx val="1"/>
          <c:order val="1"/>
          <c:tx>
            <c:strRef>
              <c:f>Foaie2!$C$459</c:f>
              <c:strCache>
                <c:ptCount val="1"/>
                <c:pt idx="0">
                  <c:v>Fals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Foaie2!$A$460:$A$468</c:f>
              <c:strCache>
                <c:ptCount val="9"/>
                <c:pt idx="0">
                  <c:v>Dacă intrăm în UE, vom putea reîntregi țara și aduce regiunea transnistreană înapoi</c:v>
                </c:pt>
                <c:pt idx="1">
                  <c:v>În Uniunea Europeană înflorește corupția</c:v>
                </c:pt>
                <c:pt idx="2">
                  <c:v>Integrarea în UE ne va ajuta să întoarcem diaspora acasă</c:v>
                </c:pt>
                <c:pt idx="3">
                  <c:v>Valorile Republicii Moldova sunt foarte similare cu cele ale statelor europene</c:v>
                </c:pt>
                <c:pt idx="4">
                  <c:v>Putem adera la UE și rămâne țară neutră</c:v>
                </c:pt>
                <c:pt idx="5">
                  <c:v>Toate statele din UE sunt țări independente și suverane </c:v>
                </c:pt>
                <c:pt idx="6">
                  <c:v>Deși sunt probleme și în UE, UE este cea mai bună opțiune pe care o are Moldova la momentul actual </c:v>
                </c:pt>
                <c:pt idx="7">
                  <c:v>Obiectivul Moldovei și al UE este identific: pacea și securitatea regională</c:v>
                </c:pt>
                <c:pt idx="8">
                  <c:v>Noi avem nevoie de UE pentru a atrage investitori în economia națională</c:v>
                </c:pt>
              </c:strCache>
            </c:strRef>
          </c:cat>
          <c:val>
            <c:numRef>
              <c:f>Foaie2!$C$460:$C$468</c:f>
              <c:numCache>
                <c:formatCode>0.0%</c:formatCode>
                <c:ptCount val="9"/>
                <c:pt idx="0">
                  <c:v>0.53700000000000003</c:v>
                </c:pt>
                <c:pt idx="1">
                  <c:v>0.498</c:v>
                </c:pt>
                <c:pt idx="2">
                  <c:v>0.52200000000000002</c:v>
                </c:pt>
                <c:pt idx="3">
                  <c:v>0.46100000000000002</c:v>
                </c:pt>
                <c:pt idx="4">
                  <c:v>0.42199999999999999</c:v>
                </c:pt>
                <c:pt idx="5">
                  <c:v>0.35699999999999998</c:v>
                </c:pt>
                <c:pt idx="6">
                  <c:v>0.32900000000000001</c:v>
                </c:pt>
                <c:pt idx="7">
                  <c:v>0.28599999999999998</c:v>
                </c:pt>
                <c:pt idx="8">
                  <c:v>0.27900000000000003</c:v>
                </c:pt>
              </c:numCache>
            </c:numRef>
          </c:val>
          <c:extLst>
            <c:ext xmlns:c16="http://schemas.microsoft.com/office/drawing/2014/chart" uri="{C3380CC4-5D6E-409C-BE32-E72D297353CC}">
              <c16:uniqueId val="{00000001-2B24-4304-B530-CBB36FB614D5}"/>
            </c:ext>
          </c:extLst>
        </c:ser>
        <c:ser>
          <c:idx val="2"/>
          <c:order val="2"/>
          <c:tx>
            <c:strRef>
              <c:f>Foaie2!$D$459</c:f>
              <c:strCache>
                <c:ptCount val="1"/>
                <c:pt idx="0">
                  <c:v>NȘ/NR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Foaie2!$A$460:$A$468</c:f>
              <c:strCache>
                <c:ptCount val="9"/>
                <c:pt idx="0">
                  <c:v>Dacă intrăm în UE, vom putea reîntregi țara și aduce regiunea transnistreană înapoi</c:v>
                </c:pt>
                <c:pt idx="1">
                  <c:v>În Uniunea Europeană înflorește corupția</c:v>
                </c:pt>
                <c:pt idx="2">
                  <c:v>Integrarea în UE ne va ajuta să întoarcem diaspora acasă</c:v>
                </c:pt>
                <c:pt idx="3">
                  <c:v>Valorile Republicii Moldova sunt foarte similare cu cele ale statelor europene</c:v>
                </c:pt>
                <c:pt idx="4">
                  <c:v>Putem adera la UE și rămâne țară neutră</c:v>
                </c:pt>
                <c:pt idx="5">
                  <c:v>Toate statele din UE sunt țări independente și suverane </c:v>
                </c:pt>
                <c:pt idx="6">
                  <c:v>Deși sunt probleme și în UE, UE este cea mai bună opțiune pe care o are Moldova la momentul actual </c:v>
                </c:pt>
                <c:pt idx="7">
                  <c:v>Obiectivul Moldovei și al UE este identific: pacea și securitatea regională</c:v>
                </c:pt>
                <c:pt idx="8">
                  <c:v>Noi avem nevoie de UE pentru a atrage investitori în economia națională</c:v>
                </c:pt>
              </c:strCache>
            </c:strRef>
          </c:cat>
          <c:val>
            <c:numRef>
              <c:f>Foaie2!$D$460:$D$468</c:f>
              <c:numCache>
                <c:formatCode>0.0%</c:formatCode>
                <c:ptCount val="9"/>
                <c:pt idx="0">
                  <c:v>0.125</c:v>
                </c:pt>
                <c:pt idx="1">
                  <c:v>0.114</c:v>
                </c:pt>
                <c:pt idx="2">
                  <c:v>6.6000000000000003E-2</c:v>
                </c:pt>
                <c:pt idx="3">
                  <c:v>9.1999999999999998E-2</c:v>
                </c:pt>
                <c:pt idx="4">
                  <c:v>9.4E-2</c:v>
                </c:pt>
                <c:pt idx="5">
                  <c:v>0.112</c:v>
                </c:pt>
                <c:pt idx="6">
                  <c:v>6.9000000000000006E-2</c:v>
                </c:pt>
                <c:pt idx="7">
                  <c:v>0.08</c:v>
                </c:pt>
                <c:pt idx="8">
                  <c:v>3.9E-2</c:v>
                </c:pt>
              </c:numCache>
            </c:numRef>
          </c:val>
          <c:extLst>
            <c:ext xmlns:c16="http://schemas.microsoft.com/office/drawing/2014/chart" uri="{C3380CC4-5D6E-409C-BE32-E72D297353CC}">
              <c16:uniqueId val="{00000002-2B24-4304-B530-CBB36FB614D5}"/>
            </c:ext>
          </c:extLst>
        </c:ser>
        <c:dLbls>
          <c:showLegendKey val="0"/>
          <c:showVal val="0"/>
          <c:showCatName val="0"/>
          <c:showSerName val="0"/>
          <c:showPercent val="0"/>
          <c:showBubbleSize val="0"/>
        </c:dLbls>
        <c:gapWidth val="40"/>
        <c:overlap val="100"/>
        <c:axId val="686071016"/>
        <c:axId val="686063144"/>
      </c:barChart>
      <c:catAx>
        <c:axId val="686071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86063144"/>
        <c:crosses val="autoZero"/>
        <c:auto val="1"/>
        <c:lblAlgn val="ctr"/>
        <c:lblOffset val="100"/>
        <c:noMultiLvlLbl val="0"/>
      </c:catAx>
      <c:valAx>
        <c:axId val="686063144"/>
        <c:scaling>
          <c:orientation val="minMax"/>
          <c:max val="1"/>
        </c:scaling>
        <c:delete val="1"/>
        <c:axPos val="b"/>
        <c:majorGridlines>
          <c:spPr>
            <a:ln w="9525" cap="flat" cmpd="sng" algn="ctr">
              <a:solidFill>
                <a:schemeClr val="accent1">
                  <a:lumMod val="20000"/>
                  <a:lumOff val="80000"/>
                </a:schemeClr>
              </a:solidFill>
              <a:round/>
            </a:ln>
            <a:effectLst/>
          </c:spPr>
        </c:majorGridlines>
        <c:numFmt formatCode="0.0%" sourceLinked="1"/>
        <c:majorTickMark val="none"/>
        <c:minorTickMark val="none"/>
        <c:tickLblPos val="nextTo"/>
        <c:crossAx val="686071016"/>
        <c:crosses val="autoZero"/>
        <c:crossBetween val="between"/>
      </c:valAx>
      <c:spPr>
        <a:noFill/>
        <a:ln>
          <a:noFill/>
        </a:ln>
        <a:effectLst/>
      </c:spPr>
    </c:plotArea>
    <c:legend>
      <c:legendPos val="b"/>
      <c:layout>
        <c:manualLayout>
          <c:xMode val="edge"/>
          <c:yMode val="edge"/>
          <c:x val="0.4378131539103553"/>
          <c:y val="0.89635880135937129"/>
          <c:w val="0.56218684608964475"/>
          <c:h val="7.8125546806649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legend>
    <c:plotVisOnly val="1"/>
    <c:dispBlanksAs val="gap"/>
    <c:showDLblsOverMax val="0"/>
  </c:chart>
  <c:spPr>
    <a:noFill/>
    <a:ln>
      <a:noFill/>
    </a:ln>
    <a:effectLst/>
  </c:spPr>
  <c:txPr>
    <a:bodyPr/>
    <a:lstStyle/>
    <a:p>
      <a:pPr>
        <a:defRPr sz="1400">
          <a:solidFill>
            <a:schemeClr val="tx1"/>
          </a:solidFill>
        </a:defRPr>
      </a:pPr>
      <a:endParaRPr lang="en-RO"/>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Foaie2!$C$499</c:f>
              <c:strCache>
                <c:ptCount val="1"/>
                <c:pt idx="0">
                  <c:v>aug.24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Foaie2!$B$500:$B$503</c:f>
              <c:strCache>
                <c:ptCount val="4"/>
                <c:pt idx="0">
                  <c:v>Da</c:v>
                </c:pt>
                <c:pt idx="1">
                  <c:v>Nu</c:v>
                </c:pt>
                <c:pt idx="2">
                  <c:v>Încă nu am decis (Nu citiți)</c:v>
                </c:pt>
                <c:pt idx="3">
                  <c:v>NR</c:v>
                </c:pt>
              </c:strCache>
            </c:strRef>
          </c:cat>
          <c:val>
            <c:numRef>
              <c:f>Foaie2!$C$500:$C$503</c:f>
              <c:numCache>
                <c:formatCode>###0.0%</c:formatCode>
                <c:ptCount val="4"/>
                <c:pt idx="0">
                  <c:v>0.52227671801133579</c:v>
                </c:pt>
                <c:pt idx="1">
                  <c:v>0.36099999999999999</c:v>
                </c:pt>
                <c:pt idx="2">
                  <c:v>0.11028194317618822</c:v>
                </c:pt>
                <c:pt idx="3" formatCode="####.0%">
                  <c:v>6.0231429992634719E-3</c:v>
                </c:pt>
              </c:numCache>
            </c:numRef>
          </c:val>
          <c:extLst>
            <c:ext xmlns:c16="http://schemas.microsoft.com/office/drawing/2014/chart" uri="{C3380CC4-5D6E-409C-BE32-E72D297353CC}">
              <c16:uniqueId val="{00000000-0C75-405D-AA36-FBFAC4FCD28F}"/>
            </c:ext>
          </c:extLst>
        </c:ser>
        <c:ser>
          <c:idx val="1"/>
          <c:order val="1"/>
          <c:tx>
            <c:strRef>
              <c:f>Foaie2!$D$499</c:f>
              <c:strCache>
                <c:ptCount val="1"/>
                <c:pt idx="0">
                  <c:v>sept.24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Foaie2!$B$500:$B$503</c:f>
              <c:strCache>
                <c:ptCount val="4"/>
                <c:pt idx="0">
                  <c:v>Da</c:v>
                </c:pt>
                <c:pt idx="1">
                  <c:v>Nu</c:v>
                </c:pt>
                <c:pt idx="2">
                  <c:v>Încă nu am decis (Nu citiți)</c:v>
                </c:pt>
                <c:pt idx="3">
                  <c:v>NR</c:v>
                </c:pt>
              </c:strCache>
            </c:strRef>
          </c:cat>
          <c:val>
            <c:numRef>
              <c:f>Foaie2!$D$500:$D$503</c:f>
              <c:numCache>
                <c:formatCode>0.0%</c:formatCode>
                <c:ptCount val="4"/>
                <c:pt idx="0">
                  <c:v>0.53800000000000003</c:v>
                </c:pt>
                <c:pt idx="1">
                  <c:v>0.35</c:v>
                </c:pt>
                <c:pt idx="2">
                  <c:v>7.5999999999999998E-2</c:v>
                </c:pt>
                <c:pt idx="3">
                  <c:v>3.5000000000000003E-2</c:v>
                </c:pt>
              </c:numCache>
            </c:numRef>
          </c:val>
          <c:extLst>
            <c:ext xmlns:c16="http://schemas.microsoft.com/office/drawing/2014/chart" uri="{C3380CC4-5D6E-409C-BE32-E72D297353CC}">
              <c16:uniqueId val="{00000001-0C75-405D-AA36-FBFAC4FCD28F}"/>
            </c:ext>
          </c:extLst>
        </c:ser>
        <c:dLbls>
          <c:showLegendKey val="0"/>
          <c:showVal val="0"/>
          <c:showCatName val="0"/>
          <c:showSerName val="0"/>
          <c:showPercent val="0"/>
          <c:showBubbleSize val="0"/>
        </c:dLbls>
        <c:gapWidth val="79"/>
        <c:overlap val="-27"/>
        <c:axId val="686054944"/>
        <c:axId val="686054288"/>
      </c:barChart>
      <c:catAx>
        <c:axId val="68605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RO"/>
          </a:p>
        </c:txPr>
        <c:crossAx val="686054288"/>
        <c:crosses val="autoZero"/>
        <c:auto val="1"/>
        <c:lblAlgn val="ctr"/>
        <c:lblOffset val="100"/>
        <c:noMultiLvlLbl val="0"/>
      </c:catAx>
      <c:valAx>
        <c:axId val="686054288"/>
        <c:scaling>
          <c:orientation val="minMax"/>
        </c:scaling>
        <c:delete val="1"/>
        <c:axPos val="l"/>
        <c:majorGridlines>
          <c:spPr>
            <a:ln w="9525" cap="flat" cmpd="sng" algn="ctr">
              <a:solidFill>
                <a:schemeClr val="accent1">
                  <a:lumMod val="20000"/>
                  <a:lumOff val="80000"/>
                </a:schemeClr>
              </a:solidFill>
              <a:round/>
            </a:ln>
            <a:effectLst/>
          </c:spPr>
        </c:majorGridlines>
        <c:numFmt formatCode="###0.0%" sourceLinked="1"/>
        <c:majorTickMark val="none"/>
        <c:minorTickMark val="none"/>
        <c:tickLblPos val="nextTo"/>
        <c:crossAx val="68605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RO"/>
        </a:p>
      </c:txPr>
    </c:legend>
    <c:plotVisOnly val="1"/>
    <c:dispBlanksAs val="gap"/>
    <c:showDLblsOverMax val="0"/>
  </c:chart>
  <c:spPr>
    <a:noFill/>
    <a:ln>
      <a:noFill/>
    </a:ln>
    <a:effectLst/>
  </c:spPr>
  <c:txPr>
    <a:bodyPr/>
    <a:lstStyle/>
    <a:p>
      <a:pPr>
        <a:defRPr sz="1800">
          <a:solidFill>
            <a:schemeClr val="tx1"/>
          </a:solidFill>
        </a:defRPr>
      </a:pPr>
      <a:endParaRPr lang="en-R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F216-4FE7-B798-652F70EE5E4F}"/>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F216-4FE7-B798-652F70EE5E4F}"/>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5-F216-4FE7-B798-652F70EE5E4F}"/>
              </c:ext>
            </c:extLst>
          </c:dPt>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7-F216-4FE7-B798-652F70EE5E4F}"/>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F216-4FE7-B798-652F70EE5E4F}"/>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F216-4FE7-B798-652F70EE5E4F}"/>
              </c:ext>
            </c:extLst>
          </c:dPt>
          <c:dPt>
            <c:idx val="6"/>
            <c:invertIfNegative val="0"/>
            <c:bubble3D val="0"/>
            <c:spPr>
              <a:solidFill>
                <a:srgbClr val="FFFF00"/>
              </a:solidFill>
              <a:ln>
                <a:noFill/>
              </a:ln>
              <a:effectLst/>
            </c:spPr>
            <c:extLst>
              <c:ext xmlns:c16="http://schemas.microsoft.com/office/drawing/2014/chart" uri="{C3380CC4-5D6E-409C-BE32-E72D297353CC}">
                <c16:uniqueId val="{0000000D-F216-4FE7-B798-652F70EE5E4F}"/>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F216-4FE7-B798-652F70EE5E4F}"/>
              </c:ext>
            </c:extLst>
          </c:dPt>
          <c:dPt>
            <c:idx val="9"/>
            <c:invertIfNegative val="0"/>
            <c:bubble3D val="0"/>
            <c:spPr>
              <a:solidFill>
                <a:srgbClr val="7030A0"/>
              </a:solidFill>
              <a:ln>
                <a:noFill/>
              </a:ln>
              <a:effectLst/>
            </c:spPr>
            <c:extLst>
              <c:ext xmlns:c16="http://schemas.microsoft.com/office/drawing/2014/chart" uri="{C3380CC4-5D6E-409C-BE32-E72D297353CC}">
                <c16:uniqueId val="{00000011-F216-4FE7-B798-652F70EE5E4F}"/>
              </c:ext>
            </c:extLst>
          </c:dPt>
          <c:dPt>
            <c:idx val="10"/>
            <c:invertIfNegative val="0"/>
            <c:bubble3D val="0"/>
            <c:spPr>
              <a:solidFill>
                <a:srgbClr val="C00000"/>
              </a:solidFill>
              <a:ln>
                <a:noFill/>
              </a:ln>
              <a:effectLst/>
            </c:spPr>
            <c:extLst>
              <c:ext xmlns:c16="http://schemas.microsoft.com/office/drawing/2014/chart" uri="{C3380CC4-5D6E-409C-BE32-E72D297353CC}">
                <c16:uniqueId val="{00000013-F216-4FE7-B798-652F70EE5E4F}"/>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5-F216-4FE7-B798-652F70EE5E4F}"/>
              </c:ext>
            </c:extLst>
          </c:dPt>
          <c:dPt>
            <c:idx val="12"/>
            <c:invertIfNegative val="0"/>
            <c:bubble3D val="0"/>
            <c:spPr>
              <a:solidFill>
                <a:srgbClr val="FF0000"/>
              </a:solidFill>
              <a:ln>
                <a:noFill/>
              </a:ln>
              <a:effectLst/>
            </c:spPr>
            <c:extLst>
              <c:ext xmlns:c16="http://schemas.microsoft.com/office/drawing/2014/chart" uri="{C3380CC4-5D6E-409C-BE32-E72D297353CC}">
                <c16:uniqueId val="{00000017-F216-4FE7-B798-652F70EE5E4F}"/>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9-F216-4FE7-B798-652F70EE5E4F}"/>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Foaie2!$A$32:$A$45</c:f>
              <c:strCache>
                <c:ptCount val="14"/>
                <c:pt idx="0">
                  <c:v>Nu răspund  </c:v>
                </c:pt>
                <c:pt idx="1">
                  <c:v>Nici un partid /Nu aș merge la alegeri</c:v>
                </c:pt>
                <c:pt idx="2">
                  <c:v>Voi merge la vot, dar nu am decis pentru cine să votez</c:v>
                </c:pt>
                <c:pt idx="3">
                  <c:v>Alt partid</c:v>
                </c:pt>
                <c:pt idx="4">
                  <c:v>Mișcarea Alternativa Națională</c:v>
                </c:pt>
                <c:pt idx="5">
                  <c:v>Partidul Dezvoltării și Consolidării Moldovei </c:v>
                </c:pt>
                <c:pt idx="6">
                  <c:v>Blocul Împreună format din „PPDA”, LOC, și Partidul Schimbării</c:v>
                </c:pt>
                <c:pt idx="7">
                  <c:v>Partidul „Viitorul Moldovei”</c:v>
                </c:pt>
                <c:pt idx="8">
                  <c:v>Partidul Social Democrat European</c:v>
                </c:pt>
                <c:pt idx="9">
                  <c:v>Partidul Nostru</c:v>
                </c:pt>
                <c:pt idx="10">
                  <c:v>Partidul Comuniștilor din RM</c:v>
                </c:pt>
                <c:pt idx="11">
                  <c:v>Blocul electoral „Victoria”</c:v>
                </c:pt>
                <c:pt idx="12">
                  <c:v>Partidul Socialiștilor din RM</c:v>
                </c:pt>
                <c:pt idx="13">
                  <c:v>Partidul „Acțiune și Solidaritate”</c:v>
                </c:pt>
              </c:strCache>
            </c:strRef>
          </c:cat>
          <c:val>
            <c:numRef>
              <c:f>Foaie2!$B$32:$B$45</c:f>
              <c:numCache>
                <c:formatCode>0.0%</c:formatCode>
                <c:ptCount val="14"/>
                <c:pt idx="0">
                  <c:v>4.1000000000000002E-2</c:v>
                </c:pt>
                <c:pt idx="1">
                  <c:v>8.8999999999999996E-2</c:v>
                </c:pt>
                <c:pt idx="2">
                  <c:v>0.29699999999999999</c:v>
                </c:pt>
                <c:pt idx="3">
                  <c:v>5.0000000000000001E-3</c:v>
                </c:pt>
                <c:pt idx="4">
                  <c:v>8.0000000000000002E-3</c:v>
                </c:pt>
                <c:pt idx="5">
                  <c:v>8.9999999999999993E-3</c:v>
                </c:pt>
                <c:pt idx="6">
                  <c:v>1.2E-2</c:v>
                </c:pt>
                <c:pt idx="7">
                  <c:v>1.2E-2</c:v>
                </c:pt>
                <c:pt idx="8">
                  <c:v>1.6E-2</c:v>
                </c:pt>
                <c:pt idx="9">
                  <c:v>3.5000000000000003E-2</c:v>
                </c:pt>
                <c:pt idx="10">
                  <c:v>3.5999999999999997E-2</c:v>
                </c:pt>
                <c:pt idx="11">
                  <c:v>6.9000000000000006E-2</c:v>
                </c:pt>
                <c:pt idx="12">
                  <c:v>7.1999999999999995E-2</c:v>
                </c:pt>
                <c:pt idx="13">
                  <c:v>0.29899999999999999</c:v>
                </c:pt>
              </c:numCache>
            </c:numRef>
          </c:val>
          <c:extLst>
            <c:ext xmlns:c16="http://schemas.microsoft.com/office/drawing/2014/chart" uri="{C3380CC4-5D6E-409C-BE32-E72D297353CC}">
              <c16:uniqueId val="{0000001A-F216-4FE7-B798-652F70EE5E4F}"/>
            </c:ext>
          </c:extLst>
        </c:ser>
        <c:dLbls>
          <c:showLegendKey val="0"/>
          <c:showVal val="0"/>
          <c:showCatName val="0"/>
          <c:showSerName val="0"/>
          <c:showPercent val="0"/>
          <c:showBubbleSize val="0"/>
        </c:dLbls>
        <c:gapWidth val="72"/>
        <c:axId val="481791296"/>
        <c:axId val="481792280"/>
      </c:barChart>
      <c:catAx>
        <c:axId val="481791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RO"/>
          </a:p>
        </c:txPr>
        <c:crossAx val="481792280"/>
        <c:crosses val="autoZero"/>
        <c:auto val="1"/>
        <c:lblAlgn val="ctr"/>
        <c:lblOffset val="100"/>
        <c:noMultiLvlLbl val="0"/>
      </c:catAx>
      <c:valAx>
        <c:axId val="481792280"/>
        <c:scaling>
          <c:orientation val="minMax"/>
        </c:scaling>
        <c:delete val="1"/>
        <c:axPos val="b"/>
        <c:majorGridlines>
          <c:spPr>
            <a:ln w="9525" cap="flat" cmpd="sng" algn="ctr">
              <a:solidFill>
                <a:schemeClr val="accent1">
                  <a:lumMod val="20000"/>
                  <a:lumOff val="80000"/>
                </a:schemeClr>
              </a:solidFill>
              <a:round/>
            </a:ln>
            <a:effectLst/>
          </c:spPr>
        </c:majorGridlines>
        <c:numFmt formatCode="0.0%" sourceLinked="1"/>
        <c:majorTickMark val="none"/>
        <c:minorTickMark val="none"/>
        <c:tickLblPos val="nextTo"/>
        <c:crossAx val="48179129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n-RO"/>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6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4.3981481481481483E-2"/>
          <c:w val="0.95833333333333337"/>
          <c:h val="0.91203703703703709"/>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RO"/>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Sheet1!$A$3:$A$18</c:f>
              <c:strCache>
                <c:ptCount val="16"/>
                <c:pt idx="0">
                  <c:v>Moldova 1</c:v>
                </c:pt>
                <c:pt idx="1">
                  <c:v>Pro TV</c:v>
                </c:pt>
                <c:pt idx="2">
                  <c:v>Jurnal TV</c:v>
                </c:pt>
                <c:pt idx="3">
                  <c:v>TV8</c:v>
                </c:pt>
                <c:pt idx="4">
                  <c:v>Cinema 1/RTR Moldova</c:v>
                </c:pt>
                <c:pt idx="5">
                  <c:v>Rossia 24</c:v>
                </c:pt>
                <c:pt idx="6">
                  <c:v>TVR</c:v>
                </c:pt>
                <c:pt idx="7">
                  <c:v>Euronews</c:v>
                </c:pt>
                <c:pt idx="8">
                  <c:v>One TV</c:v>
                </c:pt>
                <c:pt idx="9">
                  <c:v>GRT Găgăuzia</c:v>
                </c:pt>
                <c:pt idx="10">
                  <c:v>Exclusiv TV</c:v>
                </c:pt>
                <c:pt idx="11">
                  <c:v>Sarafan TV</c:v>
                </c:pt>
                <c:pt idx="12">
                  <c:v>Ava TV</c:v>
                </c:pt>
                <c:pt idx="13">
                  <c:v>Altul</c:v>
                </c:pt>
                <c:pt idx="14">
                  <c:v>Nu privesc canale TV</c:v>
                </c:pt>
                <c:pt idx="15">
                  <c:v>Nu răspund</c:v>
                </c:pt>
              </c:strCache>
            </c:strRef>
          </c:cat>
          <c:val>
            <c:numRef>
              <c:f>Sheet1!$B$3:$B$18</c:f>
              <c:numCache>
                <c:formatCode>0.00%</c:formatCode>
                <c:ptCount val="16"/>
                <c:pt idx="0">
                  <c:v>0.28299999999999997</c:v>
                </c:pt>
                <c:pt idx="1">
                  <c:v>0.28299999999999997</c:v>
                </c:pt>
                <c:pt idx="2">
                  <c:v>0.255</c:v>
                </c:pt>
                <c:pt idx="3">
                  <c:v>0.247</c:v>
                </c:pt>
                <c:pt idx="4">
                  <c:v>6.3E-2</c:v>
                </c:pt>
                <c:pt idx="5">
                  <c:v>4.9000000000000002E-2</c:v>
                </c:pt>
                <c:pt idx="6">
                  <c:v>3.5999999999999997E-2</c:v>
                </c:pt>
                <c:pt idx="7">
                  <c:v>3.4000000000000002E-2</c:v>
                </c:pt>
                <c:pt idx="8">
                  <c:v>2.8999999999999998E-2</c:v>
                </c:pt>
                <c:pt idx="9">
                  <c:v>2.7999999999999997E-2</c:v>
                </c:pt>
                <c:pt idx="10">
                  <c:v>1.8000000000000002E-2</c:v>
                </c:pt>
                <c:pt idx="11">
                  <c:v>7.0000000000000001E-3</c:v>
                </c:pt>
                <c:pt idx="12">
                  <c:v>1E-3</c:v>
                </c:pt>
                <c:pt idx="13">
                  <c:v>0.13900000000000001</c:v>
                </c:pt>
                <c:pt idx="14">
                  <c:v>0.32400000000000001</c:v>
                </c:pt>
                <c:pt idx="15">
                  <c:v>1.4999999999999999E-2</c:v>
                </c:pt>
              </c:numCache>
            </c:numRef>
          </c:val>
          <c:extLst>
            <c:ext xmlns:c16="http://schemas.microsoft.com/office/drawing/2014/chart" uri="{C3380CC4-5D6E-409C-BE32-E72D297353CC}">
              <c16:uniqueId val="{00000000-CA0A-9D4A-8169-6742B2580593}"/>
            </c:ext>
          </c:extLst>
        </c:ser>
        <c:dLbls>
          <c:showLegendKey val="0"/>
          <c:showVal val="0"/>
          <c:showCatName val="0"/>
          <c:showSerName val="0"/>
          <c:showPercent val="0"/>
          <c:showBubbleSize val="0"/>
        </c:dLbls>
        <c:gapWidth val="21"/>
        <c:overlap val="-33"/>
        <c:axId val="2141032767"/>
        <c:axId val="2141034479"/>
      </c:barChart>
      <c:catAx>
        <c:axId val="214103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RO"/>
          </a:p>
        </c:txPr>
        <c:crossAx val="2141034479"/>
        <c:crosses val="autoZero"/>
        <c:auto val="1"/>
        <c:lblAlgn val="ctr"/>
        <c:lblOffset val="100"/>
        <c:noMultiLvlLbl val="0"/>
      </c:catAx>
      <c:valAx>
        <c:axId val="2141034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RO"/>
          </a:p>
        </c:txPr>
        <c:crossAx val="2141032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R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Sheet1!$C$232:$C$236</c:f>
              <c:strCache>
                <c:ptCount val="5"/>
                <c:pt idx="0">
                  <c:v>Ianuarie 2023</c:v>
                </c:pt>
                <c:pt idx="1">
                  <c:v>Martie 2023</c:v>
                </c:pt>
                <c:pt idx="2">
                  <c:v>Iunie 2023</c:v>
                </c:pt>
                <c:pt idx="3">
                  <c:v>Aprilie 2024</c:v>
                </c:pt>
                <c:pt idx="4">
                  <c:v>Septembrie_2024</c:v>
                </c:pt>
              </c:strCache>
            </c:strRef>
          </c:cat>
          <c:val>
            <c:numRef>
              <c:f>Sheet1!$D$232:$D$236</c:f>
              <c:numCache>
                <c:formatCode>0.0%</c:formatCode>
                <c:ptCount val="5"/>
                <c:pt idx="0">
                  <c:v>0.42299999999999999</c:v>
                </c:pt>
                <c:pt idx="1">
                  <c:v>0.41199999999999998</c:v>
                </c:pt>
                <c:pt idx="2">
                  <c:v>0.42799999999999999</c:v>
                </c:pt>
                <c:pt idx="3">
                  <c:v>0.48099999999999998</c:v>
                </c:pt>
                <c:pt idx="4">
                  <c:v>0.47899999999999998</c:v>
                </c:pt>
              </c:numCache>
            </c:numRef>
          </c:val>
          <c:extLst>
            <c:ext xmlns:c16="http://schemas.microsoft.com/office/drawing/2014/chart" uri="{C3380CC4-5D6E-409C-BE32-E72D297353CC}">
              <c16:uniqueId val="{00000000-845A-4037-8A3C-C68E323F36EE}"/>
            </c:ext>
          </c:extLst>
        </c:ser>
        <c:dLbls>
          <c:showLegendKey val="0"/>
          <c:showVal val="0"/>
          <c:showCatName val="0"/>
          <c:showSerName val="0"/>
          <c:showPercent val="0"/>
          <c:showBubbleSize val="0"/>
        </c:dLbls>
        <c:gapWidth val="99"/>
        <c:overlap val="-27"/>
        <c:axId val="992485167"/>
        <c:axId val="992490159"/>
      </c:barChart>
      <c:catAx>
        <c:axId val="99248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crossAx val="992490159"/>
        <c:crosses val="autoZero"/>
        <c:auto val="1"/>
        <c:lblAlgn val="ctr"/>
        <c:lblOffset val="100"/>
        <c:noMultiLvlLbl val="0"/>
      </c:catAx>
      <c:valAx>
        <c:axId val="99249015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crossAx val="992485167"/>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R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918689567093688E-2"/>
          <c:y val="2.4872592503966794E-2"/>
          <c:w val="0.96816262086581262"/>
          <c:h val="0.74761207967047261"/>
        </c:manualLayout>
      </c:layout>
      <c:lineChart>
        <c:grouping val="standard"/>
        <c:varyColors val="0"/>
        <c:ser>
          <c:idx val="0"/>
          <c:order val="0"/>
          <c:tx>
            <c:strRef>
              <c:f>figuri!$A$44</c:f>
              <c:strCache>
                <c:ptCount val="1"/>
                <c:pt idx="0">
                  <c:v>PAS</c:v>
                </c:pt>
              </c:strCache>
            </c:strRef>
          </c:tx>
          <c:spPr>
            <a:ln w="47625" cap="rnd">
              <a:solidFill>
                <a:srgbClr val="FFFF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13E4-4C7A-A04D-22A8921123A3}"/>
                </c:ext>
              </c:extLst>
            </c:dLbl>
            <c:dLbl>
              <c:idx val="1"/>
              <c:delete val="1"/>
              <c:extLst>
                <c:ext xmlns:c15="http://schemas.microsoft.com/office/drawing/2012/chart" uri="{CE6537A1-D6FC-4f65-9D91-7224C49458BB}"/>
                <c:ext xmlns:c16="http://schemas.microsoft.com/office/drawing/2014/chart" uri="{C3380CC4-5D6E-409C-BE32-E72D297353CC}">
                  <c16:uniqueId val="{0000000D-13E4-4C7A-A04D-22A8921123A3}"/>
                </c:ext>
              </c:extLst>
            </c:dLbl>
            <c:dLbl>
              <c:idx val="2"/>
              <c:delete val="1"/>
              <c:extLst>
                <c:ext xmlns:c15="http://schemas.microsoft.com/office/drawing/2012/chart" uri="{CE6537A1-D6FC-4f65-9D91-7224C49458BB}"/>
                <c:ext xmlns:c16="http://schemas.microsoft.com/office/drawing/2014/chart" uri="{C3380CC4-5D6E-409C-BE32-E72D297353CC}">
                  <c16:uniqueId val="{0000000C-13E4-4C7A-A04D-22A8921123A3}"/>
                </c:ext>
              </c:extLst>
            </c:dLbl>
            <c:dLbl>
              <c:idx val="3"/>
              <c:delete val="1"/>
              <c:extLst>
                <c:ext xmlns:c15="http://schemas.microsoft.com/office/drawing/2012/chart" uri="{CE6537A1-D6FC-4f65-9D91-7224C49458BB}"/>
                <c:ext xmlns:c16="http://schemas.microsoft.com/office/drawing/2014/chart" uri="{C3380CC4-5D6E-409C-BE32-E72D297353CC}">
                  <c16:uniqueId val="{0000000B-13E4-4C7A-A04D-22A8921123A3}"/>
                </c:ext>
              </c:extLst>
            </c:dLbl>
            <c:dLbl>
              <c:idx val="4"/>
              <c:delete val="1"/>
              <c:extLst>
                <c:ext xmlns:c15="http://schemas.microsoft.com/office/drawing/2012/chart" uri="{CE6537A1-D6FC-4f65-9D91-7224C49458BB}"/>
                <c:ext xmlns:c16="http://schemas.microsoft.com/office/drawing/2014/chart" uri="{C3380CC4-5D6E-409C-BE32-E72D297353CC}">
                  <c16:uniqueId val="{00000009-13E4-4C7A-A04D-22A8921123A3}"/>
                </c:ext>
              </c:extLst>
            </c:dLbl>
            <c:dLbl>
              <c:idx val="5"/>
              <c:delete val="1"/>
              <c:extLst>
                <c:ext xmlns:c15="http://schemas.microsoft.com/office/drawing/2012/chart" uri="{CE6537A1-D6FC-4f65-9D91-7224C49458BB}"/>
                <c:ext xmlns:c16="http://schemas.microsoft.com/office/drawing/2014/chart" uri="{C3380CC4-5D6E-409C-BE32-E72D297353CC}">
                  <c16:uniqueId val="{00000001-724C-4067-8ACC-58CF93D6A595}"/>
                </c:ext>
              </c:extLst>
            </c:dLbl>
            <c:dLbl>
              <c:idx val="6"/>
              <c:delete val="1"/>
              <c:extLst>
                <c:ext xmlns:c15="http://schemas.microsoft.com/office/drawing/2012/chart" uri="{CE6537A1-D6FC-4f65-9D91-7224C49458BB}"/>
                <c:ext xmlns:c16="http://schemas.microsoft.com/office/drawing/2014/chart" uri="{C3380CC4-5D6E-409C-BE32-E72D297353CC}">
                  <c16:uniqueId val="{00000008-13E4-4C7A-A04D-22A8921123A3}"/>
                </c:ext>
              </c:extLst>
            </c:dLbl>
            <c:dLbl>
              <c:idx val="7"/>
              <c:delete val="1"/>
              <c:extLst>
                <c:ext xmlns:c15="http://schemas.microsoft.com/office/drawing/2012/chart" uri="{CE6537A1-D6FC-4f65-9D91-7224C49458BB}"/>
                <c:ext xmlns:c16="http://schemas.microsoft.com/office/drawing/2014/chart" uri="{C3380CC4-5D6E-409C-BE32-E72D297353CC}">
                  <c16:uniqueId val="{00000007-13E4-4C7A-A04D-22A8921123A3}"/>
                </c:ext>
              </c:extLst>
            </c:dLbl>
            <c:dLbl>
              <c:idx val="8"/>
              <c:layout>
                <c:manualLayout>
                  <c:x val="-2.0260150358119452E-2"/>
                  <c:y val="-3.1255317622936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E4-4C7A-A04D-22A8921123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figuri!$B$43:$J$43</c:f>
              <c:strCache>
                <c:ptCount val="9"/>
                <c:pt idx="0">
                  <c:v>Ian. '23</c:v>
                </c:pt>
                <c:pt idx="1">
                  <c:v>Mar. '23</c:v>
                </c:pt>
                <c:pt idx="2">
                  <c:v>Apr. '23</c:v>
                </c:pt>
                <c:pt idx="3">
                  <c:v>Iun. '23</c:v>
                </c:pt>
                <c:pt idx="4">
                  <c:v>Feb. '24</c:v>
                </c:pt>
                <c:pt idx="5">
                  <c:v>Apr. '24</c:v>
                </c:pt>
                <c:pt idx="6">
                  <c:v>Mai. '24</c:v>
                </c:pt>
                <c:pt idx="7">
                  <c:v>Aug. '24</c:v>
                </c:pt>
                <c:pt idx="8">
                  <c:v>Sep. '24</c:v>
                </c:pt>
              </c:strCache>
            </c:strRef>
          </c:cat>
          <c:val>
            <c:numRef>
              <c:f>figuri!$B$44:$J$44</c:f>
              <c:numCache>
                <c:formatCode>0%</c:formatCode>
                <c:ptCount val="9"/>
                <c:pt idx="0">
                  <c:v>0.23400000000000001</c:v>
                </c:pt>
                <c:pt idx="1">
                  <c:v>0.28699999999999998</c:v>
                </c:pt>
                <c:pt idx="2">
                  <c:v>0.307</c:v>
                </c:pt>
                <c:pt idx="3">
                  <c:v>0.314</c:v>
                </c:pt>
                <c:pt idx="4">
                  <c:v>0.22700000000000001</c:v>
                </c:pt>
                <c:pt idx="5">
                  <c:v>0.29799999999999999</c:v>
                </c:pt>
                <c:pt idx="6">
                  <c:v>0.31</c:v>
                </c:pt>
                <c:pt idx="7">
                  <c:v>0.28000000000000003</c:v>
                </c:pt>
                <c:pt idx="8">
                  <c:v>0.3</c:v>
                </c:pt>
              </c:numCache>
            </c:numRef>
          </c:val>
          <c:smooth val="1"/>
          <c:extLst>
            <c:ext xmlns:c16="http://schemas.microsoft.com/office/drawing/2014/chart" uri="{C3380CC4-5D6E-409C-BE32-E72D297353CC}">
              <c16:uniqueId val="{00000000-DB59-48BA-8029-D4B46389D3C1}"/>
            </c:ext>
          </c:extLst>
        </c:ser>
        <c:ser>
          <c:idx val="1"/>
          <c:order val="1"/>
          <c:tx>
            <c:strRef>
              <c:f>figuri!$A$45</c:f>
              <c:strCache>
                <c:ptCount val="1"/>
                <c:pt idx="0">
                  <c:v>BECS</c:v>
                </c:pt>
              </c:strCache>
            </c:strRef>
          </c:tx>
          <c:spPr>
            <a:ln w="41275" cap="rnd">
              <a:solidFill>
                <a:srgbClr val="FF0000"/>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E4-4C7A-A04D-22A8921123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figuri!$B$43:$J$43</c:f>
              <c:strCache>
                <c:ptCount val="9"/>
                <c:pt idx="0">
                  <c:v>Ian. '23</c:v>
                </c:pt>
                <c:pt idx="1">
                  <c:v>Mar. '23</c:v>
                </c:pt>
                <c:pt idx="2">
                  <c:v>Apr. '23</c:v>
                </c:pt>
                <c:pt idx="3">
                  <c:v>Iun. '23</c:v>
                </c:pt>
                <c:pt idx="4">
                  <c:v>Feb. '24</c:v>
                </c:pt>
                <c:pt idx="5">
                  <c:v>Apr. '24</c:v>
                </c:pt>
                <c:pt idx="6">
                  <c:v>Mai. '24</c:v>
                </c:pt>
                <c:pt idx="7">
                  <c:v>Aug. '24</c:v>
                </c:pt>
                <c:pt idx="8">
                  <c:v>Sep. '24</c:v>
                </c:pt>
              </c:strCache>
            </c:strRef>
          </c:cat>
          <c:val>
            <c:numRef>
              <c:f>figuri!$B$45:$J$45</c:f>
              <c:numCache>
                <c:formatCode>0%</c:formatCode>
                <c:ptCount val="9"/>
                <c:pt idx="0">
                  <c:v>0.22</c:v>
                </c:pt>
                <c:pt idx="1">
                  <c:v>0.19600000000000001</c:v>
                </c:pt>
                <c:pt idx="2">
                  <c:v>0.17899999999999999</c:v>
                </c:pt>
                <c:pt idx="3">
                  <c:v>0.154</c:v>
                </c:pt>
                <c:pt idx="4">
                  <c:v>0.19400000000000001</c:v>
                </c:pt>
                <c:pt idx="5">
                  <c:v>0.21099999999999999</c:v>
                </c:pt>
                <c:pt idx="6">
                  <c:v>0.18</c:v>
                </c:pt>
                <c:pt idx="7">
                  <c:v>0.14000000000000001</c:v>
                </c:pt>
                <c:pt idx="8">
                  <c:v>0.11</c:v>
                </c:pt>
              </c:numCache>
            </c:numRef>
          </c:val>
          <c:smooth val="1"/>
          <c:extLst>
            <c:ext xmlns:c16="http://schemas.microsoft.com/office/drawing/2014/chart" uri="{C3380CC4-5D6E-409C-BE32-E72D297353CC}">
              <c16:uniqueId val="{00000001-DB59-48BA-8029-D4B46389D3C1}"/>
            </c:ext>
          </c:extLst>
        </c:ser>
        <c:ser>
          <c:idx val="2"/>
          <c:order val="2"/>
          <c:tx>
            <c:strRef>
              <c:f>figuri!$A$46</c:f>
              <c:strCache>
                <c:ptCount val="1"/>
                <c:pt idx="0">
                  <c:v>PP Șor/Șansa/ BE Victoria</c:v>
                </c:pt>
              </c:strCache>
            </c:strRef>
          </c:tx>
          <c:spPr>
            <a:ln w="41275" cap="rnd">
              <a:solidFill>
                <a:schemeClr val="accent3"/>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E4-4C7A-A04D-22A8921123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figuri!$B$43:$J$43</c:f>
              <c:strCache>
                <c:ptCount val="9"/>
                <c:pt idx="0">
                  <c:v>Ian. '23</c:v>
                </c:pt>
                <c:pt idx="1">
                  <c:v>Mar. '23</c:v>
                </c:pt>
                <c:pt idx="2">
                  <c:v>Apr. '23</c:v>
                </c:pt>
                <c:pt idx="3">
                  <c:v>Iun. '23</c:v>
                </c:pt>
                <c:pt idx="4">
                  <c:v>Feb. '24</c:v>
                </c:pt>
                <c:pt idx="5">
                  <c:v>Apr. '24</c:v>
                </c:pt>
                <c:pt idx="6">
                  <c:v>Mai. '24</c:v>
                </c:pt>
                <c:pt idx="7">
                  <c:v>Aug. '24</c:v>
                </c:pt>
                <c:pt idx="8">
                  <c:v>Sep. '24</c:v>
                </c:pt>
              </c:strCache>
            </c:strRef>
          </c:cat>
          <c:val>
            <c:numRef>
              <c:f>figuri!$B$46:$J$46</c:f>
              <c:numCache>
                <c:formatCode>0%</c:formatCode>
                <c:ptCount val="9"/>
                <c:pt idx="0">
                  <c:v>0.113</c:v>
                </c:pt>
                <c:pt idx="1">
                  <c:v>6.4000000000000001E-2</c:v>
                </c:pt>
                <c:pt idx="2">
                  <c:v>6.6000000000000003E-2</c:v>
                </c:pt>
                <c:pt idx="3">
                  <c:v>9.7000000000000003E-2</c:v>
                </c:pt>
                <c:pt idx="4">
                  <c:v>6.7000000000000004E-2</c:v>
                </c:pt>
                <c:pt idx="5">
                  <c:v>6.0999999999999999E-2</c:v>
                </c:pt>
                <c:pt idx="6">
                  <c:v>0.06</c:v>
                </c:pt>
                <c:pt idx="7">
                  <c:v>0.08</c:v>
                </c:pt>
                <c:pt idx="8">
                  <c:v>7.0000000000000007E-2</c:v>
                </c:pt>
              </c:numCache>
            </c:numRef>
          </c:val>
          <c:smooth val="1"/>
          <c:extLst>
            <c:ext xmlns:c16="http://schemas.microsoft.com/office/drawing/2014/chart" uri="{C3380CC4-5D6E-409C-BE32-E72D297353CC}">
              <c16:uniqueId val="{00000002-DB59-48BA-8029-D4B46389D3C1}"/>
            </c:ext>
          </c:extLst>
        </c:ser>
        <c:ser>
          <c:idx val="3"/>
          <c:order val="3"/>
          <c:tx>
            <c:strRef>
              <c:f>figuri!$A$47</c:f>
              <c:strCache>
                <c:ptCount val="1"/>
                <c:pt idx="0">
                  <c:v>Nu am decis</c:v>
                </c:pt>
              </c:strCache>
            </c:strRef>
          </c:tx>
          <c:spPr>
            <a:ln w="41275" cap="rnd">
              <a:solidFill>
                <a:srgbClr val="10CF9B"/>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13E4-4C7A-A04D-22A8921123A3}"/>
                </c:ext>
              </c:extLst>
            </c:dLbl>
            <c:dLbl>
              <c:idx val="1"/>
              <c:delete val="1"/>
              <c:extLst>
                <c:ext xmlns:c15="http://schemas.microsoft.com/office/drawing/2012/chart" uri="{CE6537A1-D6FC-4f65-9D91-7224C49458BB}"/>
                <c:ext xmlns:c16="http://schemas.microsoft.com/office/drawing/2014/chart" uri="{C3380CC4-5D6E-409C-BE32-E72D297353CC}">
                  <c16:uniqueId val="{0000000F-13E4-4C7A-A04D-22A8921123A3}"/>
                </c:ext>
              </c:extLst>
            </c:dLbl>
            <c:dLbl>
              <c:idx val="2"/>
              <c:delete val="1"/>
              <c:extLst>
                <c:ext xmlns:c15="http://schemas.microsoft.com/office/drawing/2012/chart" uri="{CE6537A1-D6FC-4f65-9D91-7224C49458BB}"/>
                <c:ext xmlns:c16="http://schemas.microsoft.com/office/drawing/2014/chart" uri="{C3380CC4-5D6E-409C-BE32-E72D297353CC}">
                  <c16:uniqueId val="{00000011-13E4-4C7A-A04D-22A8921123A3}"/>
                </c:ext>
              </c:extLst>
            </c:dLbl>
            <c:dLbl>
              <c:idx val="3"/>
              <c:delete val="1"/>
              <c:extLst>
                <c:ext xmlns:c15="http://schemas.microsoft.com/office/drawing/2012/chart" uri="{CE6537A1-D6FC-4f65-9D91-7224C49458BB}"/>
                <c:ext xmlns:c16="http://schemas.microsoft.com/office/drawing/2014/chart" uri="{C3380CC4-5D6E-409C-BE32-E72D297353CC}">
                  <c16:uniqueId val="{00000012-13E4-4C7A-A04D-22A8921123A3}"/>
                </c:ext>
              </c:extLst>
            </c:dLbl>
            <c:dLbl>
              <c:idx val="4"/>
              <c:delete val="1"/>
              <c:extLst>
                <c:ext xmlns:c15="http://schemas.microsoft.com/office/drawing/2012/chart" uri="{CE6537A1-D6FC-4f65-9D91-7224C49458BB}"/>
                <c:ext xmlns:c16="http://schemas.microsoft.com/office/drawing/2014/chart" uri="{C3380CC4-5D6E-409C-BE32-E72D297353CC}">
                  <c16:uniqueId val="{0000000A-13E4-4C7A-A04D-22A8921123A3}"/>
                </c:ext>
              </c:extLst>
            </c:dLbl>
            <c:dLbl>
              <c:idx val="5"/>
              <c:delete val="1"/>
              <c:extLst>
                <c:ext xmlns:c15="http://schemas.microsoft.com/office/drawing/2012/chart" uri="{CE6537A1-D6FC-4f65-9D91-7224C49458BB}"/>
                <c:ext xmlns:c16="http://schemas.microsoft.com/office/drawing/2014/chart" uri="{C3380CC4-5D6E-409C-BE32-E72D297353CC}">
                  <c16:uniqueId val="{00000002-724C-4067-8ACC-58CF93D6A595}"/>
                </c:ext>
              </c:extLst>
            </c:dLbl>
            <c:dLbl>
              <c:idx val="6"/>
              <c:delete val="1"/>
              <c:extLst>
                <c:ext xmlns:c15="http://schemas.microsoft.com/office/drawing/2012/chart" uri="{CE6537A1-D6FC-4f65-9D91-7224C49458BB}"/>
                <c:ext xmlns:c16="http://schemas.microsoft.com/office/drawing/2014/chart" uri="{C3380CC4-5D6E-409C-BE32-E72D297353CC}">
                  <c16:uniqueId val="{00000013-13E4-4C7A-A04D-22A8921123A3}"/>
                </c:ext>
              </c:extLst>
            </c:dLbl>
            <c:dLbl>
              <c:idx val="7"/>
              <c:delete val="1"/>
              <c:extLst>
                <c:ext xmlns:c15="http://schemas.microsoft.com/office/drawing/2012/chart" uri="{CE6537A1-D6FC-4f65-9D91-7224C49458BB}"/>
                <c:ext xmlns:c16="http://schemas.microsoft.com/office/drawing/2014/chart" uri="{C3380CC4-5D6E-409C-BE32-E72D297353CC}">
                  <c16:uniqueId val="{00000014-13E4-4C7A-A04D-22A8921123A3}"/>
                </c:ext>
              </c:extLst>
            </c:dLbl>
            <c:dLbl>
              <c:idx val="8"/>
              <c:layout>
                <c:manualLayout>
                  <c:x val="-2.0260150358119452E-2"/>
                  <c:y val="4.2417931059699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E4-4C7A-A04D-22A8921123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figuri!$B$43:$J$43</c:f>
              <c:strCache>
                <c:ptCount val="9"/>
                <c:pt idx="0">
                  <c:v>Ian. '23</c:v>
                </c:pt>
                <c:pt idx="1">
                  <c:v>Mar. '23</c:v>
                </c:pt>
                <c:pt idx="2">
                  <c:v>Apr. '23</c:v>
                </c:pt>
                <c:pt idx="3">
                  <c:v>Iun. '23</c:v>
                </c:pt>
                <c:pt idx="4">
                  <c:v>Feb. '24</c:v>
                </c:pt>
                <c:pt idx="5">
                  <c:v>Apr. '24</c:v>
                </c:pt>
                <c:pt idx="6">
                  <c:v>Mai. '24</c:v>
                </c:pt>
                <c:pt idx="7">
                  <c:v>Aug. '24</c:v>
                </c:pt>
                <c:pt idx="8">
                  <c:v>Sep. '24</c:v>
                </c:pt>
              </c:strCache>
            </c:strRef>
          </c:cat>
          <c:val>
            <c:numRef>
              <c:f>figuri!$B$47:$J$47</c:f>
              <c:numCache>
                <c:formatCode>0%</c:formatCode>
                <c:ptCount val="9"/>
                <c:pt idx="0">
                  <c:v>9.8000000000000004E-2</c:v>
                </c:pt>
                <c:pt idx="1">
                  <c:v>0.20599999999999999</c:v>
                </c:pt>
                <c:pt idx="2">
                  <c:v>0.17199999999999999</c:v>
                </c:pt>
                <c:pt idx="3">
                  <c:v>0.153</c:v>
                </c:pt>
                <c:pt idx="4">
                  <c:v>0.22600000000000001</c:v>
                </c:pt>
                <c:pt idx="5">
                  <c:v>0.192</c:v>
                </c:pt>
                <c:pt idx="6">
                  <c:v>0.22</c:v>
                </c:pt>
                <c:pt idx="7">
                  <c:v>0.27</c:v>
                </c:pt>
                <c:pt idx="8">
                  <c:v>0.3</c:v>
                </c:pt>
              </c:numCache>
            </c:numRef>
          </c:val>
          <c:smooth val="1"/>
          <c:extLst>
            <c:ext xmlns:c16="http://schemas.microsoft.com/office/drawing/2014/chart" uri="{C3380CC4-5D6E-409C-BE32-E72D297353CC}">
              <c16:uniqueId val="{00000003-DB59-48BA-8029-D4B46389D3C1}"/>
            </c:ext>
          </c:extLst>
        </c:ser>
        <c:ser>
          <c:idx val="4"/>
          <c:order val="4"/>
          <c:tx>
            <c:strRef>
              <c:f>figuri!$A$48</c:f>
              <c:strCache>
                <c:ptCount val="1"/>
                <c:pt idx="0">
                  <c:v>Nu aș participa la alegeri </c:v>
                </c:pt>
              </c:strCache>
            </c:strRef>
          </c:tx>
          <c:spPr>
            <a:ln w="41275" cap="rnd">
              <a:solidFill>
                <a:schemeClr val="accent5"/>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E4-4C7A-A04D-22A8921123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figuri!$B$43:$J$43</c:f>
              <c:strCache>
                <c:ptCount val="9"/>
                <c:pt idx="0">
                  <c:v>Ian. '23</c:v>
                </c:pt>
                <c:pt idx="1">
                  <c:v>Mar. '23</c:v>
                </c:pt>
                <c:pt idx="2">
                  <c:v>Apr. '23</c:v>
                </c:pt>
                <c:pt idx="3">
                  <c:v>Iun. '23</c:v>
                </c:pt>
                <c:pt idx="4">
                  <c:v>Feb. '24</c:v>
                </c:pt>
                <c:pt idx="5">
                  <c:v>Apr. '24</c:v>
                </c:pt>
                <c:pt idx="6">
                  <c:v>Mai. '24</c:v>
                </c:pt>
                <c:pt idx="7">
                  <c:v>Aug. '24</c:v>
                </c:pt>
                <c:pt idx="8">
                  <c:v>Sep. '24</c:v>
                </c:pt>
              </c:strCache>
            </c:strRef>
          </c:cat>
          <c:val>
            <c:numRef>
              <c:f>figuri!$B$48:$J$48</c:f>
              <c:numCache>
                <c:formatCode>0%</c:formatCode>
                <c:ptCount val="9"/>
                <c:pt idx="0">
                  <c:v>0.183</c:v>
                </c:pt>
                <c:pt idx="1">
                  <c:v>0.16500000000000001</c:v>
                </c:pt>
                <c:pt idx="2">
                  <c:v>0.108</c:v>
                </c:pt>
                <c:pt idx="3">
                  <c:v>0.11700000000000001</c:v>
                </c:pt>
                <c:pt idx="4">
                  <c:v>7.0999999999999994E-2</c:v>
                </c:pt>
                <c:pt idx="5">
                  <c:v>7.0000000000000007E-2</c:v>
                </c:pt>
                <c:pt idx="6">
                  <c:v>7.0000000000000007E-2</c:v>
                </c:pt>
                <c:pt idx="7">
                  <c:v>0.08</c:v>
                </c:pt>
                <c:pt idx="8">
                  <c:v>0.09</c:v>
                </c:pt>
              </c:numCache>
            </c:numRef>
          </c:val>
          <c:smooth val="1"/>
          <c:extLst>
            <c:ext xmlns:c16="http://schemas.microsoft.com/office/drawing/2014/chart" uri="{C3380CC4-5D6E-409C-BE32-E72D297353CC}">
              <c16:uniqueId val="{00000000-1DCE-42ED-A4C3-27A26F8C743F}"/>
            </c:ext>
          </c:extLst>
        </c:ser>
        <c:ser>
          <c:idx val="5"/>
          <c:order val="5"/>
          <c:tx>
            <c:strRef>
              <c:f>figuri!$A$49</c:f>
              <c:strCache>
                <c:ptCount val="1"/>
                <c:pt idx="0">
                  <c:v>Nu răspund</c:v>
                </c:pt>
              </c:strCache>
            </c:strRef>
          </c:tx>
          <c:spPr>
            <a:ln w="41275" cap="rnd">
              <a:solidFill>
                <a:srgbClr val="002060"/>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E4-4C7A-A04D-22A8921123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figuri!$B$43:$J$43</c:f>
              <c:strCache>
                <c:ptCount val="9"/>
                <c:pt idx="0">
                  <c:v>Ian. '23</c:v>
                </c:pt>
                <c:pt idx="1">
                  <c:v>Mar. '23</c:v>
                </c:pt>
                <c:pt idx="2">
                  <c:v>Apr. '23</c:v>
                </c:pt>
                <c:pt idx="3">
                  <c:v>Iun. '23</c:v>
                </c:pt>
                <c:pt idx="4">
                  <c:v>Feb. '24</c:v>
                </c:pt>
                <c:pt idx="5">
                  <c:v>Apr. '24</c:v>
                </c:pt>
                <c:pt idx="6">
                  <c:v>Mai. '24</c:v>
                </c:pt>
                <c:pt idx="7">
                  <c:v>Aug. '24</c:v>
                </c:pt>
                <c:pt idx="8">
                  <c:v>Sep. '24</c:v>
                </c:pt>
              </c:strCache>
            </c:strRef>
          </c:cat>
          <c:val>
            <c:numRef>
              <c:f>figuri!$B$49:$J$49</c:f>
              <c:numCache>
                <c:formatCode>0%</c:formatCode>
                <c:ptCount val="9"/>
                <c:pt idx="0">
                  <c:v>1.2E-2</c:v>
                </c:pt>
                <c:pt idx="1">
                  <c:v>1.2E-2</c:v>
                </c:pt>
                <c:pt idx="2">
                  <c:v>1.4999999999999999E-2</c:v>
                </c:pt>
                <c:pt idx="3">
                  <c:v>1.4999999999999999E-2</c:v>
                </c:pt>
                <c:pt idx="4">
                  <c:v>0.02</c:v>
                </c:pt>
                <c:pt idx="5">
                  <c:v>0.02</c:v>
                </c:pt>
                <c:pt idx="6">
                  <c:v>0.02</c:v>
                </c:pt>
                <c:pt idx="7">
                  <c:v>0.02</c:v>
                </c:pt>
                <c:pt idx="8">
                  <c:v>0.04</c:v>
                </c:pt>
              </c:numCache>
            </c:numRef>
          </c:val>
          <c:smooth val="1"/>
          <c:extLst>
            <c:ext xmlns:c16="http://schemas.microsoft.com/office/drawing/2014/chart" uri="{C3380CC4-5D6E-409C-BE32-E72D297353CC}">
              <c16:uniqueId val="{00000001-1DCE-42ED-A4C3-27A26F8C743F}"/>
            </c:ext>
          </c:extLst>
        </c:ser>
        <c:dLbls>
          <c:showLegendKey val="0"/>
          <c:showVal val="0"/>
          <c:showCatName val="0"/>
          <c:showSerName val="0"/>
          <c:showPercent val="0"/>
          <c:showBubbleSize val="0"/>
        </c:dLbls>
        <c:smooth val="0"/>
        <c:axId val="614361560"/>
        <c:axId val="614358936"/>
      </c:lineChart>
      <c:catAx>
        <c:axId val="61436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14358936"/>
        <c:crosses val="autoZero"/>
        <c:auto val="1"/>
        <c:lblAlgn val="ctr"/>
        <c:lblOffset val="100"/>
        <c:noMultiLvlLbl val="0"/>
      </c:catAx>
      <c:valAx>
        <c:axId val="614358936"/>
        <c:scaling>
          <c:orientation val="minMax"/>
        </c:scaling>
        <c:delete val="1"/>
        <c:axPos val="l"/>
        <c:numFmt formatCode="0%" sourceLinked="1"/>
        <c:majorTickMark val="none"/>
        <c:minorTickMark val="none"/>
        <c:tickLblPos val="nextTo"/>
        <c:crossAx val="614361560"/>
        <c:crosses val="autoZero"/>
        <c:crossBetween val="between"/>
      </c:valAx>
      <c:spPr>
        <a:noFill/>
        <a:ln>
          <a:noFill/>
        </a:ln>
        <a:effectLst/>
      </c:spPr>
    </c:plotArea>
    <c:legend>
      <c:legendPos val="b"/>
      <c:layout>
        <c:manualLayout>
          <c:xMode val="edge"/>
          <c:yMode val="edge"/>
          <c:x val="5.5579016409582314E-2"/>
          <c:y val="0.84745401003264054"/>
          <c:w val="0.89999997721017944"/>
          <c:h val="0.1025151565437877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RO"/>
        </a:p>
      </c:txPr>
    </c:legend>
    <c:plotVisOnly val="1"/>
    <c:dispBlanksAs val="gap"/>
    <c:showDLblsOverMax val="0"/>
  </c:chart>
  <c:spPr>
    <a:noFill/>
    <a:ln>
      <a:noFill/>
    </a:ln>
    <a:effectLst/>
  </c:spPr>
  <c:txPr>
    <a:bodyPr/>
    <a:lstStyle/>
    <a:p>
      <a:pPr>
        <a:defRPr sz="1400">
          <a:solidFill>
            <a:schemeClr val="tx1"/>
          </a:solidFill>
        </a:defRPr>
      </a:pPr>
      <a:endParaRPr lang="en-R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334115919510306E-2"/>
          <c:y val="3.9456053704470549E-2"/>
          <c:w val="0.89576373296452183"/>
          <c:h val="0.68783561085805278"/>
        </c:manualLayout>
      </c:layout>
      <c:barChart>
        <c:barDir val="col"/>
        <c:grouping val="clustered"/>
        <c:varyColors val="0"/>
        <c:ser>
          <c:idx val="0"/>
          <c:order val="0"/>
          <c:tx>
            <c:strRef>
              <c:f>Foaie2!$C$59</c:f>
              <c:strCache>
                <c:ptCount val="1"/>
                <c:pt idx="0">
                  <c:v>aug.24</c:v>
                </c:pt>
              </c:strCache>
            </c:strRef>
          </c:tx>
          <c:spPr>
            <a:solidFill>
              <a:schemeClr val="accent1"/>
            </a:solidFill>
            <a:ln>
              <a:noFill/>
            </a:ln>
            <a:effectLst/>
          </c:spPr>
          <c:invertIfNegative val="0"/>
          <c:dLbls>
            <c:dLbl>
              <c:idx val="1"/>
              <c:layout>
                <c:manualLayout>
                  <c:x val="-1.1565200811613009E-2"/>
                  <c:y val="-9.79818082729316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A3-4C70-8A94-5C76464C0E6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Foaie2!$B$60:$B$64</c:f>
              <c:strCache>
                <c:ptCount val="5"/>
                <c:pt idx="0">
                  <c:v>Sunt absolut sigur că voi participa</c:v>
                </c:pt>
                <c:pt idx="1">
                  <c:v>Probabil voi participa</c:v>
                </c:pt>
                <c:pt idx="2">
                  <c:v>Probabil nu voi participa</c:v>
                </c:pt>
                <c:pt idx="3">
                  <c:v>Sigur nu voi participa</c:v>
                </c:pt>
                <c:pt idx="4">
                  <c:v>NȘ/NR</c:v>
                </c:pt>
              </c:strCache>
            </c:strRef>
          </c:cat>
          <c:val>
            <c:numRef>
              <c:f>Foaie2!$C$60:$C$64</c:f>
              <c:numCache>
                <c:formatCode>0.0%</c:formatCode>
                <c:ptCount val="5"/>
                <c:pt idx="0">
                  <c:v>0.76400000000000001</c:v>
                </c:pt>
                <c:pt idx="1">
                  <c:v>0.13200000000000001</c:v>
                </c:pt>
                <c:pt idx="2">
                  <c:v>3.6999999999999998E-2</c:v>
                </c:pt>
                <c:pt idx="3">
                  <c:v>4.5999999999999999E-2</c:v>
                </c:pt>
                <c:pt idx="4">
                  <c:v>2.1000000000000001E-2</c:v>
                </c:pt>
              </c:numCache>
            </c:numRef>
          </c:val>
          <c:extLst>
            <c:ext xmlns:c16="http://schemas.microsoft.com/office/drawing/2014/chart" uri="{C3380CC4-5D6E-409C-BE32-E72D297353CC}">
              <c16:uniqueId val="{00000000-93A3-4C70-8A94-5C76464C0E6D}"/>
            </c:ext>
          </c:extLst>
        </c:ser>
        <c:ser>
          <c:idx val="1"/>
          <c:order val="1"/>
          <c:tx>
            <c:strRef>
              <c:f>Foaie2!$D$59</c:f>
              <c:strCache>
                <c:ptCount val="1"/>
                <c:pt idx="0">
                  <c:v>sept.24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Foaie2!$B$60:$B$64</c:f>
              <c:strCache>
                <c:ptCount val="5"/>
                <c:pt idx="0">
                  <c:v>Sunt absolut sigur că voi participa</c:v>
                </c:pt>
                <c:pt idx="1">
                  <c:v>Probabil voi participa</c:v>
                </c:pt>
                <c:pt idx="2">
                  <c:v>Probabil nu voi participa</c:v>
                </c:pt>
                <c:pt idx="3">
                  <c:v>Sigur nu voi participa</c:v>
                </c:pt>
                <c:pt idx="4">
                  <c:v>NȘ/NR</c:v>
                </c:pt>
              </c:strCache>
            </c:strRef>
          </c:cat>
          <c:val>
            <c:numRef>
              <c:f>Foaie2!$D$60:$D$64</c:f>
              <c:numCache>
                <c:formatCode>0.0%</c:formatCode>
                <c:ptCount val="5"/>
                <c:pt idx="0">
                  <c:v>0.80600000000000005</c:v>
                </c:pt>
                <c:pt idx="1">
                  <c:v>0.123</c:v>
                </c:pt>
                <c:pt idx="2">
                  <c:v>2.7E-2</c:v>
                </c:pt>
                <c:pt idx="3">
                  <c:v>3.6999999999999998E-2</c:v>
                </c:pt>
                <c:pt idx="4">
                  <c:v>7.0000000000000001E-3</c:v>
                </c:pt>
              </c:numCache>
            </c:numRef>
          </c:val>
          <c:extLst>
            <c:ext xmlns:c16="http://schemas.microsoft.com/office/drawing/2014/chart" uri="{C3380CC4-5D6E-409C-BE32-E72D297353CC}">
              <c16:uniqueId val="{00000001-93A3-4C70-8A94-5C76464C0E6D}"/>
            </c:ext>
          </c:extLst>
        </c:ser>
        <c:dLbls>
          <c:showLegendKey val="0"/>
          <c:showVal val="0"/>
          <c:showCatName val="0"/>
          <c:showSerName val="0"/>
          <c:showPercent val="0"/>
          <c:showBubbleSize val="0"/>
        </c:dLbls>
        <c:gapWidth val="219"/>
        <c:overlap val="-27"/>
        <c:axId val="606919264"/>
        <c:axId val="606918280"/>
      </c:barChart>
      <c:catAx>
        <c:axId val="60691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crossAx val="606918280"/>
        <c:crosses val="autoZero"/>
        <c:auto val="1"/>
        <c:lblAlgn val="ctr"/>
        <c:lblOffset val="100"/>
        <c:noMultiLvlLbl val="0"/>
      </c:catAx>
      <c:valAx>
        <c:axId val="606918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crossAx val="606919264"/>
        <c:crosses val="autoZero"/>
        <c:crossBetween val="between"/>
      </c:valAx>
      <c:spPr>
        <a:noFill/>
        <a:ln>
          <a:noFill/>
        </a:ln>
        <a:effectLst/>
      </c:spPr>
    </c:plotArea>
    <c:legend>
      <c:legendPos val="b"/>
      <c:layout>
        <c:manualLayout>
          <c:xMode val="edge"/>
          <c:yMode val="edge"/>
          <c:x val="0.30287769743226362"/>
          <c:y val="0.91626561695165187"/>
          <c:w val="0.41014675625144065"/>
          <c:h val="6.770081102099766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legend>
    <c:plotVisOnly val="1"/>
    <c:dispBlanksAs val="gap"/>
    <c:showDLblsOverMax val="0"/>
  </c:chart>
  <c:spPr>
    <a:noFill/>
    <a:ln>
      <a:noFill/>
    </a:ln>
    <a:effectLst/>
  </c:spPr>
  <c:txPr>
    <a:bodyPr/>
    <a:lstStyle/>
    <a:p>
      <a:pPr>
        <a:defRPr sz="1600">
          <a:solidFill>
            <a:schemeClr val="tx1"/>
          </a:solidFill>
        </a:defRPr>
      </a:pPr>
      <a:endParaRPr lang="en-R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7E11-410F-8C57-8094E93ED3D6}"/>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7E11-410F-8C57-8094E93ED3D6}"/>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5-7E11-410F-8C57-8094E93ED3D6}"/>
              </c:ext>
            </c:extLst>
          </c:dPt>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7-7E11-410F-8C57-8094E93ED3D6}"/>
              </c:ext>
            </c:extLst>
          </c:dPt>
          <c:dPt>
            <c:idx val="4"/>
            <c:invertIfNegative val="0"/>
            <c:bubble3D val="0"/>
            <c:spPr>
              <a:solidFill>
                <a:srgbClr val="00B0F0"/>
              </a:solidFill>
              <a:ln>
                <a:noFill/>
              </a:ln>
              <a:effectLst/>
            </c:spPr>
            <c:extLst>
              <c:ext xmlns:c16="http://schemas.microsoft.com/office/drawing/2014/chart" uri="{C3380CC4-5D6E-409C-BE32-E72D297353CC}">
                <c16:uniqueId val="{00000009-7E11-410F-8C57-8094E93ED3D6}"/>
              </c:ext>
            </c:extLst>
          </c:dPt>
          <c:dPt>
            <c:idx val="5"/>
            <c:invertIfNegative val="0"/>
            <c:bubble3D val="0"/>
            <c:spPr>
              <a:solidFill>
                <a:srgbClr val="FFC000"/>
              </a:solidFill>
              <a:ln>
                <a:noFill/>
              </a:ln>
              <a:effectLst/>
            </c:spPr>
            <c:extLst>
              <c:ext xmlns:c16="http://schemas.microsoft.com/office/drawing/2014/chart" uri="{C3380CC4-5D6E-409C-BE32-E72D297353CC}">
                <c16:uniqueId val="{0000000B-7E11-410F-8C57-8094E93ED3D6}"/>
              </c:ext>
            </c:extLst>
          </c:dPt>
          <c:dPt>
            <c:idx val="6"/>
            <c:invertIfNegative val="0"/>
            <c:bubble3D val="0"/>
            <c:spPr>
              <a:solidFill>
                <a:schemeClr val="accent4">
                  <a:lumMod val="75000"/>
                </a:schemeClr>
              </a:solidFill>
              <a:ln>
                <a:noFill/>
              </a:ln>
              <a:effectLst/>
            </c:spPr>
            <c:extLst>
              <c:ext xmlns:c16="http://schemas.microsoft.com/office/drawing/2014/chart" uri="{C3380CC4-5D6E-409C-BE32-E72D297353CC}">
                <c16:uniqueId val="{0000000D-7E11-410F-8C57-8094E93ED3D6}"/>
              </c:ext>
            </c:extLst>
          </c:dPt>
          <c:dPt>
            <c:idx val="7"/>
            <c:invertIfNegative val="0"/>
            <c:bubble3D val="0"/>
            <c:spPr>
              <a:solidFill>
                <a:srgbClr val="00B050"/>
              </a:solidFill>
              <a:ln>
                <a:noFill/>
              </a:ln>
              <a:effectLst/>
            </c:spPr>
            <c:extLst>
              <c:ext xmlns:c16="http://schemas.microsoft.com/office/drawing/2014/chart" uri="{C3380CC4-5D6E-409C-BE32-E72D297353CC}">
                <c16:uniqueId val="{0000000F-7E11-410F-8C57-8094E93ED3D6}"/>
              </c:ext>
            </c:extLst>
          </c:dPt>
          <c:dPt>
            <c:idx val="8"/>
            <c:invertIfNegative val="0"/>
            <c:bubble3D val="0"/>
            <c:spPr>
              <a:solidFill>
                <a:srgbClr val="FFFF00"/>
              </a:solidFill>
              <a:ln>
                <a:noFill/>
              </a:ln>
              <a:effectLst/>
            </c:spPr>
            <c:extLst>
              <c:ext xmlns:c16="http://schemas.microsoft.com/office/drawing/2014/chart" uri="{C3380CC4-5D6E-409C-BE32-E72D297353CC}">
                <c16:uniqueId val="{00000011-7E11-410F-8C57-8094E93ED3D6}"/>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7E11-410F-8C57-8094E93ED3D6}"/>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5-7E11-410F-8C57-8094E93ED3D6}"/>
              </c:ext>
            </c:extLst>
          </c:dPt>
          <c:dPt>
            <c:idx val="1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7-7E11-410F-8C57-8094E93ED3D6}"/>
              </c:ext>
            </c:extLst>
          </c:dPt>
          <c:dPt>
            <c:idx val="12"/>
            <c:invertIfNegative val="0"/>
            <c:bubble3D val="0"/>
            <c:spPr>
              <a:solidFill>
                <a:srgbClr val="7030A0"/>
              </a:solidFill>
              <a:ln>
                <a:noFill/>
              </a:ln>
              <a:effectLst/>
            </c:spPr>
            <c:extLst>
              <c:ext xmlns:c16="http://schemas.microsoft.com/office/drawing/2014/chart" uri="{C3380CC4-5D6E-409C-BE32-E72D297353CC}">
                <c16:uniqueId val="{00000019-7E11-410F-8C57-8094E93ED3D6}"/>
              </c:ext>
            </c:extLst>
          </c:dPt>
          <c:dPt>
            <c:idx val="13"/>
            <c:invertIfNegative val="0"/>
            <c:bubble3D val="0"/>
            <c:spPr>
              <a:solidFill>
                <a:srgbClr val="FF0000"/>
              </a:solidFill>
              <a:ln>
                <a:noFill/>
              </a:ln>
              <a:effectLst/>
            </c:spPr>
            <c:extLst>
              <c:ext xmlns:c16="http://schemas.microsoft.com/office/drawing/2014/chart" uri="{C3380CC4-5D6E-409C-BE32-E72D297353CC}">
                <c16:uniqueId val="{0000001B-7E11-410F-8C57-8094E93ED3D6}"/>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7E11-410F-8C57-8094E93ED3D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Foaie2!$A$86:$A$100</c:f>
              <c:strCache>
                <c:ptCount val="15"/>
                <c:pt idx="0">
                  <c:v>NS/NR</c:v>
                </c:pt>
                <c:pt idx="1">
                  <c:v>Nu as participa la alegeri</c:v>
                </c:pt>
                <c:pt idx="2">
                  <c:v>Nu am decis pentru cine voi vota</c:v>
                </c:pt>
                <c:pt idx="3">
                  <c:v>Altcineva (numiti)</c:v>
                </c:pt>
                <c:pt idx="4">
                  <c:v>Victoria Furtuna (Candidat independent)</c:v>
                </c:pt>
                <c:pt idx="5">
                  <c:v>Andrei Nastase(Candidat independent)</c:v>
                </c:pt>
                <c:pt idx="6">
                  <c:v>Natalia Morari (Candidat independent)</c:v>
                </c:pt>
                <c:pt idx="7">
                  <c:v>Tudor Ulianovschi (Candidat independent)</c:v>
                </c:pt>
                <c:pt idx="8">
                  <c:v>Octavian Tacu (Blocul Impreuna)</c:v>
                </c:pt>
                <c:pt idx="9">
                  <c:v>Vasile Tarlev (Candidat independent)</c:v>
                </c:pt>
                <c:pt idx="10">
                  <c:v>Ion Chicu (PDCM)</c:v>
                </c:pt>
                <c:pt idx="11">
                  <c:v>Irina Vlah (Candidat independent)</c:v>
                </c:pt>
                <c:pt idx="12">
                  <c:v>Renato Usatii (Partidul Nostru)</c:v>
                </c:pt>
                <c:pt idx="13">
                  <c:v>Alexandr Stoianoglo (Sustinul de PSRM)</c:v>
                </c:pt>
                <c:pt idx="14">
                  <c:v>Maia Sandu (PAS)</c:v>
                </c:pt>
              </c:strCache>
            </c:strRef>
          </c:cat>
          <c:val>
            <c:numRef>
              <c:f>Foaie2!$B$86:$B$100</c:f>
              <c:numCache>
                <c:formatCode>0.0%</c:formatCode>
                <c:ptCount val="15"/>
                <c:pt idx="0">
                  <c:v>4.2999999999999997E-2</c:v>
                </c:pt>
                <c:pt idx="1">
                  <c:v>2.5000000000000001E-2</c:v>
                </c:pt>
                <c:pt idx="2">
                  <c:v>0.219</c:v>
                </c:pt>
                <c:pt idx="3">
                  <c:v>5.7000000000000002E-2</c:v>
                </c:pt>
                <c:pt idx="4">
                  <c:v>5.0000000000000001E-3</c:v>
                </c:pt>
                <c:pt idx="5">
                  <c:v>6.0000000000000001E-3</c:v>
                </c:pt>
                <c:pt idx="6">
                  <c:v>6.0000000000000001E-3</c:v>
                </c:pt>
                <c:pt idx="7">
                  <c:v>8.0000000000000002E-3</c:v>
                </c:pt>
                <c:pt idx="8">
                  <c:v>8.0000000000000002E-3</c:v>
                </c:pt>
                <c:pt idx="9">
                  <c:v>1.7999999999999999E-2</c:v>
                </c:pt>
                <c:pt idx="10">
                  <c:v>2.5000000000000001E-2</c:v>
                </c:pt>
                <c:pt idx="11">
                  <c:v>4.1000000000000002E-2</c:v>
                </c:pt>
                <c:pt idx="12">
                  <c:v>7.4999999999999997E-2</c:v>
                </c:pt>
                <c:pt idx="13">
                  <c:v>0.10100000000000001</c:v>
                </c:pt>
                <c:pt idx="14">
                  <c:v>0.36099999999999999</c:v>
                </c:pt>
              </c:numCache>
            </c:numRef>
          </c:val>
          <c:extLst>
            <c:ext xmlns:c16="http://schemas.microsoft.com/office/drawing/2014/chart" uri="{C3380CC4-5D6E-409C-BE32-E72D297353CC}">
              <c16:uniqueId val="{0000001E-7E11-410F-8C57-8094E93ED3D6}"/>
            </c:ext>
          </c:extLst>
        </c:ser>
        <c:ser>
          <c:idx val="1"/>
          <c:order val="1"/>
          <c:spPr>
            <a:noFill/>
            <a:ln>
              <a:noFill/>
            </a:ln>
            <a:effectLst/>
          </c:spPr>
          <c:invertIfNegative val="0"/>
          <c:cat>
            <c:strRef>
              <c:f>Foaie2!$A$86:$A$100</c:f>
              <c:strCache>
                <c:ptCount val="15"/>
                <c:pt idx="0">
                  <c:v>NS/NR</c:v>
                </c:pt>
                <c:pt idx="1">
                  <c:v>Nu as participa la alegeri</c:v>
                </c:pt>
                <c:pt idx="2">
                  <c:v>Nu am decis pentru cine voi vota</c:v>
                </c:pt>
                <c:pt idx="3">
                  <c:v>Altcineva (numiti)</c:v>
                </c:pt>
                <c:pt idx="4">
                  <c:v>Victoria Furtuna (Candidat independent)</c:v>
                </c:pt>
                <c:pt idx="5">
                  <c:v>Andrei Nastase(Candidat independent)</c:v>
                </c:pt>
                <c:pt idx="6">
                  <c:v>Natalia Morari (Candidat independent)</c:v>
                </c:pt>
                <c:pt idx="7">
                  <c:v>Tudor Ulianovschi (Candidat independent)</c:v>
                </c:pt>
                <c:pt idx="8">
                  <c:v>Octavian Tacu (Blocul Impreuna)</c:v>
                </c:pt>
                <c:pt idx="9">
                  <c:v>Vasile Tarlev (Candidat independent)</c:v>
                </c:pt>
                <c:pt idx="10">
                  <c:v>Ion Chicu (PDCM)</c:v>
                </c:pt>
                <c:pt idx="11">
                  <c:v>Irina Vlah (Candidat independent)</c:v>
                </c:pt>
                <c:pt idx="12">
                  <c:v>Renato Usatii (Partidul Nostru)</c:v>
                </c:pt>
                <c:pt idx="13">
                  <c:v>Alexandr Stoianoglo (Sustinul de PSRM)</c:v>
                </c:pt>
                <c:pt idx="14">
                  <c:v>Maia Sandu (PAS)</c:v>
                </c:pt>
              </c:strCache>
            </c:strRef>
          </c:cat>
          <c:val>
            <c:numRef>
              <c:f>Foaie2!$C$86:$C$100</c:f>
              <c:numCache>
                <c:formatCode>General</c:formatCode>
                <c:ptCount val="15"/>
                <c:pt idx="3" formatCode="0.0%">
                  <c:v>0.443</c:v>
                </c:pt>
                <c:pt idx="4" formatCode="0.0%">
                  <c:v>0.495</c:v>
                </c:pt>
                <c:pt idx="5" formatCode="0.0%">
                  <c:v>0.49399999999999999</c:v>
                </c:pt>
                <c:pt idx="6" formatCode="0.0%">
                  <c:v>0.49399999999999999</c:v>
                </c:pt>
                <c:pt idx="7" formatCode="0.0%">
                  <c:v>0.49199999999999999</c:v>
                </c:pt>
                <c:pt idx="8" formatCode="0.0%">
                  <c:v>0.49199999999999999</c:v>
                </c:pt>
                <c:pt idx="9" formatCode="0.0%">
                  <c:v>0.48199999999999998</c:v>
                </c:pt>
                <c:pt idx="10" formatCode="0.0%">
                  <c:v>0.47499999999999998</c:v>
                </c:pt>
                <c:pt idx="11" formatCode="0.0%">
                  <c:v>0.45900000000000002</c:v>
                </c:pt>
                <c:pt idx="12" formatCode="0.0%">
                  <c:v>0.42499999999999999</c:v>
                </c:pt>
                <c:pt idx="13" formatCode="0.0%">
                  <c:v>0.39900000000000002</c:v>
                </c:pt>
                <c:pt idx="14" formatCode="0.0%">
                  <c:v>0.13900000000000001</c:v>
                </c:pt>
              </c:numCache>
            </c:numRef>
          </c:val>
          <c:extLst>
            <c:ext xmlns:c16="http://schemas.microsoft.com/office/drawing/2014/chart" uri="{C3380CC4-5D6E-409C-BE32-E72D297353CC}">
              <c16:uniqueId val="{0000001F-7E11-410F-8C57-8094E93ED3D6}"/>
            </c:ext>
          </c:extLst>
        </c:ser>
        <c:dLbls>
          <c:showLegendKey val="0"/>
          <c:showVal val="0"/>
          <c:showCatName val="0"/>
          <c:showSerName val="0"/>
          <c:showPercent val="0"/>
          <c:showBubbleSize val="0"/>
        </c:dLbls>
        <c:gapWidth val="50"/>
        <c:overlap val="100"/>
        <c:axId val="606952392"/>
        <c:axId val="606953376"/>
      </c:barChart>
      <c:catAx>
        <c:axId val="606952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06953376"/>
        <c:crosses val="autoZero"/>
        <c:auto val="1"/>
        <c:lblAlgn val="ctr"/>
        <c:lblOffset val="100"/>
        <c:noMultiLvlLbl val="0"/>
      </c:catAx>
      <c:valAx>
        <c:axId val="606953376"/>
        <c:scaling>
          <c:orientation val="minMax"/>
          <c:max val="1.1000000000000001"/>
          <c:min val="0"/>
        </c:scaling>
        <c:delete val="1"/>
        <c:axPos val="b"/>
        <c:majorGridlines>
          <c:spPr>
            <a:ln w="9525" cap="flat" cmpd="sng" algn="ctr">
              <a:solidFill>
                <a:schemeClr val="accent1">
                  <a:lumMod val="20000"/>
                  <a:lumOff val="80000"/>
                </a:schemeClr>
              </a:solidFill>
              <a:round/>
            </a:ln>
            <a:effectLst/>
          </c:spPr>
        </c:majorGridlines>
        <c:numFmt formatCode="0.0%" sourceLinked="1"/>
        <c:majorTickMark val="none"/>
        <c:minorTickMark val="none"/>
        <c:tickLblPos val="nextTo"/>
        <c:crossAx val="60695239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R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87994155369759E-2"/>
          <c:y val="2.8230184581976112E-2"/>
          <c:w val="0.88795667938414913"/>
          <c:h val="0.92573666076756689"/>
        </c:manualLayout>
      </c:layout>
      <c:lineChart>
        <c:grouping val="standard"/>
        <c:varyColors val="0"/>
        <c:ser>
          <c:idx val="0"/>
          <c:order val="0"/>
          <c:tx>
            <c:strRef>
              <c:f>Лист1!$A$15</c:f>
              <c:strCache>
                <c:ptCount val="1"/>
                <c:pt idx="0">
                  <c:v>NȘ/NR</c:v>
                </c:pt>
              </c:strCache>
            </c:strRef>
          </c:tx>
          <c:spPr>
            <a:ln w="28575" cap="rnd">
              <a:solidFill>
                <a:schemeClr val="accent1"/>
              </a:solidFill>
              <a:round/>
            </a:ln>
            <a:effectLst/>
          </c:spPr>
          <c:marker>
            <c:symbol val="none"/>
          </c:marker>
          <c:dLbls>
            <c:dLbl>
              <c:idx val="4"/>
              <c:layout>
                <c:manualLayout>
                  <c:x val="-3.4364261168386141E-3"/>
                  <c:y val="-1.73724212812160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841-4A26-A990-FE55DE69C95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Лист1!$B$6:$F$6</c:f>
              <c:strCache>
                <c:ptCount val="5"/>
                <c:pt idx="0">
                  <c:v>Martie</c:v>
                </c:pt>
                <c:pt idx="1">
                  <c:v>Aprilie</c:v>
                </c:pt>
                <c:pt idx="2">
                  <c:v>Mai</c:v>
                </c:pt>
                <c:pt idx="3">
                  <c:v>August</c:v>
                </c:pt>
                <c:pt idx="4">
                  <c:v>Septembrie</c:v>
                </c:pt>
              </c:strCache>
            </c:strRef>
          </c:cat>
          <c:val>
            <c:numRef>
              <c:f>Лист1!$B$15:$F$15</c:f>
              <c:numCache>
                <c:formatCode>0.0%</c:formatCode>
                <c:ptCount val="5"/>
                <c:pt idx="0">
                  <c:v>2.7E-2</c:v>
                </c:pt>
                <c:pt idx="1">
                  <c:v>2.7E-2</c:v>
                </c:pt>
                <c:pt idx="2">
                  <c:v>1.4E-2</c:v>
                </c:pt>
                <c:pt idx="3">
                  <c:v>2.8000000000000001E-2</c:v>
                </c:pt>
                <c:pt idx="4">
                  <c:v>4.2999999999999997E-2</c:v>
                </c:pt>
              </c:numCache>
            </c:numRef>
          </c:val>
          <c:smooth val="0"/>
          <c:extLst>
            <c:ext xmlns:c16="http://schemas.microsoft.com/office/drawing/2014/chart" uri="{C3380CC4-5D6E-409C-BE32-E72D297353CC}">
              <c16:uniqueId val="{00000001-6841-4A26-A990-FE55DE69C951}"/>
            </c:ext>
          </c:extLst>
        </c:ser>
        <c:ser>
          <c:idx val="1"/>
          <c:order val="1"/>
          <c:tx>
            <c:strRef>
              <c:f>Лист1!$A$16</c:f>
              <c:strCache>
                <c:ptCount val="1"/>
                <c:pt idx="0">
                  <c:v>Indecis</c:v>
                </c:pt>
              </c:strCache>
            </c:strRef>
          </c:tx>
          <c:spPr>
            <a:ln w="28575" cap="rnd">
              <a:solidFill>
                <a:schemeClr val="accent2"/>
              </a:solidFill>
              <a:round/>
            </a:ln>
            <a:effectLst/>
          </c:spPr>
          <c:marker>
            <c:symbol val="none"/>
          </c:marker>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841-4A26-A990-FE55DE69C95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Лист1!$B$6:$F$6</c:f>
              <c:strCache>
                <c:ptCount val="5"/>
                <c:pt idx="0">
                  <c:v>Martie</c:v>
                </c:pt>
                <c:pt idx="1">
                  <c:v>Aprilie</c:v>
                </c:pt>
                <c:pt idx="2">
                  <c:v>Mai</c:v>
                </c:pt>
                <c:pt idx="3">
                  <c:v>August</c:v>
                </c:pt>
                <c:pt idx="4">
                  <c:v>Septembrie</c:v>
                </c:pt>
              </c:strCache>
            </c:strRef>
          </c:cat>
          <c:val>
            <c:numRef>
              <c:f>Лист1!$B$16:$F$16</c:f>
              <c:numCache>
                <c:formatCode>0.0%</c:formatCode>
                <c:ptCount val="5"/>
                <c:pt idx="0">
                  <c:v>0.189</c:v>
                </c:pt>
                <c:pt idx="1">
                  <c:v>0.153</c:v>
                </c:pt>
                <c:pt idx="2">
                  <c:v>0.157</c:v>
                </c:pt>
                <c:pt idx="3">
                  <c:v>0.218</c:v>
                </c:pt>
                <c:pt idx="4">
                  <c:v>0.24399999999999999</c:v>
                </c:pt>
              </c:numCache>
            </c:numRef>
          </c:val>
          <c:smooth val="0"/>
          <c:extLst>
            <c:ext xmlns:c16="http://schemas.microsoft.com/office/drawing/2014/chart" uri="{C3380CC4-5D6E-409C-BE32-E72D297353CC}">
              <c16:uniqueId val="{00000003-6841-4A26-A990-FE55DE69C951}"/>
            </c:ext>
          </c:extLst>
        </c:ser>
        <c:ser>
          <c:idx val="2"/>
          <c:order val="2"/>
          <c:tx>
            <c:strRef>
              <c:f>Лист1!$A$17</c:f>
              <c:strCache>
                <c:ptCount val="1"/>
                <c:pt idx="0">
                  <c:v>Ion Chicu</c:v>
                </c:pt>
              </c:strCache>
            </c:strRef>
          </c:tx>
          <c:spPr>
            <a:ln w="28575" cap="rnd">
              <a:solidFill>
                <a:schemeClr val="accent3"/>
              </a:solidFill>
              <a:round/>
            </a:ln>
            <a:effectLst/>
          </c:spPr>
          <c:marker>
            <c:symbol val="none"/>
          </c:marker>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841-4A26-A990-FE55DE69C95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Лист1!$B$6:$F$6</c:f>
              <c:strCache>
                <c:ptCount val="5"/>
                <c:pt idx="0">
                  <c:v>Martie</c:v>
                </c:pt>
                <c:pt idx="1">
                  <c:v>Aprilie</c:v>
                </c:pt>
                <c:pt idx="2">
                  <c:v>Mai</c:v>
                </c:pt>
                <c:pt idx="3">
                  <c:v>August</c:v>
                </c:pt>
                <c:pt idx="4">
                  <c:v>Septembrie</c:v>
                </c:pt>
              </c:strCache>
            </c:strRef>
          </c:cat>
          <c:val>
            <c:numRef>
              <c:f>Лист1!$B$17:$F$17</c:f>
              <c:numCache>
                <c:formatCode>0.0%</c:formatCode>
                <c:ptCount val="5"/>
                <c:pt idx="0">
                  <c:v>5.7000000000000002E-2</c:v>
                </c:pt>
                <c:pt idx="1">
                  <c:v>5.6000000000000001E-2</c:v>
                </c:pt>
                <c:pt idx="2">
                  <c:v>5.8000000000000003E-2</c:v>
                </c:pt>
                <c:pt idx="3">
                  <c:v>0.03</c:v>
                </c:pt>
                <c:pt idx="4">
                  <c:v>2.5000000000000001E-2</c:v>
                </c:pt>
              </c:numCache>
            </c:numRef>
          </c:val>
          <c:smooth val="0"/>
          <c:extLst>
            <c:ext xmlns:c16="http://schemas.microsoft.com/office/drawing/2014/chart" uri="{C3380CC4-5D6E-409C-BE32-E72D297353CC}">
              <c16:uniqueId val="{00000005-6841-4A26-A990-FE55DE69C951}"/>
            </c:ext>
          </c:extLst>
        </c:ser>
        <c:ser>
          <c:idx val="3"/>
          <c:order val="3"/>
          <c:tx>
            <c:strRef>
              <c:f>Лист1!$A$18</c:f>
              <c:strCache>
                <c:ptCount val="1"/>
                <c:pt idx="0">
                  <c:v>Irina Vlah </c:v>
                </c:pt>
              </c:strCache>
            </c:strRef>
          </c:tx>
          <c:spPr>
            <a:ln w="28575" cap="rnd">
              <a:solidFill>
                <a:schemeClr val="accent4"/>
              </a:solidFill>
              <a:round/>
            </a:ln>
            <a:effectLst/>
          </c:spPr>
          <c:marker>
            <c:symbol val="none"/>
          </c:marker>
          <c:dLbls>
            <c:dLbl>
              <c:idx val="4"/>
              <c:layout>
                <c:manualLayout>
                  <c:x val="-5.1546391752577319E-3"/>
                  <c:y val="1.085776330075988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841-4A26-A990-FE55DE69C95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Лист1!$B$6:$F$6</c:f>
              <c:strCache>
                <c:ptCount val="5"/>
                <c:pt idx="0">
                  <c:v>Martie</c:v>
                </c:pt>
                <c:pt idx="1">
                  <c:v>Aprilie</c:v>
                </c:pt>
                <c:pt idx="2">
                  <c:v>Mai</c:v>
                </c:pt>
                <c:pt idx="3">
                  <c:v>August</c:v>
                </c:pt>
                <c:pt idx="4">
                  <c:v>Septembrie</c:v>
                </c:pt>
              </c:strCache>
            </c:strRef>
          </c:cat>
          <c:val>
            <c:numRef>
              <c:f>Лист1!$B$18:$F$18</c:f>
              <c:numCache>
                <c:formatCode>0.0%</c:formatCode>
                <c:ptCount val="5"/>
                <c:pt idx="0">
                  <c:v>5.3999999999999999E-2</c:v>
                </c:pt>
                <c:pt idx="1">
                  <c:v>4.4999999999999998E-2</c:v>
                </c:pt>
                <c:pt idx="2">
                  <c:v>6.2E-2</c:v>
                </c:pt>
                <c:pt idx="3">
                  <c:v>5.8000000000000003E-2</c:v>
                </c:pt>
                <c:pt idx="4">
                  <c:v>4.1000000000000002E-2</c:v>
                </c:pt>
              </c:numCache>
            </c:numRef>
          </c:val>
          <c:smooth val="0"/>
          <c:extLst>
            <c:ext xmlns:c16="http://schemas.microsoft.com/office/drawing/2014/chart" uri="{C3380CC4-5D6E-409C-BE32-E72D297353CC}">
              <c16:uniqueId val="{00000007-6841-4A26-A990-FE55DE69C951}"/>
            </c:ext>
          </c:extLst>
        </c:ser>
        <c:ser>
          <c:idx val="4"/>
          <c:order val="4"/>
          <c:tx>
            <c:strRef>
              <c:f>Лист1!$A$19</c:f>
              <c:strCache>
                <c:ptCount val="1"/>
                <c:pt idx="0">
                  <c:v>Renato Usatii </c:v>
                </c:pt>
              </c:strCache>
            </c:strRef>
          </c:tx>
          <c:spPr>
            <a:ln w="28575" cap="rnd">
              <a:solidFill>
                <a:schemeClr val="accent5"/>
              </a:solidFill>
              <a:round/>
            </a:ln>
            <a:effectLst/>
          </c:spPr>
          <c:marker>
            <c:symbol val="none"/>
          </c:marker>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841-4A26-A990-FE55DE69C95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Лист1!$B$6:$F$6</c:f>
              <c:strCache>
                <c:ptCount val="5"/>
                <c:pt idx="0">
                  <c:v>Martie</c:v>
                </c:pt>
                <c:pt idx="1">
                  <c:v>Aprilie</c:v>
                </c:pt>
                <c:pt idx="2">
                  <c:v>Mai</c:v>
                </c:pt>
                <c:pt idx="3">
                  <c:v>August</c:v>
                </c:pt>
                <c:pt idx="4">
                  <c:v>Septembrie</c:v>
                </c:pt>
              </c:strCache>
            </c:strRef>
          </c:cat>
          <c:val>
            <c:numRef>
              <c:f>Лист1!$B$19:$F$19</c:f>
              <c:numCache>
                <c:formatCode>0.0%</c:formatCode>
                <c:ptCount val="5"/>
                <c:pt idx="0">
                  <c:v>4.4999999999999998E-2</c:v>
                </c:pt>
                <c:pt idx="1">
                  <c:v>3.9E-2</c:v>
                </c:pt>
                <c:pt idx="2">
                  <c:v>4.1000000000000002E-2</c:v>
                </c:pt>
                <c:pt idx="3">
                  <c:v>6.8000000000000005E-2</c:v>
                </c:pt>
                <c:pt idx="4">
                  <c:v>7.4999999999999997E-2</c:v>
                </c:pt>
              </c:numCache>
            </c:numRef>
          </c:val>
          <c:smooth val="0"/>
          <c:extLst>
            <c:ext xmlns:c16="http://schemas.microsoft.com/office/drawing/2014/chart" uri="{C3380CC4-5D6E-409C-BE32-E72D297353CC}">
              <c16:uniqueId val="{00000009-6841-4A26-A990-FE55DE69C951}"/>
            </c:ext>
          </c:extLst>
        </c:ser>
        <c:ser>
          <c:idx val="5"/>
          <c:order val="5"/>
          <c:tx>
            <c:strRef>
              <c:f>Лист1!$A$20</c:f>
              <c:strCache>
                <c:ptCount val="1"/>
                <c:pt idx="0">
                  <c:v>Alexandr Stoianoglo</c:v>
                </c:pt>
              </c:strCache>
            </c:strRef>
          </c:tx>
          <c:spPr>
            <a:ln w="28575" cap="rnd">
              <a:solidFill>
                <a:schemeClr val="accent6"/>
              </a:solidFill>
              <a:round/>
            </a:ln>
            <a:effectLst/>
          </c:spPr>
          <c:marker>
            <c:symbol val="none"/>
          </c:marker>
          <c:dLbls>
            <c:dLbl>
              <c:idx val="4"/>
              <c:layout>
                <c:manualLayout>
                  <c:x val="-5.1546391752577319E-3"/>
                  <c:y val="-1.302931596091213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841-4A26-A990-FE55DE69C95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Лист1!$B$6:$F$6</c:f>
              <c:strCache>
                <c:ptCount val="5"/>
                <c:pt idx="0">
                  <c:v>Martie</c:v>
                </c:pt>
                <c:pt idx="1">
                  <c:v>Aprilie</c:v>
                </c:pt>
                <c:pt idx="2">
                  <c:v>Mai</c:v>
                </c:pt>
                <c:pt idx="3">
                  <c:v>August</c:v>
                </c:pt>
                <c:pt idx="4">
                  <c:v>Septembrie</c:v>
                </c:pt>
              </c:strCache>
            </c:strRef>
          </c:cat>
          <c:val>
            <c:numRef>
              <c:f>Лист1!$B$20:$F$20</c:f>
              <c:numCache>
                <c:formatCode>0.0%</c:formatCode>
                <c:ptCount val="5"/>
                <c:pt idx="1">
                  <c:v>7.0000000000000001E-3</c:v>
                </c:pt>
                <c:pt idx="3">
                  <c:v>9.9000000000000005E-2</c:v>
                </c:pt>
                <c:pt idx="4">
                  <c:v>0.10100000000000001</c:v>
                </c:pt>
              </c:numCache>
            </c:numRef>
          </c:val>
          <c:smooth val="0"/>
          <c:extLst>
            <c:ext xmlns:c16="http://schemas.microsoft.com/office/drawing/2014/chart" uri="{C3380CC4-5D6E-409C-BE32-E72D297353CC}">
              <c16:uniqueId val="{0000000B-6841-4A26-A990-FE55DE69C951}"/>
            </c:ext>
          </c:extLst>
        </c:ser>
        <c:ser>
          <c:idx val="6"/>
          <c:order val="6"/>
          <c:tx>
            <c:strRef>
              <c:f>Лист1!$A$21</c:f>
              <c:strCache>
                <c:ptCount val="1"/>
                <c:pt idx="0">
                  <c:v>Maia Sandu </c:v>
                </c:pt>
              </c:strCache>
            </c:strRef>
          </c:tx>
          <c:spPr>
            <a:ln w="28575" cap="rnd">
              <a:solidFill>
                <a:schemeClr val="accent1">
                  <a:lumMod val="60000"/>
                </a:schemeClr>
              </a:solidFill>
              <a:round/>
            </a:ln>
            <a:effectLst/>
          </c:spPr>
          <c:marker>
            <c:symbol val="none"/>
          </c:marker>
          <c:dLbls>
            <c:dLbl>
              <c:idx val="4"/>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6841-4A26-A990-FE55DE69C95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Лист1!$B$6:$F$6</c:f>
              <c:strCache>
                <c:ptCount val="5"/>
                <c:pt idx="0">
                  <c:v>Martie</c:v>
                </c:pt>
                <c:pt idx="1">
                  <c:v>Aprilie</c:v>
                </c:pt>
                <c:pt idx="2">
                  <c:v>Mai</c:v>
                </c:pt>
                <c:pt idx="3">
                  <c:v>August</c:v>
                </c:pt>
                <c:pt idx="4">
                  <c:v>Septembrie</c:v>
                </c:pt>
              </c:strCache>
            </c:strRef>
          </c:cat>
          <c:val>
            <c:numRef>
              <c:f>Лист1!$B$21:$F$21</c:f>
              <c:numCache>
                <c:formatCode>0.0%</c:formatCode>
                <c:ptCount val="5"/>
                <c:pt idx="0">
                  <c:v>0.36799999999999999</c:v>
                </c:pt>
                <c:pt idx="1">
                  <c:v>0.35099999999999998</c:v>
                </c:pt>
                <c:pt idx="2">
                  <c:v>0.35399999999999998</c:v>
                </c:pt>
                <c:pt idx="3">
                  <c:v>0.35499999999999998</c:v>
                </c:pt>
                <c:pt idx="4">
                  <c:v>0.36099999999999999</c:v>
                </c:pt>
              </c:numCache>
            </c:numRef>
          </c:val>
          <c:smooth val="0"/>
          <c:extLst>
            <c:ext xmlns:c16="http://schemas.microsoft.com/office/drawing/2014/chart" uri="{C3380CC4-5D6E-409C-BE32-E72D297353CC}">
              <c16:uniqueId val="{0000000D-6841-4A26-A990-FE55DE69C951}"/>
            </c:ext>
          </c:extLst>
        </c:ser>
        <c:dLbls>
          <c:showLegendKey val="0"/>
          <c:showVal val="0"/>
          <c:showCatName val="0"/>
          <c:showSerName val="0"/>
          <c:showPercent val="0"/>
          <c:showBubbleSize val="0"/>
        </c:dLbls>
        <c:smooth val="0"/>
        <c:axId val="979417328"/>
        <c:axId val="979417744"/>
      </c:lineChart>
      <c:catAx>
        <c:axId val="9794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crossAx val="979417744"/>
        <c:crosses val="autoZero"/>
        <c:auto val="1"/>
        <c:lblAlgn val="ctr"/>
        <c:lblOffset val="100"/>
        <c:noMultiLvlLbl val="0"/>
      </c:catAx>
      <c:valAx>
        <c:axId val="979417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RO"/>
          </a:p>
        </c:txPr>
        <c:crossAx val="979417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ysClr val="windowText" lastClr="000000"/>
                </a:solidFill>
                <a:latin typeface="+mn-lt"/>
                <a:ea typeface="+mn-ea"/>
                <a:cs typeface="+mn-cs"/>
              </a:defRPr>
            </a:pPr>
            <a:endParaRPr lang="en-RO"/>
          </a:p>
        </c:txPr>
      </c:dTable>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defRPr>
      </a:pPr>
      <a:endParaRPr lang="en-R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6E07-492A-8AF8-75D2775145E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6E07-492A-8AF8-75D2775145E1}"/>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5-6E07-492A-8AF8-75D2775145E1}"/>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Foaie2!$B$112:$B$115</c:f>
              <c:strCache>
                <c:ptCount val="4"/>
                <c:pt idx="0">
                  <c:v>Un exercițiu democratic prin care decizia fiecăruia contează</c:v>
                </c:pt>
                <c:pt idx="1">
                  <c:v>Un instrument politic pentru a manipula opinia publică</c:v>
                </c:pt>
                <c:pt idx="2">
                  <c:v>Nu cunosc exact ce înseamnă un referendum și am nevoie de mai multe informații</c:v>
                </c:pt>
                <c:pt idx="3">
                  <c:v>Nu doresc să răspund (nu citiți)</c:v>
                </c:pt>
              </c:strCache>
            </c:strRef>
          </c:cat>
          <c:val>
            <c:numRef>
              <c:f>Foaie2!$C$112:$C$115</c:f>
              <c:numCache>
                <c:formatCode>0.0%</c:formatCode>
                <c:ptCount val="4"/>
                <c:pt idx="0">
                  <c:v>0.46800000000000003</c:v>
                </c:pt>
                <c:pt idx="1">
                  <c:v>0.33800000000000002</c:v>
                </c:pt>
                <c:pt idx="2">
                  <c:v>0.18</c:v>
                </c:pt>
                <c:pt idx="3">
                  <c:v>1.4E-2</c:v>
                </c:pt>
              </c:numCache>
            </c:numRef>
          </c:val>
          <c:extLst>
            <c:ext xmlns:c16="http://schemas.microsoft.com/office/drawing/2014/chart" uri="{C3380CC4-5D6E-409C-BE32-E72D297353CC}">
              <c16:uniqueId val="{00000006-6E07-492A-8AF8-75D2775145E1}"/>
            </c:ext>
          </c:extLst>
        </c:ser>
        <c:dLbls>
          <c:showLegendKey val="0"/>
          <c:showVal val="0"/>
          <c:showCatName val="0"/>
          <c:showSerName val="0"/>
          <c:showPercent val="0"/>
          <c:showBubbleSize val="0"/>
        </c:dLbls>
        <c:gapWidth val="79"/>
        <c:overlap val="-27"/>
        <c:axId val="606984208"/>
        <c:axId val="606984536"/>
      </c:barChart>
      <c:catAx>
        <c:axId val="60698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RO"/>
          </a:p>
        </c:txPr>
        <c:crossAx val="606984536"/>
        <c:crosses val="autoZero"/>
        <c:auto val="1"/>
        <c:lblAlgn val="ctr"/>
        <c:lblOffset val="100"/>
        <c:noMultiLvlLbl val="0"/>
      </c:catAx>
      <c:valAx>
        <c:axId val="606984536"/>
        <c:scaling>
          <c:orientation val="minMax"/>
        </c:scaling>
        <c:delete val="1"/>
        <c:axPos val="l"/>
        <c:majorGridlines>
          <c:spPr>
            <a:ln w="9525" cap="flat" cmpd="sng" algn="ctr">
              <a:solidFill>
                <a:schemeClr val="accent1">
                  <a:lumMod val="20000"/>
                  <a:lumOff val="80000"/>
                </a:schemeClr>
              </a:solidFill>
              <a:round/>
            </a:ln>
            <a:effectLst/>
          </c:spPr>
        </c:majorGridlines>
        <c:numFmt formatCode="0.0%" sourceLinked="1"/>
        <c:majorTickMark val="none"/>
        <c:minorTickMark val="none"/>
        <c:tickLblPos val="nextTo"/>
        <c:crossAx val="606984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mj-lt"/>
        </a:defRPr>
      </a:pPr>
      <a:endParaRPr lang="en-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869162996828551E-2"/>
          <c:y val="5.08529355324156E-2"/>
          <c:w val="0.95833333333333337"/>
          <c:h val="0.91203703703703709"/>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8E2-40C5-96C0-F746F08415D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8E2-40C5-96C0-F746F08415D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8E2-40C5-96C0-F746F08415DC}"/>
              </c:ext>
            </c:extLst>
          </c:dPt>
          <c:dLbls>
            <c:dLbl>
              <c:idx val="0"/>
              <c:layout>
                <c:manualLayout>
                  <c:x val="-2.2573928258967629E-2"/>
                  <c:y val="0.1204035433070866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E2-40C5-96C0-F746F08415DC}"/>
                </c:ext>
              </c:extLst>
            </c:dLbl>
            <c:dLbl>
              <c:idx val="1"/>
              <c:layout>
                <c:manualLayout>
                  <c:x val="4.8601268591426071E-3"/>
                  <c:y val="-0.351713692038495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E2-40C5-96C0-F746F08415DC}"/>
                </c:ext>
              </c:extLst>
            </c:dLbl>
            <c:dLbl>
              <c:idx val="2"/>
              <c:layout>
                <c:manualLayout>
                  <c:x val="1.8452081421392021E-2"/>
                  <c:y val="-3.1154907751952524E-2"/>
                </c:manualLayout>
              </c:layout>
              <c:tx>
                <c:rich>
                  <a:bodyPr/>
                  <a:lstStyle/>
                  <a:p>
                    <a:fld id="{932F5697-C09B-487B-9689-760148FC4198}" type="CATEGORYNAME">
                      <a:rPr lang="en-US"/>
                      <a:pPr/>
                      <a:t>[CATEGORY NAME]</a:t>
                    </a:fld>
                    <a:r>
                      <a:rPr lang="en-US" baseline="0" dirty="0"/>
                      <a:t>; </a:t>
                    </a:r>
                  </a:p>
                  <a:p>
                    <a:fld id="{CB9A6689-20CB-4D76-AAD9-FD8CA6EC63F5}" type="VALUE">
                      <a:rPr lang="en-US" baseline="0" smtClean="0"/>
                      <a:pPr/>
                      <a:t>[VALUE]</a:t>
                    </a:fld>
                    <a:endParaRPr lang="en-MD"/>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8E2-40C5-96C0-F746F08415D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Foaie2!$B$163:$B$165</c:f>
              <c:strCache>
                <c:ptCount val="3"/>
                <c:pt idx="0">
                  <c:v>Da</c:v>
                </c:pt>
                <c:pt idx="1">
                  <c:v>Nu</c:v>
                </c:pt>
                <c:pt idx="2">
                  <c:v>NȘ/NR</c:v>
                </c:pt>
              </c:strCache>
            </c:strRef>
          </c:cat>
          <c:val>
            <c:numRef>
              <c:f>Foaie2!$C$163:$C$165</c:f>
              <c:numCache>
                <c:formatCode>0.0%</c:formatCode>
                <c:ptCount val="3"/>
                <c:pt idx="0">
                  <c:v>0.29899999999999999</c:v>
                </c:pt>
                <c:pt idx="1">
                  <c:v>0.68200000000000005</c:v>
                </c:pt>
                <c:pt idx="2">
                  <c:v>1.9E-2</c:v>
                </c:pt>
              </c:numCache>
            </c:numRef>
          </c:val>
          <c:extLst>
            <c:ext xmlns:c16="http://schemas.microsoft.com/office/drawing/2014/chart" uri="{C3380CC4-5D6E-409C-BE32-E72D297353CC}">
              <c16:uniqueId val="{00000006-38E2-40C5-96C0-F746F08415D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b="1">
          <a:solidFill>
            <a:schemeClr val="tx1"/>
          </a:solidFill>
        </a:defRPr>
      </a:pPr>
      <a:endParaRPr lang="en-R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902149305814836E-2"/>
          <c:y val="2.7324819933935353E-2"/>
          <c:w val="0.9681957013883703"/>
          <c:h val="0.6620209256874432"/>
        </c:manualLayout>
      </c:layout>
      <c:barChart>
        <c:barDir val="col"/>
        <c:grouping val="clustered"/>
        <c:varyColors val="0"/>
        <c:ser>
          <c:idx val="0"/>
          <c:order val="0"/>
          <c:tx>
            <c:strRef>
              <c:f>Foaie2!$B$184</c:f>
              <c:strCache>
                <c:ptCount val="1"/>
                <c:pt idx="0">
                  <c:v>aug.24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Foaie2!$A$185:$A$190</c:f>
              <c:strCache>
                <c:ptCount val="6"/>
                <c:pt idx="0">
                  <c:v>Voi merge și voi vota la prezidențiale și la referendum</c:v>
                </c:pt>
                <c:pt idx="1">
                  <c:v>Voi  merge și voi vota doar la prezidențiale</c:v>
                </c:pt>
                <c:pt idx="2">
                  <c:v>Voi  merge și voi vota doar la referendum</c:v>
                </c:pt>
                <c:pt idx="3">
                  <c:v>Nu voi participa deloc</c:v>
                </c:pt>
                <c:pt idx="4">
                  <c:v>Încă nu am decis</c:v>
                </c:pt>
                <c:pt idx="5">
                  <c:v>NR</c:v>
                </c:pt>
              </c:strCache>
            </c:strRef>
          </c:cat>
          <c:val>
            <c:numRef>
              <c:f>Foaie2!$B$185:$B$190</c:f>
              <c:numCache>
                <c:formatCode>###0.0%</c:formatCode>
                <c:ptCount val="6"/>
                <c:pt idx="0">
                  <c:v>0.65815705773486433</c:v>
                </c:pt>
                <c:pt idx="1">
                  <c:v>0.17487631522518285</c:v>
                </c:pt>
                <c:pt idx="2">
                  <c:v>2.3346514025059415E-2</c:v>
                </c:pt>
                <c:pt idx="3">
                  <c:v>4.3743504914950597E-2</c:v>
                </c:pt>
                <c:pt idx="4">
                  <c:v>9.6871203907904033E-2</c:v>
                </c:pt>
                <c:pt idx="5" formatCode="####.0%">
                  <c:v>3.005404192037554E-3</c:v>
                </c:pt>
              </c:numCache>
            </c:numRef>
          </c:val>
          <c:extLst>
            <c:ext xmlns:c16="http://schemas.microsoft.com/office/drawing/2014/chart" uri="{C3380CC4-5D6E-409C-BE32-E72D297353CC}">
              <c16:uniqueId val="{00000000-F110-4A13-9103-8BA1D1E9D698}"/>
            </c:ext>
          </c:extLst>
        </c:ser>
        <c:ser>
          <c:idx val="1"/>
          <c:order val="1"/>
          <c:tx>
            <c:strRef>
              <c:f>Foaie2!$C$184</c:f>
              <c:strCache>
                <c:ptCount val="1"/>
                <c:pt idx="0">
                  <c:v>sept.24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Foaie2!$A$185:$A$190</c:f>
              <c:strCache>
                <c:ptCount val="6"/>
                <c:pt idx="0">
                  <c:v>Voi merge și voi vota la prezidențiale și la referendum</c:v>
                </c:pt>
                <c:pt idx="1">
                  <c:v>Voi  merge și voi vota doar la prezidențiale</c:v>
                </c:pt>
                <c:pt idx="2">
                  <c:v>Voi  merge și voi vota doar la referendum</c:v>
                </c:pt>
                <c:pt idx="3">
                  <c:v>Nu voi participa deloc</c:v>
                </c:pt>
                <c:pt idx="4">
                  <c:v>Încă nu am decis</c:v>
                </c:pt>
                <c:pt idx="5">
                  <c:v>NR</c:v>
                </c:pt>
              </c:strCache>
            </c:strRef>
          </c:cat>
          <c:val>
            <c:numRef>
              <c:f>Foaie2!$C$185:$C$190</c:f>
              <c:numCache>
                <c:formatCode>0.0%</c:formatCode>
                <c:ptCount val="6"/>
                <c:pt idx="0">
                  <c:v>0.68300000000000005</c:v>
                </c:pt>
                <c:pt idx="1">
                  <c:v>0.19800000000000001</c:v>
                </c:pt>
                <c:pt idx="2">
                  <c:v>7.0000000000000001E-3</c:v>
                </c:pt>
                <c:pt idx="3">
                  <c:v>4.8000000000000001E-2</c:v>
                </c:pt>
                <c:pt idx="4">
                  <c:v>6.2E-2</c:v>
                </c:pt>
                <c:pt idx="5">
                  <c:v>2E-3</c:v>
                </c:pt>
              </c:numCache>
            </c:numRef>
          </c:val>
          <c:extLst>
            <c:ext xmlns:c16="http://schemas.microsoft.com/office/drawing/2014/chart" uri="{C3380CC4-5D6E-409C-BE32-E72D297353CC}">
              <c16:uniqueId val="{00000001-F110-4A13-9103-8BA1D1E9D698}"/>
            </c:ext>
          </c:extLst>
        </c:ser>
        <c:dLbls>
          <c:showLegendKey val="0"/>
          <c:showVal val="0"/>
          <c:showCatName val="0"/>
          <c:showSerName val="0"/>
          <c:showPercent val="0"/>
          <c:showBubbleSize val="0"/>
        </c:dLbls>
        <c:gapWidth val="69"/>
        <c:overlap val="-27"/>
        <c:axId val="696418664"/>
        <c:axId val="696418336"/>
      </c:barChart>
      <c:catAx>
        <c:axId val="69641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crossAx val="696418336"/>
        <c:crosses val="autoZero"/>
        <c:auto val="1"/>
        <c:lblAlgn val="ctr"/>
        <c:lblOffset val="100"/>
        <c:noMultiLvlLbl val="0"/>
      </c:catAx>
      <c:valAx>
        <c:axId val="696418336"/>
        <c:scaling>
          <c:orientation val="minMax"/>
        </c:scaling>
        <c:delete val="1"/>
        <c:axPos val="l"/>
        <c:majorGridlines>
          <c:spPr>
            <a:ln w="9525" cap="flat" cmpd="sng" algn="ctr">
              <a:solidFill>
                <a:schemeClr val="accent1">
                  <a:lumMod val="20000"/>
                  <a:lumOff val="80000"/>
                </a:schemeClr>
              </a:solidFill>
              <a:round/>
            </a:ln>
            <a:effectLst/>
          </c:spPr>
        </c:majorGridlines>
        <c:numFmt formatCode="###0.0%" sourceLinked="1"/>
        <c:majorTickMark val="none"/>
        <c:minorTickMark val="none"/>
        <c:tickLblPos val="nextTo"/>
        <c:crossAx val="696418664"/>
        <c:crosses val="autoZero"/>
        <c:crossBetween val="between"/>
      </c:valAx>
      <c:spPr>
        <a:noFill/>
        <a:ln>
          <a:noFill/>
        </a:ln>
        <a:effectLst/>
      </c:spPr>
    </c:plotArea>
    <c:legend>
      <c:legendPos val="b"/>
      <c:layout>
        <c:manualLayout>
          <c:xMode val="edge"/>
          <c:yMode val="edge"/>
          <c:x val="0.24190623254405885"/>
          <c:y val="0.89409667541557303"/>
          <c:w val="0.57357132623451335"/>
          <c:h val="7.81255468066491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legend>
    <c:plotVisOnly val="1"/>
    <c:dispBlanksAs val="gap"/>
    <c:showDLblsOverMax val="0"/>
  </c:chart>
  <c:spPr>
    <a:noFill/>
    <a:ln>
      <a:noFill/>
    </a:ln>
    <a:effectLst/>
  </c:spPr>
  <c:txPr>
    <a:bodyPr/>
    <a:lstStyle/>
    <a:p>
      <a:pPr>
        <a:defRPr sz="1600">
          <a:solidFill>
            <a:schemeClr val="tx1"/>
          </a:solidFill>
        </a:defRPr>
      </a:pPr>
      <a:endParaRPr lang="en-R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B0E93-83CF-4D70-B24C-E19FE9183393}" type="datetimeFigureOut">
              <a:rPr lang="ru-RU" smtClean="0"/>
              <a:t>04.11.2025</a:t>
            </a:fld>
            <a:endParaRPr 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3691F-00F3-4345-A38D-EB29CB4A293D}" type="slidenum">
              <a:rPr lang="ru-RU" smtClean="0"/>
              <a:t>‹#›</a:t>
            </a:fld>
            <a:endParaRPr lang="ru-RU"/>
          </a:p>
        </p:txBody>
      </p:sp>
    </p:spTree>
    <p:extLst>
      <p:ext uri="{BB962C8B-B14F-4D97-AF65-F5344CB8AC3E}">
        <p14:creationId xmlns:p14="http://schemas.microsoft.com/office/powerpoint/2010/main" val="99215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D33691F-00F3-4345-A38D-EB29CB4A293D}" type="slidenum">
              <a:rPr lang="ru-RU" smtClean="0"/>
              <a:t>5</a:t>
            </a:fld>
            <a:endParaRPr lang="ru-RU"/>
          </a:p>
        </p:txBody>
      </p:sp>
    </p:spTree>
    <p:extLst>
      <p:ext uri="{BB962C8B-B14F-4D97-AF65-F5344CB8AC3E}">
        <p14:creationId xmlns:p14="http://schemas.microsoft.com/office/powerpoint/2010/main" val="336805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D33691F-00F3-4345-A38D-EB29CB4A293D}" type="slidenum">
              <a:rPr lang="ru-RU" smtClean="0"/>
              <a:t>6</a:t>
            </a:fld>
            <a:endParaRPr lang="ru-RU"/>
          </a:p>
        </p:txBody>
      </p:sp>
    </p:spTree>
    <p:extLst>
      <p:ext uri="{BB962C8B-B14F-4D97-AF65-F5344CB8AC3E}">
        <p14:creationId xmlns:p14="http://schemas.microsoft.com/office/powerpoint/2010/main" val="191178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D33691F-00F3-4345-A38D-EB29CB4A293D}" type="slidenum">
              <a:rPr lang="ru-RU" smtClean="0"/>
              <a:t>9</a:t>
            </a:fld>
            <a:endParaRPr lang="ru-RU"/>
          </a:p>
        </p:txBody>
      </p:sp>
    </p:spTree>
    <p:extLst>
      <p:ext uri="{BB962C8B-B14F-4D97-AF65-F5344CB8AC3E}">
        <p14:creationId xmlns:p14="http://schemas.microsoft.com/office/powerpoint/2010/main" val="171111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FCE5CAE3-E66C-483F-9A91-133D66834A8A}" type="datetimeFigureOut">
              <a:rPr lang="ro-RO" smtClean="0"/>
              <a:t>04.11.2025</a:t>
            </a:fld>
            <a:endParaRPr lang="ro-RO"/>
          </a:p>
        </p:txBody>
      </p:sp>
      <p:sp>
        <p:nvSpPr>
          <p:cNvPr id="19" name="Footer Placeholder 18"/>
          <p:cNvSpPr>
            <a:spLocks noGrp="1"/>
          </p:cNvSpPr>
          <p:nvPr>
            <p:ph type="ftr" sz="quarter" idx="11"/>
          </p:nvPr>
        </p:nvSpPr>
        <p:spPr/>
        <p:txBody>
          <a:bodyPr/>
          <a:lstStyle/>
          <a:p>
            <a:endParaRPr lang="ro-RO"/>
          </a:p>
        </p:txBody>
      </p:sp>
      <p:sp>
        <p:nvSpPr>
          <p:cNvPr id="27" name="Slide Number Placeholder 26"/>
          <p:cNvSpPr>
            <a:spLocks noGrp="1"/>
          </p:cNvSpPr>
          <p:nvPr>
            <p:ph type="sldNum" sz="quarter" idx="12"/>
          </p:nvPr>
        </p:nvSpPr>
        <p:spPr/>
        <p:txBody>
          <a:bodyPr/>
          <a:lstStyle/>
          <a:p>
            <a:fld id="{B6D8D6F0-A759-4B40-A209-1431F2B80A59}" type="slidenum">
              <a:rPr lang="ro-RO" smtClean="0"/>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t>04.11.2025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t>04.11.2025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t>04.11.2025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FCE5CAE3-E66C-483F-9A91-133D66834A8A}" type="datetimeFigureOut">
              <a:rPr lang="ro-RO" smtClean="0"/>
              <a:t>04.11.2025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FCE5CAE3-E66C-483F-9A91-133D66834A8A}" type="datetimeFigureOut">
              <a:rPr lang="ro-RO" smtClean="0"/>
              <a:t>04.11.2025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FCE5CAE3-E66C-483F-9A91-133D66834A8A}" type="datetimeFigureOut">
              <a:rPr lang="ro-RO" smtClean="0"/>
              <a:t>04.11.2025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FCE5CAE3-E66C-483F-9A91-133D66834A8A}" type="datetimeFigureOut">
              <a:rPr lang="ro-RO" smtClean="0"/>
              <a:t>04.11.2025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5CAE3-E66C-483F-9A91-133D66834A8A}" type="datetimeFigureOut">
              <a:rPr lang="ro-RO" smtClean="0"/>
              <a:t>04.11.2025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FCE5CAE3-E66C-483F-9A91-133D66834A8A}" type="datetimeFigureOut">
              <a:rPr lang="ro-RO" smtClean="0"/>
              <a:t>04.11.2025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FCE5CAE3-E66C-483F-9A91-133D66834A8A}" type="datetimeFigureOut">
              <a:rPr lang="ro-RO" smtClean="0"/>
              <a:t>04.11.2025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a:xfrm>
            <a:off x="8077200" y="6356350"/>
            <a:ext cx="609600" cy="365125"/>
          </a:xfrm>
        </p:spPr>
        <p:txBody>
          <a:bodyPr/>
          <a:lstStyle/>
          <a:p>
            <a:fld id="{B6D8D6F0-A759-4B40-A209-1431F2B80A59}" type="slidenum">
              <a:rPr lang="ro-RO" smtClean="0"/>
              <a:t>‹#›</a:t>
            </a:fld>
            <a:endParaRPr lang="ro-R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E5CAE3-E66C-483F-9A91-133D66834A8A}" type="datetimeFigureOut">
              <a:rPr lang="ro-RO" smtClean="0"/>
              <a:t>04.11.2025</a:t>
            </a:fld>
            <a:endParaRPr lang="ro-R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o-R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D8D6F0-A759-4B40-A209-1431F2B80A59}" type="slidenum">
              <a:rPr lang="ro-RO" smtClean="0"/>
              <a:t>‹#›</a:t>
            </a:fld>
            <a:endParaRPr lang="ro-R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lumMod val="0"/>
                <a:lumOff val="100000"/>
                <a:alpha val="43000"/>
              </a:schemeClr>
            </a:gs>
            <a:gs pos="0">
              <a:schemeClr val="bg2">
                <a:tint val="83000"/>
                <a:satMod val="320000"/>
                <a:alpha val="13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C522E1-6248-4507-C769-B19CE0205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 y="5365801"/>
            <a:ext cx="9141492" cy="1506464"/>
          </a:xfrm>
          <a:prstGeom prst="rect">
            <a:avLst/>
          </a:prstGeom>
        </p:spPr>
      </p:pic>
      <p:pic>
        <p:nvPicPr>
          <p:cNvPr id="6" name="Picture 5">
            <a:extLst>
              <a:ext uri="{FF2B5EF4-FFF2-40B4-BE49-F238E27FC236}">
                <a16:creationId xmlns:a16="http://schemas.microsoft.com/office/drawing/2014/main" id="{7551543E-138D-0E71-48B8-185FB1ECF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 y="0"/>
            <a:ext cx="9141492" cy="1506464"/>
          </a:xfrm>
          <a:prstGeom prst="rect">
            <a:avLst/>
          </a:prstGeom>
        </p:spPr>
      </p:pic>
      <p:sp>
        <p:nvSpPr>
          <p:cNvPr id="2" name="Заголовок 1"/>
          <p:cNvSpPr>
            <a:spLocks noGrp="1"/>
          </p:cNvSpPr>
          <p:nvPr>
            <p:ph type="ctrTitle"/>
          </p:nvPr>
        </p:nvSpPr>
        <p:spPr>
          <a:xfrm>
            <a:off x="611560" y="2276872"/>
            <a:ext cx="7851648" cy="2088232"/>
          </a:xfrm>
        </p:spPr>
        <p:txBody>
          <a:bodyPr>
            <a:normAutofit fontScale="90000"/>
          </a:bodyPr>
          <a:lstStyle/>
          <a:p>
            <a:pPr algn="ctr"/>
            <a:r>
              <a:rPr lang="x-none" sz="6600" dirty="0"/>
              <a:t>Sondaj socio-politic </a:t>
            </a:r>
            <a:r>
              <a:rPr lang="ro-MD" sz="8000" dirty="0"/>
              <a:t>septembrie</a:t>
            </a:r>
            <a:r>
              <a:rPr lang="en-US" sz="8000" dirty="0"/>
              <a:t> 2024</a:t>
            </a:r>
            <a:endParaRPr lang="ru-RU" sz="6600" dirty="0"/>
          </a:p>
        </p:txBody>
      </p:sp>
      <p:sp>
        <p:nvSpPr>
          <p:cNvPr id="3" name="Подзаголовок 2"/>
          <p:cNvSpPr>
            <a:spLocks noGrp="1"/>
          </p:cNvSpPr>
          <p:nvPr>
            <p:ph type="subTitle" idx="1"/>
          </p:nvPr>
        </p:nvSpPr>
        <p:spPr>
          <a:xfrm>
            <a:off x="6806065" y="5856143"/>
            <a:ext cx="2024387" cy="629625"/>
          </a:xfrm>
        </p:spPr>
        <p:txBody>
          <a:bodyPr>
            <a:noAutofit/>
          </a:bodyPr>
          <a:lstStyle/>
          <a:p>
            <a:r>
              <a:rPr lang="ro-RO" sz="1400" dirty="0">
                <a:solidFill>
                  <a:schemeClr val="bg1"/>
                </a:solidFill>
                <a:latin typeface="+mj-lt"/>
              </a:rPr>
              <a:t>R</a:t>
            </a:r>
            <a:r>
              <a:rPr lang="ru-RU" sz="1400" dirty="0" err="1">
                <a:solidFill>
                  <a:schemeClr val="bg1"/>
                </a:solidFill>
                <a:latin typeface="+mj-lt"/>
              </a:rPr>
              <a:t>ealizat</a:t>
            </a:r>
            <a:r>
              <a:rPr lang="ru-RU" sz="1400" dirty="0">
                <a:solidFill>
                  <a:schemeClr val="bg1"/>
                </a:solidFill>
                <a:latin typeface="+mj-lt"/>
              </a:rPr>
              <a:t> </a:t>
            </a:r>
            <a:r>
              <a:rPr lang="ru-RU" sz="1400" dirty="0" err="1">
                <a:solidFill>
                  <a:schemeClr val="bg1"/>
                </a:solidFill>
                <a:latin typeface="+mj-lt"/>
              </a:rPr>
              <a:t>de</a:t>
            </a:r>
            <a:r>
              <a:rPr lang="ru-RU" sz="1400" dirty="0">
                <a:solidFill>
                  <a:schemeClr val="bg1"/>
                </a:solidFill>
                <a:latin typeface="+mj-lt"/>
              </a:rPr>
              <a:t> </a:t>
            </a:r>
            <a:r>
              <a:rPr lang="ro-RO" sz="1400" dirty="0">
                <a:solidFill>
                  <a:schemeClr val="bg1"/>
                </a:solidFill>
                <a:latin typeface="+mj-lt"/>
              </a:rPr>
              <a:t>CBS-</a:t>
            </a:r>
            <a:r>
              <a:rPr lang="ro-RO" sz="1400" dirty="0" err="1">
                <a:solidFill>
                  <a:schemeClr val="bg1"/>
                </a:solidFill>
                <a:latin typeface="+mj-lt"/>
              </a:rPr>
              <a:t>Research</a:t>
            </a:r>
            <a:endParaRPr lang="ru-RU" sz="1400" dirty="0">
              <a:solidFill>
                <a:schemeClr val="bg1"/>
              </a:solidFill>
              <a:latin typeface="+mj-lt"/>
            </a:endParaRPr>
          </a:p>
          <a:p>
            <a:r>
              <a:rPr lang="ru-RU" sz="1400" dirty="0" err="1">
                <a:solidFill>
                  <a:schemeClr val="bg1"/>
                </a:solidFill>
                <a:latin typeface="+mj-lt"/>
              </a:rPr>
              <a:t>pentru</a:t>
            </a:r>
            <a:r>
              <a:rPr lang="ru-RU" sz="1400" dirty="0">
                <a:solidFill>
                  <a:schemeClr val="bg1"/>
                </a:solidFill>
                <a:latin typeface="+mj-lt"/>
              </a:rPr>
              <a:t> </a:t>
            </a:r>
            <a:r>
              <a:rPr lang="ro-RO" sz="1400" dirty="0">
                <a:solidFill>
                  <a:schemeClr val="bg1"/>
                </a:solidFill>
                <a:latin typeface="+mj-lt"/>
              </a:rPr>
              <a:t>WatchDog.MD</a:t>
            </a:r>
            <a:endParaRPr lang="ru-RU" sz="1400" dirty="0">
              <a:solidFill>
                <a:schemeClr val="bg1"/>
              </a:solidFill>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628" y="5642123"/>
            <a:ext cx="1031009" cy="91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C63F7F30-D5EA-A9DB-6675-133AC3226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37" y="0"/>
            <a:ext cx="1636999"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555D40-AB90-3253-8B85-D8EC38FD14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166000"/>
                    </a14:imgEffect>
                  </a14:imgLayer>
                </a14:imgProps>
              </a:ext>
              <a:ext uri="{28A0092B-C50C-407E-A947-70E740481C1C}">
                <a14:useLocalDpi xmlns:a14="http://schemas.microsoft.com/office/drawing/2010/main" val="0"/>
              </a:ext>
            </a:extLst>
          </a:blip>
          <a:srcRect/>
          <a:stretch>
            <a:fillRect/>
          </a:stretch>
        </p:blipFill>
        <p:spPr bwMode="auto">
          <a:xfrm>
            <a:off x="7373194" y="372232"/>
            <a:ext cx="12446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7E692A3-8F6A-885F-A67A-7BB6971BAB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0295" y="44624"/>
            <a:ext cx="1978543" cy="14882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E849274-2B24-47E5-5D60-C7F67222AB5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157" r="15588"/>
          <a:stretch>
            <a:fillRect/>
          </a:stretch>
        </p:blipFill>
        <p:spPr bwMode="auto">
          <a:xfrm>
            <a:off x="295914" y="5435797"/>
            <a:ext cx="1434577" cy="1442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0011614-9CC2-8019-1731-BC9F14EA828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371" r="18400"/>
          <a:stretch>
            <a:fillRect/>
          </a:stretch>
        </p:blipFill>
        <p:spPr bwMode="auto">
          <a:xfrm>
            <a:off x="3822764" y="5497077"/>
            <a:ext cx="1031010" cy="12451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FA1AA65-ADB3-9FE0-6ABE-5D256A5903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0553" y="5585077"/>
            <a:ext cx="1153357" cy="115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1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08920"/>
            <a:ext cx="7762056" cy="792088"/>
          </a:xfrm>
        </p:spPr>
        <p:txBody>
          <a:bodyPr>
            <a:normAutofit/>
          </a:bodyPr>
          <a:lstStyle/>
          <a:p>
            <a:pPr algn="ctr"/>
            <a:r>
              <a:rPr lang="ro-RO" sz="3600" b="1" dirty="0">
                <a:solidFill>
                  <a:srgbClr val="80340D"/>
                </a:solidFill>
                <a:effectLst/>
                <a:latin typeface="Cambria" panose="02040503050406030204" pitchFamily="18" charset="0"/>
                <a:ea typeface="Aptos"/>
                <a:cs typeface="Times New Roman" panose="02020603050405020304" pitchFamily="18" charset="0"/>
              </a:rPr>
              <a:t>Referendumul Constituțional</a:t>
            </a:r>
            <a:endParaRPr lang="ru-RU" sz="34400" b="1" dirty="0"/>
          </a:p>
        </p:txBody>
      </p:sp>
    </p:spTree>
    <p:extLst>
      <p:ext uri="{BB962C8B-B14F-4D97-AF65-F5344CB8AC3E}">
        <p14:creationId xmlns:p14="http://schemas.microsoft.com/office/powerpoint/2010/main" val="371856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648072"/>
          </a:xfrm>
        </p:spPr>
        <p:txBody>
          <a:bodyPr>
            <a:noAutofit/>
          </a:bodyPr>
          <a:lstStyle/>
          <a:p>
            <a:pPr algn="ctr"/>
            <a:r>
              <a:rPr lang="ro-RO" sz="3600" b="1" dirty="0"/>
              <a:t>În opinia Dvs.  referendumul reprezintă:</a:t>
            </a:r>
            <a:endParaRPr lang="ru-RU" sz="3600" b="1" dirty="0"/>
          </a:p>
        </p:txBody>
      </p:sp>
      <p:graphicFrame>
        <p:nvGraphicFramePr>
          <p:cNvPr id="4" name="Diagramă 3">
            <a:extLst>
              <a:ext uri="{FF2B5EF4-FFF2-40B4-BE49-F238E27FC236}">
                <a16:creationId xmlns:a16="http://schemas.microsoft.com/office/drawing/2014/main" id="{75A3A1F4-D2A7-4C3C-9A38-1EA5E0F95D21}"/>
              </a:ext>
            </a:extLst>
          </p:cNvPr>
          <p:cNvGraphicFramePr>
            <a:graphicFrameLocks/>
          </p:cNvGraphicFramePr>
          <p:nvPr>
            <p:extLst>
              <p:ext uri="{D42A27DB-BD31-4B8C-83A1-F6EECF244321}">
                <p14:modId xmlns:p14="http://schemas.microsoft.com/office/powerpoint/2010/main" val="2792866584"/>
              </p:ext>
            </p:extLst>
          </p:nvPr>
        </p:nvGraphicFramePr>
        <p:xfrm>
          <a:off x="179512" y="764704"/>
          <a:ext cx="8712968"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391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755576" y="476672"/>
            <a:ext cx="8229600" cy="936104"/>
          </a:xfrm>
        </p:spPr>
        <p:txBody>
          <a:bodyPr>
            <a:noAutofit/>
          </a:bodyPr>
          <a:lstStyle/>
          <a:p>
            <a:pPr algn="ctr"/>
            <a:r>
              <a:rPr lang="ro-RO" sz="2400" b="1" dirty="0">
                <a:effectLst/>
                <a:latin typeface="Cambria" panose="02040503050406030204" pitchFamily="18" charset="0"/>
                <a:ea typeface="Aptos"/>
                <a:cs typeface="Aptos"/>
              </a:rPr>
              <a:t>La</a:t>
            </a:r>
            <a:r>
              <a:rPr lang="ro-RO" sz="2400" b="1" dirty="0">
                <a:effectLst/>
                <a:latin typeface="Cambria" panose="02040503050406030204" pitchFamily="18" charset="0"/>
                <a:ea typeface="Aptos"/>
                <a:cs typeface="Times New Roman" panose="02020603050405020304" pitchFamily="18" charset="0"/>
              </a:rPr>
              <a:t> moment, cunoașteți Cum va fi formulată întrebarea supusă referendumului național</a:t>
            </a:r>
            <a:r>
              <a:rPr lang="fr-FR" sz="2800" b="1" dirty="0"/>
              <a:t>?</a:t>
            </a:r>
            <a:endParaRPr lang="ru-RU" sz="2400" dirty="0"/>
          </a:p>
        </p:txBody>
      </p:sp>
      <p:graphicFrame>
        <p:nvGraphicFramePr>
          <p:cNvPr id="5" name="Diagramă 4">
            <a:extLst>
              <a:ext uri="{FF2B5EF4-FFF2-40B4-BE49-F238E27FC236}">
                <a16:creationId xmlns:a16="http://schemas.microsoft.com/office/drawing/2014/main" id="{D423F8C4-7C94-40F5-90D1-66B84866170A}"/>
              </a:ext>
            </a:extLst>
          </p:cNvPr>
          <p:cNvGraphicFramePr>
            <a:graphicFrameLocks/>
          </p:cNvGraphicFramePr>
          <p:nvPr>
            <p:extLst>
              <p:ext uri="{D42A27DB-BD31-4B8C-83A1-F6EECF244321}">
                <p14:modId xmlns:p14="http://schemas.microsoft.com/office/powerpoint/2010/main" val="339741522"/>
              </p:ext>
            </p:extLst>
          </p:nvPr>
        </p:nvGraphicFramePr>
        <p:xfrm>
          <a:off x="287524" y="1556792"/>
          <a:ext cx="8568952" cy="5085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99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57200" y="548680"/>
            <a:ext cx="8229600" cy="722344"/>
          </a:xfrm>
        </p:spPr>
        <p:txBody>
          <a:bodyPr>
            <a:noAutofit/>
          </a:bodyPr>
          <a:lstStyle/>
          <a:p>
            <a:pPr algn="ctr"/>
            <a:r>
              <a:rPr lang="ro-RO" sz="2400" b="1" dirty="0">
                <a:effectLst/>
                <a:latin typeface="Cambria" panose="02040503050406030204" pitchFamily="18" charset="0"/>
                <a:ea typeface="Aptos"/>
                <a:cs typeface="Aptos"/>
              </a:rPr>
              <a:t>Dvs. personal cum veți proceda pe data de 20 octombrie 2024 în ziua referendumului? </a:t>
            </a:r>
            <a:endParaRPr lang="ru-RU" sz="2400" dirty="0"/>
          </a:p>
        </p:txBody>
      </p:sp>
      <p:graphicFrame>
        <p:nvGraphicFramePr>
          <p:cNvPr id="4" name="Diagramă 3">
            <a:extLst>
              <a:ext uri="{FF2B5EF4-FFF2-40B4-BE49-F238E27FC236}">
                <a16:creationId xmlns:a16="http://schemas.microsoft.com/office/drawing/2014/main" id="{B19D9F53-2934-4113-AA31-E39E60EFBF4F}"/>
              </a:ext>
            </a:extLst>
          </p:cNvPr>
          <p:cNvGraphicFramePr>
            <a:graphicFrameLocks/>
          </p:cNvGraphicFramePr>
          <p:nvPr>
            <p:extLst>
              <p:ext uri="{D42A27DB-BD31-4B8C-83A1-F6EECF244321}">
                <p14:modId xmlns:p14="http://schemas.microsoft.com/office/powerpoint/2010/main" val="358824113"/>
              </p:ext>
            </p:extLst>
          </p:nvPr>
        </p:nvGraphicFramePr>
        <p:xfrm>
          <a:off x="251520" y="1412776"/>
          <a:ext cx="8784976"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338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67544" y="520404"/>
            <a:ext cx="8229600" cy="576064"/>
          </a:xfrm>
        </p:spPr>
        <p:txBody>
          <a:bodyPr>
            <a:noAutofit/>
          </a:bodyPr>
          <a:lstStyle/>
          <a:p>
            <a:pPr algn="ctr"/>
            <a:r>
              <a:rPr lang="ro-RO" sz="1800" b="1" dirty="0">
                <a:effectLst/>
                <a:latin typeface="Cambria" panose="02040503050406030204" pitchFamily="18" charset="0"/>
                <a:ea typeface="Aptos"/>
                <a:cs typeface="Aptos"/>
              </a:rPr>
              <a:t>Mai</a:t>
            </a:r>
            <a:r>
              <a:rPr lang="ro-RO" sz="1800" b="1" dirty="0">
                <a:effectLst/>
                <a:latin typeface="Cambria" panose="02040503050406030204" pitchFamily="18" charset="0"/>
                <a:ea typeface="Aptos"/>
                <a:cs typeface="Times New Roman" panose="02020603050405020304" pitchFamily="18" charset="0"/>
              </a:rPr>
              <a:t> multe voci politice afirmă că diaspora nu trebuie să aibă dreptul să participe la referendum, Dvs. personal susțineți sau nu această idee?</a:t>
            </a:r>
            <a:endParaRPr lang="ru-RU" sz="1800" dirty="0"/>
          </a:p>
        </p:txBody>
      </p:sp>
      <p:graphicFrame>
        <p:nvGraphicFramePr>
          <p:cNvPr id="7" name="Diagramă 6">
            <a:extLst>
              <a:ext uri="{FF2B5EF4-FFF2-40B4-BE49-F238E27FC236}">
                <a16:creationId xmlns:a16="http://schemas.microsoft.com/office/drawing/2014/main" id="{F4234F5C-A5F2-44CC-BA56-1DF14F0C9A64}"/>
              </a:ext>
            </a:extLst>
          </p:cNvPr>
          <p:cNvGraphicFramePr>
            <a:graphicFrameLocks/>
          </p:cNvGraphicFramePr>
          <p:nvPr>
            <p:extLst>
              <p:ext uri="{D42A27DB-BD31-4B8C-83A1-F6EECF244321}">
                <p14:modId xmlns:p14="http://schemas.microsoft.com/office/powerpoint/2010/main" val="1447845549"/>
              </p:ext>
            </p:extLst>
          </p:nvPr>
        </p:nvGraphicFramePr>
        <p:xfrm>
          <a:off x="467544" y="1412776"/>
          <a:ext cx="842493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74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67544" y="692696"/>
            <a:ext cx="8229600" cy="576064"/>
          </a:xfrm>
        </p:spPr>
        <p:txBody>
          <a:bodyPr>
            <a:noAutofit/>
          </a:bodyPr>
          <a:lstStyle/>
          <a:p>
            <a:pPr algn="ctr"/>
            <a:r>
              <a:rPr lang="ro-RO" sz="1800" b="1" dirty="0">
                <a:effectLst/>
                <a:latin typeface="Cambria" panose="02040503050406030204" pitchFamily="18" charset="0"/>
                <a:ea typeface="Aptos"/>
                <a:cs typeface="Aptos"/>
              </a:rPr>
              <a:t>Ce părere aveți față de următoarele afirmații cu privire la referendumul din octombrie 2024: </a:t>
            </a:r>
            <a:endParaRPr lang="ru-RU" sz="1800" dirty="0"/>
          </a:p>
        </p:txBody>
      </p:sp>
      <p:graphicFrame>
        <p:nvGraphicFramePr>
          <p:cNvPr id="6" name="Diagramă 5">
            <a:extLst>
              <a:ext uri="{FF2B5EF4-FFF2-40B4-BE49-F238E27FC236}">
                <a16:creationId xmlns:a16="http://schemas.microsoft.com/office/drawing/2014/main" id="{98C8B7AB-6C4F-434A-B217-4D94BFBCF447}"/>
              </a:ext>
            </a:extLst>
          </p:cNvPr>
          <p:cNvGraphicFramePr>
            <a:graphicFrameLocks/>
          </p:cNvGraphicFramePr>
          <p:nvPr>
            <p:extLst>
              <p:ext uri="{D42A27DB-BD31-4B8C-83A1-F6EECF244321}">
                <p14:modId xmlns:p14="http://schemas.microsoft.com/office/powerpoint/2010/main" val="3436736426"/>
              </p:ext>
            </p:extLst>
          </p:nvPr>
        </p:nvGraphicFramePr>
        <p:xfrm>
          <a:off x="0" y="1268760"/>
          <a:ext cx="9144000"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12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08920"/>
            <a:ext cx="7762056" cy="792088"/>
          </a:xfrm>
        </p:spPr>
        <p:txBody>
          <a:bodyPr>
            <a:normAutofit/>
          </a:bodyPr>
          <a:lstStyle/>
          <a:p>
            <a:pPr lvl="0" algn="ctr">
              <a:lnSpc>
                <a:spcPct val="115000"/>
              </a:lnSpc>
              <a:spcAft>
                <a:spcPts val="800"/>
              </a:spcAft>
              <a:buSzPts val="1050"/>
            </a:pPr>
            <a:r>
              <a:rPr lang="ro-RO" sz="4400" b="1" kern="100" dirty="0">
                <a:solidFill>
                  <a:srgbClr val="80340D"/>
                </a:solidFill>
                <a:effectLst/>
                <a:latin typeface="Cambria" panose="02040503050406030204" pitchFamily="18" charset="0"/>
                <a:ea typeface="Aptos"/>
                <a:cs typeface="Times New Roman" panose="02020603050405020304" pitchFamily="18" charset="0"/>
              </a:rPr>
              <a:t>Integrarea în UE</a:t>
            </a:r>
            <a:endParaRPr lang="ru-RU" sz="44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74675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67544" y="620688"/>
            <a:ext cx="8229600" cy="722344"/>
          </a:xfrm>
        </p:spPr>
        <p:txBody>
          <a:bodyPr>
            <a:noAutofit/>
          </a:bodyPr>
          <a:lstStyle/>
          <a:p>
            <a:pPr algn="ctr"/>
            <a:r>
              <a:rPr lang="ro-RO" sz="2400" b="1" dirty="0">
                <a:effectLst/>
                <a:latin typeface="Cambria" panose="02040503050406030204" pitchFamily="18" charset="0"/>
                <a:ea typeface="Calibri" panose="020F0502020204030204" pitchFamily="34" charset="0"/>
                <a:cs typeface="Calibri" panose="020F0502020204030204" pitchFamily="34" charset="0"/>
              </a:rPr>
              <a:t>Dvs</a:t>
            </a:r>
            <a:r>
              <a:rPr lang="ro-RO" sz="2400" b="1" dirty="0">
                <a:effectLst/>
                <a:latin typeface="Cambria" panose="02040503050406030204" pitchFamily="18" charset="0"/>
                <a:ea typeface="Aptos"/>
                <a:cs typeface="Times New Roman" panose="02020603050405020304" pitchFamily="18" charset="0"/>
              </a:rPr>
              <a:t>. personal susțineți sau nu integrarea în UE a Republicii Moldova?</a:t>
            </a:r>
            <a:endParaRPr lang="ru-RU" sz="2400" dirty="0"/>
          </a:p>
        </p:txBody>
      </p:sp>
      <p:graphicFrame>
        <p:nvGraphicFramePr>
          <p:cNvPr id="4" name="Diagramă 3">
            <a:extLst>
              <a:ext uri="{FF2B5EF4-FFF2-40B4-BE49-F238E27FC236}">
                <a16:creationId xmlns:a16="http://schemas.microsoft.com/office/drawing/2014/main" id="{73E7BCA3-1995-4C08-B9A5-94665B43FA7C}"/>
              </a:ext>
            </a:extLst>
          </p:cNvPr>
          <p:cNvGraphicFramePr>
            <a:graphicFrameLocks/>
          </p:cNvGraphicFramePr>
          <p:nvPr>
            <p:extLst>
              <p:ext uri="{D42A27DB-BD31-4B8C-83A1-F6EECF244321}">
                <p14:modId xmlns:p14="http://schemas.microsoft.com/office/powerpoint/2010/main" val="567372987"/>
              </p:ext>
            </p:extLst>
          </p:nvPr>
        </p:nvGraphicFramePr>
        <p:xfrm>
          <a:off x="251520" y="1556792"/>
          <a:ext cx="8445624"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49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07288" cy="720080"/>
          </a:xfrm>
        </p:spPr>
        <p:txBody>
          <a:bodyPr>
            <a:noAutofit/>
          </a:bodyPr>
          <a:lstStyle/>
          <a:p>
            <a:pPr algn="ctr"/>
            <a:r>
              <a:rPr lang="ro-RO" sz="3200" b="1" dirty="0"/>
              <a:t>Vot pro-UE</a:t>
            </a:r>
            <a:endParaRPr lang="ru-RU" sz="3200" b="1" dirty="0"/>
          </a:p>
        </p:txBody>
      </p:sp>
      <p:graphicFrame>
        <p:nvGraphicFramePr>
          <p:cNvPr id="4" name="Chart 3"/>
          <p:cNvGraphicFramePr>
            <a:graphicFrameLocks/>
          </p:cNvGraphicFramePr>
          <p:nvPr>
            <p:extLst>
              <p:ext uri="{D42A27DB-BD31-4B8C-83A1-F6EECF244321}">
                <p14:modId xmlns:p14="http://schemas.microsoft.com/office/powerpoint/2010/main" val="3467233960"/>
              </p:ext>
            </p:extLst>
          </p:nvPr>
        </p:nvGraphicFramePr>
        <p:xfrm>
          <a:off x="107504" y="1268760"/>
          <a:ext cx="8856984"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341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67544" y="620688"/>
            <a:ext cx="8229600" cy="722344"/>
          </a:xfrm>
        </p:spPr>
        <p:txBody>
          <a:bodyPr>
            <a:noAutofit/>
          </a:bodyPr>
          <a:lstStyle/>
          <a:p>
            <a:pPr algn="ctr"/>
            <a:r>
              <a:rPr lang="ro-RO" sz="1800" b="1" dirty="0">
                <a:latin typeface="Cambria" panose="02040503050406030204" pitchFamily="18" charset="0"/>
                <a:ea typeface="Aptos"/>
                <a:cs typeface="Aptos"/>
              </a:rPr>
              <a:t>Cum credeți, î</a:t>
            </a:r>
            <a:r>
              <a:rPr lang="ro-RO" sz="1800" b="1" dirty="0">
                <a:effectLst/>
                <a:latin typeface="Cambria" panose="02040503050406030204" pitchFamily="18" charset="0"/>
                <a:ea typeface="Aptos"/>
                <a:cs typeface="Aptos"/>
              </a:rPr>
              <a:t>n acest moment majoritatea populației din Moldova susține aderarea țării la UE sau este împotriva aderării la UE?</a:t>
            </a:r>
            <a:endParaRPr lang="ru-RU" sz="1800" dirty="0"/>
          </a:p>
        </p:txBody>
      </p:sp>
      <p:graphicFrame>
        <p:nvGraphicFramePr>
          <p:cNvPr id="5" name="Diagramă 4">
            <a:extLst>
              <a:ext uri="{FF2B5EF4-FFF2-40B4-BE49-F238E27FC236}">
                <a16:creationId xmlns:a16="http://schemas.microsoft.com/office/drawing/2014/main" id="{462495CA-A294-4C66-9024-F27341D42878}"/>
              </a:ext>
            </a:extLst>
          </p:cNvPr>
          <p:cNvGraphicFramePr>
            <a:graphicFrameLocks/>
          </p:cNvGraphicFramePr>
          <p:nvPr>
            <p:extLst>
              <p:ext uri="{D42A27DB-BD31-4B8C-83A1-F6EECF244321}">
                <p14:modId xmlns:p14="http://schemas.microsoft.com/office/powerpoint/2010/main" val="3798775851"/>
              </p:ext>
            </p:extLst>
          </p:nvPr>
        </p:nvGraphicFramePr>
        <p:xfrm>
          <a:off x="323528" y="1484784"/>
          <a:ext cx="8496944"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9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lstStyle/>
          <a:p>
            <a:pPr algn="ctr"/>
            <a:r>
              <a:rPr lang="ro-RO" dirty="0"/>
              <a:t>Metodologia</a:t>
            </a:r>
            <a:endParaRPr lang="ru-RU" dirty="0"/>
          </a:p>
        </p:txBody>
      </p:sp>
      <p:sp>
        <p:nvSpPr>
          <p:cNvPr id="3" name="Объект 2"/>
          <p:cNvSpPr>
            <a:spLocks noGrp="1"/>
          </p:cNvSpPr>
          <p:nvPr>
            <p:ph idx="1"/>
          </p:nvPr>
        </p:nvSpPr>
        <p:spPr>
          <a:xfrm>
            <a:off x="153852" y="1412776"/>
            <a:ext cx="8712968" cy="4983832"/>
          </a:xfrm>
        </p:spPr>
        <p:txBody>
          <a:bodyPr>
            <a:normAutofit/>
          </a:bodyPr>
          <a:lstStyle/>
          <a:p>
            <a:pPr marL="285750" lvl="0" indent="-285750" algn="just">
              <a:spcBef>
                <a:spcPts val="600"/>
              </a:spcBef>
              <a:buFont typeface="Wingdings" panose="05000000000000000000" pitchFamily="2" charset="2"/>
              <a:buChar char="ü"/>
            </a:pPr>
            <a:r>
              <a:rPr lang="ro-RO" sz="2000" b="1" dirty="0">
                <a:latin typeface="+mj-lt"/>
              </a:rPr>
              <a:t>Volumul </a:t>
            </a:r>
            <a:r>
              <a:rPr lang="ro-RO" sz="2000" b="1" dirty="0" err="1">
                <a:latin typeface="+mj-lt"/>
              </a:rPr>
              <a:t>eşantionului</a:t>
            </a:r>
            <a:r>
              <a:rPr lang="ro-RO" sz="2000" b="1" dirty="0">
                <a:latin typeface="+mj-lt"/>
              </a:rPr>
              <a:t>: </a:t>
            </a:r>
            <a:r>
              <a:rPr lang="ro-RO" sz="2000" dirty="0">
                <a:latin typeface="+mj-lt"/>
              </a:rPr>
              <a:t>1</a:t>
            </a:r>
            <a:r>
              <a:rPr lang="ro-MD" sz="2000" dirty="0">
                <a:latin typeface="+mj-lt"/>
              </a:rPr>
              <a:t>021</a:t>
            </a:r>
            <a:r>
              <a:rPr lang="ro-RO" sz="2000" dirty="0">
                <a:solidFill>
                  <a:srgbClr val="FF0000"/>
                </a:solidFill>
                <a:latin typeface="+mj-lt"/>
              </a:rPr>
              <a:t> </a:t>
            </a:r>
            <a:r>
              <a:rPr lang="ro-RO" sz="2000" dirty="0">
                <a:latin typeface="+mj-lt"/>
              </a:rPr>
              <a:t>persoane cu vârstă de 18 ani </a:t>
            </a:r>
            <a:r>
              <a:rPr lang="ro-RO" sz="2000" dirty="0" err="1">
                <a:latin typeface="+mj-lt"/>
              </a:rPr>
              <a:t>şi</a:t>
            </a:r>
            <a:r>
              <a:rPr lang="ro-RO" sz="2000" dirty="0">
                <a:latin typeface="+mj-lt"/>
              </a:rPr>
              <a:t> mai mult;</a:t>
            </a:r>
            <a:endParaRPr lang="ru-RU" sz="2000" dirty="0">
              <a:latin typeface="+mj-lt"/>
            </a:endParaRPr>
          </a:p>
          <a:p>
            <a:pPr marL="285750" lvl="0" indent="-285750" algn="just">
              <a:spcBef>
                <a:spcPts val="600"/>
              </a:spcBef>
              <a:buFont typeface="Wingdings" panose="05000000000000000000" pitchFamily="2" charset="2"/>
              <a:buChar char="ü"/>
            </a:pPr>
            <a:r>
              <a:rPr lang="en-US" sz="2000" b="1" dirty="0">
                <a:latin typeface="+mj-lt"/>
              </a:rPr>
              <a:t>E</a:t>
            </a:r>
            <a:r>
              <a:rPr lang="ro-RO" sz="2000" b="1" dirty="0" err="1">
                <a:latin typeface="+mj-lt"/>
              </a:rPr>
              <a:t>şantion</a:t>
            </a:r>
            <a:r>
              <a:rPr lang="ro-RO" sz="2000" b="1" dirty="0">
                <a:latin typeface="+mj-lt"/>
              </a:rPr>
              <a:t>:</a:t>
            </a:r>
            <a:r>
              <a:rPr lang="ro-RO" sz="2000" dirty="0">
                <a:latin typeface="+mj-lt"/>
              </a:rPr>
              <a:t> stratificat, probabilist, </a:t>
            </a:r>
            <a:r>
              <a:rPr lang="ro-RO" sz="2000" dirty="0" err="1">
                <a:latin typeface="+mj-lt"/>
              </a:rPr>
              <a:t>bistadial</a:t>
            </a:r>
            <a:r>
              <a:rPr lang="ro-RO" sz="2000" dirty="0">
                <a:latin typeface="+mj-lt"/>
              </a:rPr>
              <a:t>;</a:t>
            </a:r>
            <a:endParaRPr lang="ru-RU" sz="2000" dirty="0">
              <a:latin typeface="+mj-lt"/>
            </a:endParaRPr>
          </a:p>
          <a:p>
            <a:pPr marL="285750" lvl="0" indent="-285750" algn="just">
              <a:spcBef>
                <a:spcPts val="600"/>
              </a:spcBef>
              <a:buFont typeface="Wingdings" panose="05000000000000000000" pitchFamily="2" charset="2"/>
              <a:buChar char="ü"/>
            </a:pPr>
            <a:r>
              <a:rPr lang="ro-RO" sz="2000" b="1" dirty="0">
                <a:latin typeface="+mj-lt"/>
              </a:rPr>
              <a:t>Tip sondaj: </a:t>
            </a:r>
            <a:r>
              <a:rPr lang="en-US" sz="2000" dirty="0" err="1">
                <a:latin typeface="+mj-lt"/>
              </a:rPr>
              <a:t>interviu</a:t>
            </a:r>
            <a:r>
              <a:rPr lang="en-US" sz="2000" dirty="0">
                <a:latin typeface="+mj-lt"/>
              </a:rPr>
              <a:t> </a:t>
            </a:r>
            <a:r>
              <a:rPr lang="en-US" sz="2000" dirty="0" err="1">
                <a:latin typeface="+mj-lt"/>
              </a:rPr>
              <a:t>telefonic</a:t>
            </a:r>
            <a:r>
              <a:rPr lang="en-US" sz="2000" dirty="0">
                <a:latin typeface="+mj-lt"/>
              </a:rPr>
              <a:t> </a:t>
            </a:r>
            <a:r>
              <a:rPr lang="x-none" sz="2000" dirty="0">
                <a:latin typeface="+mj-lt"/>
              </a:rPr>
              <a:t>moderat de intervievator (</a:t>
            </a:r>
            <a:r>
              <a:rPr lang="en-US" sz="2000" dirty="0">
                <a:latin typeface="+mj-lt"/>
              </a:rPr>
              <a:t>CATI</a:t>
            </a:r>
            <a:r>
              <a:rPr lang="ro-RO" sz="2000" b="1" dirty="0">
                <a:latin typeface="+mj-lt"/>
              </a:rPr>
              <a:t>)</a:t>
            </a:r>
            <a:endParaRPr lang="ru-RU" sz="2000" dirty="0">
              <a:latin typeface="+mj-lt"/>
            </a:endParaRPr>
          </a:p>
          <a:p>
            <a:pPr marL="285750" lvl="0" indent="-285750" algn="just">
              <a:spcBef>
                <a:spcPts val="600"/>
              </a:spcBef>
              <a:buFont typeface="Wingdings" panose="05000000000000000000" pitchFamily="2" charset="2"/>
              <a:buChar char="ü"/>
            </a:pPr>
            <a:r>
              <a:rPr lang="ro-RO" sz="2000" b="1" dirty="0">
                <a:latin typeface="+mj-lt"/>
              </a:rPr>
              <a:t>Reprezentativitate:</a:t>
            </a:r>
            <a:r>
              <a:rPr lang="ro-RO" sz="2000" dirty="0">
                <a:latin typeface="+mj-lt"/>
              </a:rPr>
              <a:t> eșantionul este reprezentativ pentru populația adultă a Republicii Moldova, cu o eroare maximă de </a:t>
            </a:r>
            <a:r>
              <a:rPr lang="ro-RO" sz="2000" u="sng" dirty="0">
                <a:latin typeface="+mj-lt"/>
              </a:rPr>
              <a:t>+</a:t>
            </a:r>
            <a:r>
              <a:rPr lang="en-US" sz="2000" u="sng" dirty="0">
                <a:latin typeface="+mj-lt"/>
              </a:rPr>
              <a:t>3,</a:t>
            </a:r>
            <a:r>
              <a:rPr lang="ro-RO" sz="2000" u="sng" dirty="0">
                <a:latin typeface="+mj-lt"/>
              </a:rPr>
              <a:t>1%</a:t>
            </a:r>
            <a:r>
              <a:rPr lang="ro-RO" sz="2000" b="1" dirty="0">
                <a:latin typeface="+mj-lt"/>
              </a:rPr>
              <a:t> </a:t>
            </a:r>
            <a:endParaRPr lang="ru-RU" sz="2000" dirty="0">
              <a:latin typeface="+mj-lt"/>
            </a:endParaRPr>
          </a:p>
          <a:p>
            <a:pPr marL="285750" lvl="0" indent="-285750" algn="just">
              <a:spcBef>
                <a:spcPts val="600"/>
              </a:spcBef>
              <a:buFont typeface="Wingdings" panose="05000000000000000000" pitchFamily="2" charset="2"/>
              <a:buChar char="ü"/>
            </a:pPr>
            <a:r>
              <a:rPr lang="ro-RO" sz="2000" b="1" dirty="0">
                <a:latin typeface="+mj-lt"/>
              </a:rPr>
              <a:t>Perioada de culegere a datelor:</a:t>
            </a:r>
            <a:r>
              <a:rPr lang="ro-RO" sz="2000" dirty="0">
                <a:solidFill>
                  <a:srgbClr val="FF0000"/>
                </a:solidFill>
                <a:latin typeface="+mj-lt"/>
              </a:rPr>
              <a:t>  </a:t>
            </a:r>
            <a:r>
              <a:rPr lang="ro-MD" sz="2000" dirty="0">
                <a:latin typeface="+mj-lt"/>
              </a:rPr>
              <a:t>13 – 22 septembrie 2024</a:t>
            </a:r>
            <a:r>
              <a:rPr lang="ro-RO" sz="2000" dirty="0">
                <a:latin typeface="+mj-lt"/>
              </a:rPr>
              <a:t>. Chestionarul a fost disponibil în limbile română </a:t>
            </a:r>
            <a:r>
              <a:rPr lang="ro-RO" sz="2000" dirty="0" err="1">
                <a:latin typeface="+mj-lt"/>
              </a:rPr>
              <a:t>şi</a:t>
            </a:r>
            <a:r>
              <a:rPr lang="ro-RO" sz="2000" dirty="0">
                <a:latin typeface="+mj-lt"/>
              </a:rPr>
              <a:t> rusă, oferindu-se respondenților posibilitatea de a alege limba interviului. </a:t>
            </a:r>
          </a:p>
          <a:p>
            <a:pPr marL="285750" lvl="0" indent="-285750" algn="just">
              <a:spcBef>
                <a:spcPts val="600"/>
              </a:spcBef>
              <a:buFont typeface="Wingdings" panose="05000000000000000000" pitchFamily="2" charset="2"/>
              <a:buChar char="ü"/>
            </a:pPr>
            <a:endParaRPr lang="ro-RO" sz="2000" dirty="0">
              <a:latin typeface="+mj-lt"/>
            </a:endParaRPr>
          </a:p>
          <a:p>
            <a:pPr marL="285750" lvl="0" indent="-285750" algn="just">
              <a:spcBef>
                <a:spcPts val="600"/>
              </a:spcBef>
              <a:buFont typeface="Wingdings" panose="05000000000000000000" pitchFamily="2" charset="2"/>
              <a:buChar char="ü"/>
            </a:pPr>
            <a:endParaRPr lang="ro-RO" sz="2000" dirty="0">
              <a:latin typeface="+mj-lt"/>
            </a:endParaRPr>
          </a:p>
          <a:p>
            <a:pPr marL="0" indent="0" algn="ctr">
              <a:spcBef>
                <a:spcPts val="600"/>
              </a:spcBef>
              <a:buNone/>
            </a:pPr>
            <a:r>
              <a:rPr lang="en-RO" sz="1800" i="1" kern="100" dirty="0">
                <a:effectLst/>
                <a:latin typeface="Aptos" panose="020B0004020202020204" pitchFamily="34" charset="0"/>
                <a:ea typeface="Aptos" panose="020B0004020202020204" pitchFamily="34" charset="0"/>
                <a:cs typeface="Times New Roman" panose="02020603050405020304" pitchFamily="18" charset="0"/>
              </a:rPr>
              <a:t>Sondaj autorizat de Comisia Electorală Centrală prin Hotarire CEC nr.2850 din 12.09.2024.</a:t>
            </a:r>
            <a:endParaRPr lang="en-R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spcBef>
                <a:spcPts val="600"/>
              </a:spcBef>
              <a:buNone/>
            </a:pPr>
            <a:endParaRPr lang="ro-RO" sz="2000" dirty="0">
              <a:latin typeface="+mj-lt"/>
            </a:endParaRPr>
          </a:p>
          <a:p>
            <a:pPr marL="285750" lvl="0" indent="-285750" algn="just">
              <a:spcBef>
                <a:spcPts val="600"/>
              </a:spcBef>
              <a:buFont typeface="Wingdings" panose="05000000000000000000" pitchFamily="2" charset="2"/>
              <a:buChar char="ü"/>
            </a:pPr>
            <a:endParaRPr lang="ru-RU" sz="2000" dirty="0">
              <a:latin typeface="+mj-lt"/>
            </a:endParaRPr>
          </a:p>
        </p:txBody>
      </p:sp>
    </p:spTree>
    <p:extLst>
      <p:ext uri="{BB962C8B-B14F-4D97-AF65-F5344CB8AC3E}">
        <p14:creationId xmlns:p14="http://schemas.microsoft.com/office/powerpoint/2010/main" val="2794968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67544" y="620688"/>
            <a:ext cx="8229600" cy="722344"/>
          </a:xfrm>
        </p:spPr>
        <p:txBody>
          <a:bodyPr>
            <a:noAutofit/>
          </a:bodyPr>
          <a:lstStyle/>
          <a:p>
            <a:pPr algn="ctr"/>
            <a:r>
              <a:rPr lang="ro-RO" sz="1800" b="1" dirty="0">
                <a:effectLst/>
                <a:latin typeface="Cambria" panose="02040503050406030204" pitchFamily="18" charset="0"/>
                <a:ea typeface="Calibri" panose="020F0502020204030204" pitchFamily="34" charset="0"/>
                <a:cs typeface="Calibri" panose="020F0502020204030204" pitchFamily="34" charset="0"/>
              </a:rPr>
              <a:t>Cum credeți, Moldova poate deveni o tară prosperă de una singură fără ajutor extern (din partea UE, alte state)</a:t>
            </a:r>
            <a:r>
              <a:rPr lang="it-IT" sz="2000" b="1" dirty="0"/>
              <a:t>?</a:t>
            </a:r>
            <a:endParaRPr lang="ru-RU" sz="1800" dirty="0"/>
          </a:p>
        </p:txBody>
      </p:sp>
      <p:graphicFrame>
        <p:nvGraphicFramePr>
          <p:cNvPr id="4" name="Diagramă 3">
            <a:extLst>
              <a:ext uri="{FF2B5EF4-FFF2-40B4-BE49-F238E27FC236}">
                <a16:creationId xmlns:a16="http://schemas.microsoft.com/office/drawing/2014/main" id="{A1D6F415-BA95-4E14-A4C0-DE964178FC4A}"/>
              </a:ext>
            </a:extLst>
          </p:cNvPr>
          <p:cNvGraphicFramePr>
            <a:graphicFrameLocks/>
          </p:cNvGraphicFramePr>
          <p:nvPr>
            <p:extLst>
              <p:ext uri="{D42A27DB-BD31-4B8C-83A1-F6EECF244321}">
                <p14:modId xmlns:p14="http://schemas.microsoft.com/office/powerpoint/2010/main" val="1635356473"/>
              </p:ext>
            </p:extLst>
          </p:nvPr>
        </p:nvGraphicFramePr>
        <p:xfrm>
          <a:off x="179512" y="1484784"/>
          <a:ext cx="8856984"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ă 4">
            <a:extLst>
              <a:ext uri="{FF2B5EF4-FFF2-40B4-BE49-F238E27FC236}">
                <a16:creationId xmlns:a16="http://schemas.microsoft.com/office/drawing/2014/main" id="{A1D6F415-BA95-4E14-A4C0-DE964178FC4A}"/>
              </a:ext>
            </a:extLst>
          </p:cNvPr>
          <p:cNvGraphicFramePr>
            <a:graphicFrameLocks/>
          </p:cNvGraphicFramePr>
          <p:nvPr>
            <p:extLst>
              <p:ext uri="{D42A27DB-BD31-4B8C-83A1-F6EECF244321}">
                <p14:modId xmlns:p14="http://schemas.microsoft.com/office/powerpoint/2010/main" val="3926005668"/>
              </p:ext>
            </p:extLst>
          </p:nvPr>
        </p:nvGraphicFramePr>
        <p:xfrm>
          <a:off x="179512" y="1484784"/>
          <a:ext cx="8784976"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462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67544" y="620688"/>
            <a:ext cx="8229600" cy="722344"/>
          </a:xfrm>
        </p:spPr>
        <p:txBody>
          <a:bodyPr>
            <a:noAutofit/>
          </a:bodyPr>
          <a:lstStyle/>
          <a:p>
            <a:pPr algn="ctr"/>
            <a:r>
              <a:rPr lang="ro-RO" sz="2000" b="1" dirty="0"/>
              <a:t>Dacă vi s-ar cere să votați cu privire la aderarea RM la Uniunea Economică </a:t>
            </a:r>
            <a:r>
              <a:rPr lang="ro-RO" sz="2000" b="1" dirty="0" err="1"/>
              <a:t>Euroasiatică</a:t>
            </a:r>
            <a:r>
              <a:rPr lang="ro-RO" sz="2000" b="1" dirty="0"/>
              <a:t> (Rusia-Belarus-Kazahstan) Dvs. ați vota pentru sau contra?</a:t>
            </a:r>
            <a:endParaRPr lang="ru-RU" sz="1800" dirty="0"/>
          </a:p>
        </p:txBody>
      </p:sp>
      <p:graphicFrame>
        <p:nvGraphicFramePr>
          <p:cNvPr id="5" name="Diagramă 4">
            <a:extLst>
              <a:ext uri="{FF2B5EF4-FFF2-40B4-BE49-F238E27FC236}">
                <a16:creationId xmlns:a16="http://schemas.microsoft.com/office/drawing/2014/main" id="{91DE6B9F-8742-47EE-AEE4-D0A2874BE614}"/>
              </a:ext>
            </a:extLst>
          </p:cNvPr>
          <p:cNvGraphicFramePr>
            <a:graphicFrameLocks/>
          </p:cNvGraphicFramePr>
          <p:nvPr>
            <p:extLst>
              <p:ext uri="{D42A27DB-BD31-4B8C-83A1-F6EECF244321}">
                <p14:modId xmlns:p14="http://schemas.microsoft.com/office/powerpoint/2010/main" val="2703320922"/>
              </p:ext>
            </p:extLst>
          </p:nvPr>
        </p:nvGraphicFramePr>
        <p:xfrm>
          <a:off x="251520" y="1412776"/>
          <a:ext cx="8712968"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198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57200" y="476672"/>
            <a:ext cx="8229600" cy="650336"/>
          </a:xfrm>
        </p:spPr>
        <p:txBody>
          <a:bodyPr>
            <a:noAutofit/>
          </a:bodyPr>
          <a:lstStyle/>
          <a:p>
            <a:pPr algn="ctr"/>
            <a:r>
              <a:rPr lang="ru-RU" sz="2000" b="1" dirty="0" err="1">
                <a:effectLst/>
                <a:latin typeface="Cambria" panose="02040503050406030204" pitchFamily="18" charset="0"/>
                <a:ea typeface="Calibri" panose="020F0502020204030204" pitchFamily="34" charset="0"/>
                <a:cs typeface="Calibri" panose="020F0502020204030204" pitchFamily="34" charset="0"/>
              </a:rPr>
              <a:t>În</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opinia</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Dvs</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următoarele</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afirmații</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care</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se</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referă</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la</a:t>
            </a:r>
            <a:r>
              <a:rPr lang="ru-RU" sz="2000" b="1" dirty="0">
                <a:effectLst/>
                <a:latin typeface="Cambria" panose="02040503050406030204" pitchFamily="18" charset="0"/>
                <a:ea typeface="Aptos"/>
                <a:cs typeface="Times New Roman" panose="02020603050405020304" pitchFamily="18" charset="0"/>
              </a:rPr>
              <a:t> UE,  </a:t>
            </a:r>
            <a:r>
              <a:rPr lang="ru-RU" sz="2000" b="1" dirty="0" err="1">
                <a:effectLst/>
                <a:latin typeface="Cambria" panose="02040503050406030204" pitchFamily="18" charset="0"/>
                <a:ea typeface="Aptos"/>
                <a:cs typeface="Times New Roman" panose="02020603050405020304" pitchFamily="18" charset="0"/>
              </a:rPr>
              <a:t>Sunt</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Adevărate</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sau</a:t>
            </a:r>
            <a:r>
              <a:rPr lang="ru-RU" sz="2000" b="1" dirty="0">
                <a:effectLst/>
                <a:latin typeface="Cambria" panose="02040503050406030204" pitchFamily="18" charset="0"/>
                <a:ea typeface="Aptos"/>
                <a:cs typeface="Times New Roman" panose="02020603050405020304" pitchFamily="18" charset="0"/>
              </a:rPr>
              <a:t> </a:t>
            </a:r>
            <a:r>
              <a:rPr lang="ru-RU" sz="2000" b="1" dirty="0" err="1">
                <a:effectLst/>
                <a:latin typeface="Cambria" panose="02040503050406030204" pitchFamily="18" charset="0"/>
                <a:ea typeface="Aptos"/>
                <a:cs typeface="Times New Roman" panose="02020603050405020304" pitchFamily="18" charset="0"/>
              </a:rPr>
              <a:t>False</a:t>
            </a:r>
            <a:r>
              <a:rPr lang="ru-RU" sz="2000" b="1" dirty="0">
                <a:effectLst/>
                <a:latin typeface="Cambria" panose="02040503050406030204" pitchFamily="18" charset="0"/>
                <a:ea typeface="Aptos"/>
                <a:cs typeface="Times New Roman" panose="02020603050405020304" pitchFamily="18" charset="0"/>
              </a:rPr>
              <a:t>:</a:t>
            </a:r>
            <a:r>
              <a:rPr lang="ru-RU" sz="2000" dirty="0">
                <a:effectLst/>
                <a:latin typeface="Cambria" panose="02040503050406030204" pitchFamily="18" charset="0"/>
                <a:ea typeface="Aptos"/>
                <a:cs typeface="Times New Roman" panose="02020603050405020304" pitchFamily="18" charset="0"/>
              </a:rPr>
              <a:t> </a:t>
            </a:r>
            <a:endParaRPr lang="ru-RU" sz="2000" dirty="0"/>
          </a:p>
        </p:txBody>
      </p:sp>
      <p:graphicFrame>
        <p:nvGraphicFramePr>
          <p:cNvPr id="4" name="Diagramă 3">
            <a:extLst>
              <a:ext uri="{FF2B5EF4-FFF2-40B4-BE49-F238E27FC236}">
                <a16:creationId xmlns:a16="http://schemas.microsoft.com/office/drawing/2014/main" id="{611A8FF3-471E-4221-8FA9-C56381BE9989}"/>
              </a:ext>
            </a:extLst>
          </p:cNvPr>
          <p:cNvGraphicFramePr>
            <a:graphicFrameLocks/>
          </p:cNvGraphicFramePr>
          <p:nvPr>
            <p:extLst>
              <p:ext uri="{D42A27DB-BD31-4B8C-83A1-F6EECF244321}">
                <p14:modId xmlns:p14="http://schemas.microsoft.com/office/powerpoint/2010/main" val="1838915812"/>
              </p:ext>
            </p:extLst>
          </p:nvPr>
        </p:nvGraphicFramePr>
        <p:xfrm>
          <a:off x="179512" y="1127008"/>
          <a:ext cx="8712968" cy="5614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36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21DC1-C7A4-49B8-A609-326A7F0403E0}"/>
              </a:ext>
            </a:extLst>
          </p:cNvPr>
          <p:cNvSpPr>
            <a:spLocks noGrp="1"/>
          </p:cNvSpPr>
          <p:nvPr>
            <p:ph type="title"/>
          </p:nvPr>
        </p:nvSpPr>
        <p:spPr>
          <a:xfrm>
            <a:off x="467544" y="332656"/>
            <a:ext cx="8229600" cy="722344"/>
          </a:xfrm>
        </p:spPr>
        <p:txBody>
          <a:bodyPr>
            <a:noAutofit/>
          </a:bodyPr>
          <a:lstStyle/>
          <a:p>
            <a:pPr algn="ctr"/>
            <a:r>
              <a:rPr lang="ro-RO" sz="1800" b="1" dirty="0">
                <a:effectLst/>
                <a:latin typeface="Cambria" panose="02040503050406030204" pitchFamily="18" charset="0"/>
                <a:ea typeface="Calibri" panose="020F0502020204030204" pitchFamily="34" charset="0"/>
                <a:cs typeface="Calibri" panose="020F0502020204030204" pitchFamily="34" charset="0"/>
              </a:rPr>
              <a:t>Întrebarea</a:t>
            </a:r>
            <a:r>
              <a:rPr lang="ro-RO" sz="1800" b="1" dirty="0">
                <a:effectLst/>
                <a:latin typeface="Cambria" panose="02040503050406030204" pitchFamily="18" charset="0"/>
                <a:ea typeface="Aptos"/>
                <a:cs typeface="Aptos"/>
              </a:rPr>
              <a:t> care va fi în buletinul de vot pentru referendumul din 20 octombrie va suna în felul următor – „Susțineți modificarea Constituției în vederea aderării Republicii Moldova la Uniunea Europeană?”. Cum veți vota?</a:t>
            </a:r>
            <a:endParaRPr lang="ru-RU" sz="1800" dirty="0"/>
          </a:p>
        </p:txBody>
      </p:sp>
      <p:graphicFrame>
        <p:nvGraphicFramePr>
          <p:cNvPr id="5" name="Diagramă 4">
            <a:extLst>
              <a:ext uri="{FF2B5EF4-FFF2-40B4-BE49-F238E27FC236}">
                <a16:creationId xmlns:a16="http://schemas.microsoft.com/office/drawing/2014/main" id="{75CCDD1D-6088-4ACB-92CD-987DCD9B7F70}"/>
              </a:ext>
            </a:extLst>
          </p:cNvPr>
          <p:cNvGraphicFramePr>
            <a:graphicFrameLocks/>
          </p:cNvGraphicFramePr>
          <p:nvPr>
            <p:extLst>
              <p:ext uri="{D42A27DB-BD31-4B8C-83A1-F6EECF244321}">
                <p14:modId xmlns:p14="http://schemas.microsoft.com/office/powerpoint/2010/main" val="2374349527"/>
              </p:ext>
            </p:extLst>
          </p:nvPr>
        </p:nvGraphicFramePr>
        <p:xfrm>
          <a:off x="323528" y="1196752"/>
          <a:ext cx="8568952"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43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468D-D37D-4DFF-9075-197543BBAFAF}"/>
            </a:ext>
          </a:extLst>
        </p:cNvPr>
        <p:cNvGrpSpPr/>
        <p:nvPr/>
      </p:nvGrpSpPr>
      <p:grpSpPr>
        <a:xfrm>
          <a:off x="0" y="0"/>
          <a:ext cx="0" cy="0"/>
          <a:chOff x="0" y="0"/>
          <a:chExt cx="0" cy="0"/>
        </a:xfrm>
      </p:grpSpPr>
      <p:sp>
        <p:nvSpPr>
          <p:cNvPr id="2" name="Titlu 1">
            <a:extLst>
              <a:ext uri="{FF2B5EF4-FFF2-40B4-BE49-F238E27FC236}">
                <a16:creationId xmlns:a16="http://schemas.microsoft.com/office/drawing/2014/main" id="{278F3DCD-1CB1-B26A-5147-40EF93A47EE7}"/>
              </a:ext>
            </a:extLst>
          </p:cNvPr>
          <p:cNvSpPr>
            <a:spLocks noGrp="1"/>
          </p:cNvSpPr>
          <p:nvPr>
            <p:ph type="title"/>
          </p:nvPr>
        </p:nvSpPr>
        <p:spPr>
          <a:xfrm>
            <a:off x="457200" y="704088"/>
            <a:ext cx="8229600" cy="708688"/>
          </a:xfrm>
        </p:spPr>
        <p:txBody>
          <a:bodyPr>
            <a:noAutofit/>
          </a:bodyPr>
          <a:lstStyle/>
          <a:p>
            <a:pPr algn="ctr"/>
            <a:r>
              <a:rPr lang="ro-RO" sz="2400" b="1" dirty="0">
                <a:latin typeface="Cambria" panose="02040503050406030204" pitchFamily="18" charset="0"/>
              </a:rPr>
              <a:t>Care sunt trei posturi TV pe care le priviți cel mai des, inclusiv pe internet? </a:t>
            </a:r>
          </a:p>
        </p:txBody>
      </p:sp>
      <p:graphicFrame>
        <p:nvGraphicFramePr>
          <p:cNvPr id="4" name="Diagramă 3">
            <a:extLst>
              <a:ext uri="{FF2B5EF4-FFF2-40B4-BE49-F238E27FC236}">
                <a16:creationId xmlns:a16="http://schemas.microsoft.com/office/drawing/2014/main" id="{5FA4124D-45EE-B2DC-1B9C-B3D530BD0D7D}"/>
              </a:ext>
            </a:extLst>
          </p:cNvPr>
          <p:cNvGraphicFramePr>
            <a:graphicFrameLocks/>
          </p:cNvGraphicFramePr>
          <p:nvPr/>
        </p:nvGraphicFramePr>
        <p:xfrm>
          <a:off x="179512" y="1556792"/>
          <a:ext cx="8784976"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A038993B-6AA0-141A-4410-AE15BD960D8A}"/>
              </a:ext>
            </a:extLst>
          </p:cNvPr>
          <p:cNvGraphicFramePr>
            <a:graphicFrameLocks/>
          </p:cNvGraphicFramePr>
          <p:nvPr>
            <p:extLst>
              <p:ext uri="{D42A27DB-BD31-4B8C-83A1-F6EECF244321}">
                <p14:modId xmlns:p14="http://schemas.microsoft.com/office/powerpoint/2010/main" val="803881663"/>
              </p:ext>
            </p:extLst>
          </p:nvPr>
        </p:nvGraphicFramePr>
        <p:xfrm>
          <a:off x="611560" y="1556792"/>
          <a:ext cx="8075240"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063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971308215"/>
              </p:ext>
            </p:extLst>
          </p:nvPr>
        </p:nvGraphicFramePr>
        <p:xfrm>
          <a:off x="179512" y="1556792"/>
          <a:ext cx="8784468" cy="425536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u 6">
            <a:extLst>
              <a:ext uri="{FF2B5EF4-FFF2-40B4-BE49-F238E27FC236}">
                <a16:creationId xmlns:a16="http://schemas.microsoft.com/office/drawing/2014/main" id="{79E5DDEF-330C-4A8B-AD46-80F0042A20FC}"/>
              </a:ext>
            </a:extLst>
          </p:cNvPr>
          <p:cNvSpPr>
            <a:spLocks noGrp="1"/>
          </p:cNvSpPr>
          <p:nvPr>
            <p:ph type="title"/>
          </p:nvPr>
        </p:nvSpPr>
        <p:spPr>
          <a:xfrm>
            <a:off x="457200" y="908720"/>
            <a:ext cx="8229600" cy="564672"/>
          </a:xfrm>
        </p:spPr>
        <p:txBody>
          <a:bodyPr>
            <a:noAutofit/>
          </a:bodyPr>
          <a:lstStyle/>
          <a:p>
            <a:pPr lvl="0" algn="ctr">
              <a:lnSpc>
                <a:spcPct val="115000"/>
              </a:lnSpc>
              <a:spcAft>
                <a:spcPts val="800"/>
              </a:spcAft>
            </a:pPr>
            <a:r>
              <a:rPr lang="ro-RO" sz="2800" b="1" kern="100" dirty="0">
                <a:effectLst/>
                <a:latin typeface="Cambria" panose="02040503050406030204" pitchFamily="18" charset="0"/>
                <a:ea typeface="Georgia" panose="02040502050405020303" pitchFamily="18" charset="0"/>
                <a:cs typeface="Times New Roman" panose="02020603050405020304" pitchFamily="18" charset="0"/>
              </a:rPr>
              <a:t>Credeți</a:t>
            </a:r>
            <a:r>
              <a:rPr lang="ro-RO" sz="2800" b="1" kern="100" dirty="0">
                <a:solidFill>
                  <a:srgbClr val="000000"/>
                </a:solidFill>
                <a:effectLst/>
                <a:latin typeface="Cambria" panose="02040503050406030204" pitchFamily="18" charset="0"/>
                <a:ea typeface="Georgia" panose="02040502050405020303" pitchFamily="18" charset="0"/>
                <a:cs typeface="Aptos"/>
              </a:rPr>
              <a:t> </a:t>
            </a:r>
            <a:r>
              <a:rPr lang="ro-RO" sz="2800" b="1" kern="100" dirty="0">
                <a:latin typeface="Cambria" panose="02040503050406030204" pitchFamily="18" charset="0"/>
                <a:cs typeface="Times New Roman" panose="02020603050405020304" pitchFamily="18" charset="0"/>
              </a:rPr>
              <a:t>că Rusia reprezintă o amenințare de securitate pentru țara noastră?</a:t>
            </a:r>
            <a:endParaRPr lang="ru-RU" sz="2800" b="1" kern="10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968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AEAB-597E-31BA-80EF-DAD8953E491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5727F-450A-7909-56B7-F30713D61196}"/>
              </a:ext>
            </a:extLst>
          </p:cNvPr>
          <p:cNvSpPr>
            <a:spLocks noGrp="1"/>
          </p:cNvSpPr>
          <p:nvPr>
            <p:ph type="title"/>
          </p:nvPr>
        </p:nvSpPr>
        <p:spPr>
          <a:xfrm>
            <a:off x="457197" y="2857500"/>
            <a:ext cx="8229600" cy="1143000"/>
          </a:xfrm>
        </p:spPr>
        <p:txBody>
          <a:bodyPr>
            <a:noAutofit/>
          </a:bodyPr>
          <a:lstStyle/>
          <a:p>
            <a:pPr algn="ctr"/>
            <a:r>
              <a:rPr lang="ro-RO"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Sondajul a fost organizat în cadrul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proiectului</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Definirea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și</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combaterea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narațiunilor</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anti-occidentale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în</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Republica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Moldova”,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implementat</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de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Institutul</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ASPEN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România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în</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parteneriat</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cu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Asociația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pentru</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Politică</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Externă</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și</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Comunitatea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WatchDog.MD</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cu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suportul</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financiar</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al Black Sea Trust of the German Marshall Fund</a:t>
            </a:r>
            <a:r>
              <a:rPr lang="it-IT" sz="1800" b="1" i="1" kern="100" dirty="0">
                <a:solidFill>
                  <a:srgbClr val="00000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cofinanțat</a:t>
            </a:r>
            <a:r>
              <a:rPr lang="it-IT" sz="1800" b="1" i="1" kern="100" dirty="0">
                <a:solidFill>
                  <a:srgbClr val="00000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 de </a:t>
            </a:r>
            <a:r>
              <a:rPr lang="it-IT" sz="1800" b="1" i="1" kern="100" dirty="0" err="1">
                <a:solidFill>
                  <a:srgbClr val="00000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Uniunea</a:t>
            </a:r>
            <a:r>
              <a:rPr lang="it-IT" sz="1800" b="1" i="1" kern="100" dirty="0">
                <a:solidFill>
                  <a:srgbClr val="00000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highlight>
                  <a:srgbClr val="FFFFFF"/>
                </a:highlight>
                <a:latin typeface="Times New Roman" panose="02020603050405020304" pitchFamily="18" charset="0"/>
                <a:ea typeface="Aptos" panose="020B0004020202020204" pitchFamily="34" charset="0"/>
                <a:cs typeface="Times New Roman" panose="02020603050405020304" pitchFamily="18" charset="0"/>
              </a:rPr>
              <a:t>Europeană</a:t>
            </a:r>
            <a:b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br>
            <a:b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b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Concluziile</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din</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acest</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material</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nu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reprezintă</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neapărat</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poziția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donatorului</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și</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sunt</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exclusiv</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de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responsabilitatea</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it-IT" sz="1800" b="1" i="1" kern="100" dirty="0" err="1">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autorilor</a:t>
            </a:r>
            <a:r>
              <a:rPr lang="it-IT" sz="1800" b="1" i="1" kern="100" dirty="0">
                <a:solidFill>
                  <a:srgbClr val="000000"/>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t>
            </a:r>
            <a:endParaRPr lang="ru-RU" sz="4800" dirty="0"/>
          </a:p>
        </p:txBody>
      </p:sp>
      <p:sp>
        <p:nvSpPr>
          <p:cNvPr id="3" name="TextBox 2">
            <a:extLst>
              <a:ext uri="{FF2B5EF4-FFF2-40B4-BE49-F238E27FC236}">
                <a16:creationId xmlns:a16="http://schemas.microsoft.com/office/drawing/2014/main" id="{6ABA2136-6603-9123-1586-51B65FF7C7D9}"/>
              </a:ext>
            </a:extLst>
          </p:cNvPr>
          <p:cNvSpPr txBox="1"/>
          <p:nvPr/>
        </p:nvSpPr>
        <p:spPr>
          <a:xfrm>
            <a:off x="3073731" y="4869160"/>
            <a:ext cx="2996533" cy="369332"/>
          </a:xfrm>
          <a:prstGeom prst="rect">
            <a:avLst/>
          </a:prstGeom>
          <a:noFill/>
        </p:spPr>
        <p:txBody>
          <a:bodyPr wrap="square" rtlCol="0">
            <a:spAutoFit/>
          </a:bodyPr>
          <a:lstStyle/>
          <a:p>
            <a:pPr algn="ctr"/>
            <a:r>
              <a:rPr lang="en-US" sz="1800" b="1" dirty="0"/>
              <a:t>VĂ MULȚUMIM!</a:t>
            </a:r>
            <a:endParaRPr lang="ro-RO" dirty="0"/>
          </a:p>
        </p:txBody>
      </p:sp>
    </p:spTree>
    <p:extLst>
      <p:ext uri="{BB962C8B-B14F-4D97-AF65-F5344CB8AC3E}">
        <p14:creationId xmlns:p14="http://schemas.microsoft.com/office/powerpoint/2010/main" val="26400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08920"/>
            <a:ext cx="7762056" cy="792088"/>
          </a:xfrm>
        </p:spPr>
        <p:txBody>
          <a:bodyPr>
            <a:normAutofit fontScale="90000"/>
          </a:bodyPr>
          <a:lstStyle/>
          <a:p>
            <a:pPr algn="ctr"/>
            <a:r>
              <a:rPr lang="ro-RO" sz="5400" b="1" dirty="0">
                <a:solidFill>
                  <a:srgbClr val="80340D"/>
                </a:solidFill>
                <a:effectLst/>
                <a:latin typeface="Cambria" panose="02040503050406030204" pitchFamily="18" charset="0"/>
                <a:ea typeface="Aptos"/>
                <a:cs typeface="Times New Roman" panose="02020603050405020304" pitchFamily="18" charset="0"/>
              </a:rPr>
              <a:t>Aspecte social-politice</a:t>
            </a:r>
            <a:endParaRPr lang="ru-RU" sz="13800" b="1" dirty="0"/>
          </a:p>
        </p:txBody>
      </p:sp>
    </p:spTree>
    <p:extLst>
      <p:ext uri="{BB962C8B-B14F-4D97-AF65-F5344CB8AC3E}">
        <p14:creationId xmlns:p14="http://schemas.microsoft.com/office/powerpoint/2010/main" val="132180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359024"/>
          </a:xfrm>
        </p:spPr>
        <p:txBody>
          <a:bodyPr>
            <a:noAutofit/>
          </a:bodyPr>
          <a:lstStyle/>
          <a:p>
            <a:pPr algn="ctr"/>
            <a:r>
              <a:rPr lang="ro-RO" sz="2000" b="1" dirty="0"/>
              <a:t>Apreciați pe o scală de la 1 la 5, unde 1 înseamnă „Nu contribuie deloc” iar 5 înseamnă „Contribuie foarte mult”, în ce măsură următoarele aspectele contribuie la o încetinire a progresului din Republica Moldova:</a:t>
            </a:r>
            <a:endParaRPr lang="ru-RU" sz="3200" b="1" dirty="0"/>
          </a:p>
        </p:txBody>
      </p:sp>
      <p:graphicFrame>
        <p:nvGraphicFramePr>
          <p:cNvPr id="4" name="Diagramă 3">
            <a:extLst>
              <a:ext uri="{FF2B5EF4-FFF2-40B4-BE49-F238E27FC236}">
                <a16:creationId xmlns:a16="http://schemas.microsoft.com/office/drawing/2014/main" id="{4F4CCC3F-7BFC-4FE1-B642-163A08DDC06C}"/>
              </a:ext>
            </a:extLst>
          </p:cNvPr>
          <p:cNvGraphicFramePr>
            <a:graphicFrameLocks/>
          </p:cNvGraphicFramePr>
          <p:nvPr>
            <p:extLst>
              <p:ext uri="{D42A27DB-BD31-4B8C-83A1-F6EECF244321}">
                <p14:modId xmlns:p14="http://schemas.microsoft.com/office/powerpoint/2010/main" val="1783085461"/>
              </p:ext>
            </p:extLst>
          </p:nvPr>
        </p:nvGraphicFramePr>
        <p:xfrm>
          <a:off x="251520" y="1628800"/>
          <a:ext cx="889248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00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226059"/>
            <a:ext cx="9036496" cy="1143000"/>
          </a:xfrm>
        </p:spPr>
        <p:txBody>
          <a:bodyPr>
            <a:noAutofit/>
          </a:bodyPr>
          <a:lstStyle/>
          <a:p>
            <a:pPr algn="ctr"/>
            <a:r>
              <a:rPr lang="pt-BR" sz="2800" b="1" dirty="0"/>
              <a:t>Dacă duminica viitoare s-ar organiza alegeri pentru Parlamentul Republicii Moldova, cu ce partid ați vota? </a:t>
            </a:r>
            <a:endParaRPr lang="ru-RU" sz="2800" dirty="0"/>
          </a:p>
        </p:txBody>
      </p:sp>
      <p:graphicFrame>
        <p:nvGraphicFramePr>
          <p:cNvPr id="8" name="Diagramă 7">
            <a:extLst>
              <a:ext uri="{FF2B5EF4-FFF2-40B4-BE49-F238E27FC236}">
                <a16:creationId xmlns:a16="http://schemas.microsoft.com/office/drawing/2014/main" id="{1EDFD192-1451-404E-A0C0-A5A20530F7C1}"/>
              </a:ext>
            </a:extLst>
          </p:cNvPr>
          <p:cNvGraphicFramePr>
            <a:graphicFrameLocks/>
          </p:cNvGraphicFramePr>
          <p:nvPr>
            <p:extLst>
              <p:ext uri="{D42A27DB-BD31-4B8C-83A1-F6EECF244321}">
                <p14:modId xmlns:p14="http://schemas.microsoft.com/office/powerpoint/2010/main" val="616975955"/>
              </p:ext>
            </p:extLst>
          </p:nvPr>
        </p:nvGraphicFramePr>
        <p:xfrm>
          <a:off x="134887" y="1247778"/>
          <a:ext cx="8613577" cy="5493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19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226059"/>
            <a:ext cx="9036496" cy="1143000"/>
          </a:xfrm>
        </p:spPr>
        <p:txBody>
          <a:bodyPr>
            <a:noAutofit/>
          </a:bodyPr>
          <a:lstStyle/>
          <a:p>
            <a:pPr algn="ctr"/>
            <a:r>
              <a:rPr lang="pt-BR" sz="2800" b="1" dirty="0"/>
              <a:t>Dacă duminica viitoare s-ar organiza alegeri pentru Parlamentul Republicii Moldova, cu ce partid ați vota? </a:t>
            </a:r>
            <a:endParaRPr lang="ru-RU" sz="2800" dirty="0"/>
          </a:p>
        </p:txBody>
      </p:sp>
      <p:graphicFrame>
        <p:nvGraphicFramePr>
          <p:cNvPr id="4" name="Диаграмма 3">
            <a:extLst>
              <a:ext uri="{FF2B5EF4-FFF2-40B4-BE49-F238E27FC236}">
                <a16:creationId xmlns:a16="http://schemas.microsoft.com/office/drawing/2014/main" id="{EB7BD171-5356-4545-8BAD-B5DAA9BA8F63}"/>
              </a:ext>
            </a:extLst>
          </p:cNvPr>
          <p:cNvGraphicFramePr>
            <a:graphicFrameLocks/>
          </p:cNvGraphicFramePr>
          <p:nvPr>
            <p:extLst>
              <p:ext uri="{D42A27DB-BD31-4B8C-83A1-F6EECF244321}">
                <p14:modId xmlns:p14="http://schemas.microsoft.com/office/powerpoint/2010/main" val="1095437158"/>
              </p:ext>
            </p:extLst>
          </p:nvPr>
        </p:nvGraphicFramePr>
        <p:xfrm>
          <a:off x="188640" y="980728"/>
          <a:ext cx="8775848"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914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C48FE2-E1E0-43B2-A224-2235E35DEDF6}"/>
              </a:ext>
            </a:extLst>
          </p:cNvPr>
          <p:cNvSpPr>
            <a:spLocks noGrp="1"/>
          </p:cNvSpPr>
          <p:nvPr>
            <p:ph type="title"/>
          </p:nvPr>
        </p:nvSpPr>
        <p:spPr/>
        <p:txBody>
          <a:bodyPr>
            <a:noAutofit/>
          </a:bodyPr>
          <a:lstStyle/>
          <a:p>
            <a:pPr algn="ctr"/>
            <a:r>
              <a:rPr lang="ro-RO" sz="2800" b="1" dirty="0">
                <a:latin typeface="Cambria" panose="02040503050406030204" pitchFamily="18" charset="0"/>
              </a:rPr>
              <a:t>La </a:t>
            </a:r>
            <a:r>
              <a:rPr lang="ro-RO" sz="2800" b="1" dirty="0">
                <a:effectLst/>
                <a:latin typeface="Cambria" panose="02040503050406030204" pitchFamily="18" charset="0"/>
                <a:ea typeface="Georgia" panose="02040502050405020303" pitchFamily="18" charset="0"/>
                <a:cs typeface="Aptos"/>
              </a:rPr>
              <a:t>data de 20 octombrie vor avea loc alegeri prezidențiale în RM, în ce măsură considerați că veți participa la vot?</a:t>
            </a:r>
            <a:endParaRPr lang="ru-RU" sz="6000" dirty="0"/>
          </a:p>
        </p:txBody>
      </p:sp>
      <p:graphicFrame>
        <p:nvGraphicFramePr>
          <p:cNvPr id="4" name="Diagramă 3">
            <a:extLst>
              <a:ext uri="{FF2B5EF4-FFF2-40B4-BE49-F238E27FC236}">
                <a16:creationId xmlns:a16="http://schemas.microsoft.com/office/drawing/2014/main" id="{202C1BF4-F2A9-4BA0-9E3D-A586A8EAE42A}"/>
              </a:ext>
            </a:extLst>
          </p:cNvPr>
          <p:cNvGraphicFramePr>
            <a:graphicFrameLocks/>
          </p:cNvGraphicFramePr>
          <p:nvPr>
            <p:extLst>
              <p:ext uri="{D42A27DB-BD31-4B8C-83A1-F6EECF244321}">
                <p14:modId xmlns:p14="http://schemas.microsoft.com/office/powerpoint/2010/main" val="2973089116"/>
              </p:ext>
            </p:extLst>
          </p:nvPr>
        </p:nvGraphicFramePr>
        <p:xfrm>
          <a:off x="107504" y="1916832"/>
          <a:ext cx="8784975"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377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648072"/>
          </a:xfrm>
        </p:spPr>
        <p:txBody>
          <a:bodyPr>
            <a:noAutofit/>
          </a:bodyPr>
          <a:lstStyle/>
          <a:p>
            <a:pPr algn="ctr"/>
            <a:r>
              <a:rPr lang="ro-RO" sz="2000" b="1" dirty="0"/>
              <a:t>În cazul în care duminica viitoare ar avea loc alegeri pentru funcția de Președinte al Republicii Moldova, pentru cine ați vota? </a:t>
            </a:r>
            <a:endParaRPr lang="ru-RU" sz="2000" dirty="0"/>
          </a:p>
        </p:txBody>
      </p:sp>
      <p:graphicFrame>
        <p:nvGraphicFramePr>
          <p:cNvPr id="7" name="Diagramă 6">
            <a:extLst>
              <a:ext uri="{FF2B5EF4-FFF2-40B4-BE49-F238E27FC236}">
                <a16:creationId xmlns:a16="http://schemas.microsoft.com/office/drawing/2014/main" id="{068BCCF4-71C6-4E94-862E-ACF6270BCBA5}"/>
              </a:ext>
            </a:extLst>
          </p:cNvPr>
          <p:cNvGraphicFramePr>
            <a:graphicFrameLocks/>
          </p:cNvGraphicFramePr>
          <p:nvPr>
            <p:extLst>
              <p:ext uri="{D42A27DB-BD31-4B8C-83A1-F6EECF244321}">
                <p14:modId xmlns:p14="http://schemas.microsoft.com/office/powerpoint/2010/main" val="591575116"/>
              </p:ext>
            </p:extLst>
          </p:nvPr>
        </p:nvGraphicFramePr>
        <p:xfrm>
          <a:off x="107504" y="1127311"/>
          <a:ext cx="9145016" cy="5614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045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226059"/>
            <a:ext cx="9036496" cy="1143000"/>
          </a:xfrm>
        </p:spPr>
        <p:txBody>
          <a:bodyPr>
            <a:noAutofit/>
          </a:bodyPr>
          <a:lstStyle/>
          <a:p>
            <a:pPr algn="ctr"/>
            <a:r>
              <a:rPr lang="pt-BR" sz="2800" b="1" dirty="0"/>
              <a:t>DINAMICA </a:t>
            </a:r>
            <a:endParaRPr lang="ru-RU" sz="2800" dirty="0"/>
          </a:p>
        </p:txBody>
      </p:sp>
      <p:graphicFrame>
        <p:nvGraphicFramePr>
          <p:cNvPr id="4" name="Диаграмма 2"/>
          <p:cNvGraphicFramePr>
            <a:graphicFrameLocks/>
          </p:cNvGraphicFramePr>
          <p:nvPr>
            <p:extLst>
              <p:ext uri="{D42A27DB-BD31-4B8C-83A1-F6EECF244321}">
                <p14:modId xmlns:p14="http://schemas.microsoft.com/office/powerpoint/2010/main" val="1078846316"/>
              </p:ext>
            </p:extLst>
          </p:nvPr>
        </p:nvGraphicFramePr>
        <p:xfrm>
          <a:off x="188640" y="980727"/>
          <a:ext cx="8775848" cy="5688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347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11192</TotalTime>
  <Words>576</Words>
  <Application>Microsoft Macintosh PowerPoint</Application>
  <PresentationFormat>On-screen Show (4:3)</PresentationFormat>
  <Paragraphs>46</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Calibri</vt:lpstr>
      <vt:lpstr>Cambria</vt:lpstr>
      <vt:lpstr>Constantia</vt:lpstr>
      <vt:lpstr>Times New Roman</vt:lpstr>
      <vt:lpstr>Wingdings</vt:lpstr>
      <vt:lpstr>Wingdings 2</vt:lpstr>
      <vt:lpstr>Поток</vt:lpstr>
      <vt:lpstr>Sondaj socio-politic septembrie 2024</vt:lpstr>
      <vt:lpstr>Metodologia</vt:lpstr>
      <vt:lpstr>Aspecte social-politice</vt:lpstr>
      <vt:lpstr>Apreciați pe o scală de la 1 la 5, unde 1 înseamnă „Nu contribuie deloc” iar 5 înseamnă „Contribuie foarte mult”, în ce măsură următoarele aspectele contribuie la o încetinire a progresului din Republica Moldova:</vt:lpstr>
      <vt:lpstr>Dacă duminica viitoare s-ar organiza alegeri pentru Parlamentul Republicii Moldova, cu ce partid ați vota? </vt:lpstr>
      <vt:lpstr>Dacă duminica viitoare s-ar organiza alegeri pentru Parlamentul Republicii Moldova, cu ce partid ați vota? </vt:lpstr>
      <vt:lpstr>La data de 20 octombrie vor avea loc alegeri prezidențiale în RM, în ce măsură considerați că veți participa la vot?</vt:lpstr>
      <vt:lpstr>În cazul în care duminica viitoare ar avea loc alegeri pentru funcția de Președinte al Republicii Moldova, pentru cine ați vota? </vt:lpstr>
      <vt:lpstr>DINAMICA </vt:lpstr>
      <vt:lpstr>Referendumul Constituțional</vt:lpstr>
      <vt:lpstr>În opinia Dvs.  referendumul reprezintă:</vt:lpstr>
      <vt:lpstr>La moment, cunoașteți Cum va fi formulată întrebarea supusă referendumului național?</vt:lpstr>
      <vt:lpstr>Dvs. personal cum veți proceda pe data de 20 octombrie 2024 în ziua referendumului? </vt:lpstr>
      <vt:lpstr>Mai multe voci politice afirmă că diaspora nu trebuie să aibă dreptul să participe la referendum, Dvs. personal susțineți sau nu această idee?</vt:lpstr>
      <vt:lpstr>Ce părere aveți față de următoarele afirmații cu privire la referendumul din octombrie 2024: </vt:lpstr>
      <vt:lpstr>Integrarea în UE</vt:lpstr>
      <vt:lpstr>Dvs. personal susțineți sau nu integrarea în UE a Republicii Moldova?</vt:lpstr>
      <vt:lpstr>Vot pro-UE</vt:lpstr>
      <vt:lpstr>Cum credeți, în acest moment majoritatea populației din Moldova susține aderarea țării la UE sau este împotriva aderării la UE?</vt:lpstr>
      <vt:lpstr>Cum credeți, Moldova poate deveni o tară prosperă de una singură fără ajutor extern (din partea UE, alte state)?</vt:lpstr>
      <vt:lpstr>Dacă vi s-ar cere să votați cu privire la aderarea RM la Uniunea Economică Euroasiatică (Rusia-Belarus-Kazahstan) Dvs. ați vota pentru sau contra?</vt:lpstr>
      <vt:lpstr>În opinia Dvs. următoarele  afirmații care se referă la UE,  Sunt Adevărate sau False: </vt:lpstr>
      <vt:lpstr>Întrebarea care va fi în buletinul de vot pentru referendumul din 20 octombrie va suna în felul următor – „Susțineți modificarea Constituției în vederea aderării Republicii Moldova la Uniunea Europeană?”. Cum veți vota?</vt:lpstr>
      <vt:lpstr>Care sunt trei posturi TV pe care le priviți cel mai des, inclusiv pe internet? </vt:lpstr>
      <vt:lpstr>Credeți că Rusia reprezintă o amenințare de securitate pentru țara noastră?</vt:lpstr>
      <vt:lpstr>Sondajul a fost organizat în cadrul proiectului „Definirea și combaterea narațiunilor anti-occidentale în Republica Moldova”, implementat de Institutul ASPEN România în parteneriat cu Asociația pentru Politică Externă și Comunitatea ”WatchDog.MD” cu suportul financiar al Black Sea Trust of the German Marshall Fund, cofinanțat de Uniunea Europeană  Concluziile din acest material nu reprezintă neapărat poziția donatorului și sunt exclusiv de responsabilitatea autorilor.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Tracker cu privire la situația socio-politică din țară și de peste hotare</dc:title>
  <dc:creator>Slavic</dc:creator>
  <cp:lastModifiedBy>Petru Crețu</cp:lastModifiedBy>
  <cp:revision>194</cp:revision>
  <dcterms:created xsi:type="dcterms:W3CDTF">2022-03-12T11:14:44Z</dcterms:created>
  <dcterms:modified xsi:type="dcterms:W3CDTF">2025-11-04T16:24:43Z</dcterms:modified>
</cp:coreProperties>
</file>