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57" r:id="rId3"/>
    <p:sldId id="300" r:id="rId4"/>
    <p:sldId id="423" r:id="rId5"/>
    <p:sldId id="425" r:id="rId6"/>
    <p:sldId id="292" r:id="rId7"/>
    <p:sldId id="306" r:id="rId8"/>
    <p:sldId id="424" r:id="rId9"/>
    <p:sldId id="418" r:id="rId10"/>
    <p:sldId id="293" r:id="rId11"/>
    <p:sldId id="422" r:id="rId12"/>
    <p:sldId id="419" r:id="rId13"/>
    <p:sldId id="394" r:id="rId14"/>
    <p:sldId id="396" r:id="rId15"/>
    <p:sldId id="413" r:id="rId16"/>
    <p:sldId id="408" r:id="rId17"/>
    <p:sldId id="420" r:id="rId18"/>
    <p:sldId id="405" r:id="rId19"/>
    <p:sldId id="397" r:id="rId20"/>
    <p:sldId id="404" r:id="rId21"/>
    <p:sldId id="398" r:id="rId22"/>
    <p:sldId id="416" r:id="rId23"/>
    <p:sldId id="426" r:id="rId24"/>
    <p:sldId id="276" r:id="rId25"/>
  </p:sldIdLst>
  <p:sldSz cx="9144000" cy="6858000" type="screen4x3"/>
  <p:notesSz cx="7315200" cy="96012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8D497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4660"/>
  </p:normalViewPr>
  <p:slideViewPr>
    <p:cSldViewPr>
      <p:cViewPr varScale="1">
        <p:scale>
          <a:sx n="83" d="100"/>
          <a:sy n="83" d="100"/>
        </p:scale>
        <p:origin x="1359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3"/>
          <c:dPt>
            <c:idx val="0"/>
            <c:bubble3D val="0"/>
            <c:explosion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0B4-4E76-BD73-6D838EC66BA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0B4-4E76-BD73-6D838EC66B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0B4-4E76-BD73-6D838EC66BA9}"/>
              </c:ext>
            </c:extLst>
          </c:dPt>
          <c:dLbls>
            <c:dLbl>
              <c:idx val="0"/>
              <c:layout>
                <c:manualLayout>
                  <c:x val="-0.24427504479700268"/>
                  <c:y val="1.76597293501385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B4-4E76-BD73-6D838EC66BA9}"/>
                </c:ext>
              </c:extLst>
            </c:dLbl>
            <c:dLbl>
              <c:idx val="1"/>
              <c:layout>
                <c:manualLayout>
                  <c:x val="0.20577777777777778"/>
                  <c:y val="-0.170160761154855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B4-4E76-BD73-6D838EC66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Oct!$C$4:$C$6</c:f>
              <c:strCache>
                <c:ptCount val="3"/>
                <c:pt idx="0">
                  <c:v>Right direction</c:v>
                </c:pt>
                <c:pt idx="1">
                  <c:v>Wrong direction</c:v>
                </c:pt>
                <c:pt idx="2">
                  <c:v>DK/NA</c:v>
                </c:pt>
              </c:strCache>
            </c:strRef>
          </c:cat>
          <c:val>
            <c:numRef>
              <c:f>Oct!$D$4:$D$6</c:f>
              <c:numCache>
                <c:formatCode>0.0%</c:formatCode>
                <c:ptCount val="3"/>
                <c:pt idx="0">
                  <c:v>0.46500000000000002</c:v>
                </c:pt>
                <c:pt idx="1">
                  <c:v>0.42799999999999999</c:v>
                </c:pt>
                <c:pt idx="2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B4-4E76-BD73-6D838EC66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ru-MD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66928236043942E-2"/>
          <c:y val="3.3646691838621998E-2"/>
          <c:w val="0.77308028152817343"/>
          <c:h val="0.885678977766163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Oct!$B$150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Oct!$C$149:$D$149</c:f>
              <c:strCache>
                <c:ptCount val="2"/>
                <c:pt idx="0">
                  <c:v>Sept. 24</c:v>
                </c:pt>
                <c:pt idx="1">
                  <c:v>Oct. 24</c:v>
                </c:pt>
              </c:strCache>
            </c:strRef>
          </c:cat>
          <c:val>
            <c:numRef>
              <c:f>Oct!$C$150:$D$150</c:f>
              <c:numCache>
                <c:formatCode>0.0%</c:formatCode>
                <c:ptCount val="2"/>
                <c:pt idx="0">
                  <c:v>0.29899999999999999</c:v>
                </c:pt>
                <c:pt idx="1">
                  <c:v>0.55100000000000005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1-4B22-BC43-140358D8C5E1}"/>
            </c:ext>
          </c:extLst>
        </c:ser>
        <c:ser>
          <c:idx val="1"/>
          <c:order val="1"/>
          <c:tx>
            <c:strRef>
              <c:f>Oct!$B$151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Oct!$C$149:$D$149</c:f>
              <c:strCache>
                <c:ptCount val="2"/>
                <c:pt idx="0">
                  <c:v>Sept. 24</c:v>
                </c:pt>
                <c:pt idx="1">
                  <c:v>Oct. 24</c:v>
                </c:pt>
              </c:strCache>
            </c:strRef>
          </c:cat>
          <c:val>
            <c:numRef>
              <c:f>Oct!$C$151:$D$151</c:f>
              <c:numCache>
                <c:formatCode>0.0%</c:formatCode>
                <c:ptCount val="2"/>
                <c:pt idx="0">
                  <c:v>0.68200000000000005</c:v>
                </c:pt>
                <c:pt idx="1">
                  <c:v>0.44700000000000001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1-4B22-BC43-140358D8C5E1}"/>
            </c:ext>
          </c:extLst>
        </c:ser>
        <c:ser>
          <c:idx val="2"/>
          <c:order val="2"/>
          <c:tx>
            <c:strRef>
              <c:f>Oct!$B$152</c:f>
              <c:strCache>
                <c:ptCount val="1"/>
                <c:pt idx="0">
                  <c:v>DK/NA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Oct!$C$149:$D$149</c:f>
              <c:strCache>
                <c:ptCount val="2"/>
                <c:pt idx="0">
                  <c:v>Sept. 24</c:v>
                </c:pt>
                <c:pt idx="1">
                  <c:v>Oct. 24</c:v>
                </c:pt>
              </c:strCache>
            </c:strRef>
          </c:cat>
          <c:val>
            <c:numRef>
              <c:f>Oct!$C$152:$D$152</c:f>
              <c:numCache>
                <c:formatCode>0.0%</c:formatCode>
                <c:ptCount val="2"/>
                <c:pt idx="0">
                  <c:v>1.9E-2</c:v>
                </c:pt>
                <c:pt idx="1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11-4B22-BC43-140358D8C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688925232"/>
        <c:axId val="688928560"/>
      </c:barChart>
      <c:catAx>
        <c:axId val="68892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688928560"/>
        <c:crosses val="autoZero"/>
        <c:auto val="1"/>
        <c:lblAlgn val="ctr"/>
        <c:lblOffset val="100"/>
        <c:noMultiLvlLbl val="0"/>
      </c:catAx>
      <c:valAx>
        <c:axId val="68892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68892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18838355192503"/>
          <c:y val="0.12575950090052593"/>
          <c:w val="0.15901811229209925"/>
          <c:h val="0.71415465374520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MD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Oct!$C$174</c:f>
              <c:strCache>
                <c:ptCount val="1"/>
                <c:pt idx="0">
                  <c:v>aug. 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C5-4F7A-94F7-CB8477431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Oct!$B$175:$B$180</c:f>
              <c:strCache>
                <c:ptCount val="6"/>
                <c:pt idx="0">
                  <c:v>I will vote in the presidential and referendum elections</c:v>
                </c:pt>
                <c:pt idx="1">
                  <c:v>I will only vote in the presidential election</c:v>
                </c:pt>
                <c:pt idx="2">
                  <c:v>I will only vote in the referendum</c:v>
                </c:pt>
                <c:pt idx="3">
                  <c:v>I will not participate at all</c:v>
                </c:pt>
                <c:pt idx="4">
                  <c:v>I haven't decided yet</c:v>
                </c:pt>
                <c:pt idx="5">
                  <c:v>NA</c:v>
                </c:pt>
              </c:strCache>
            </c:strRef>
          </c:cat>
          <c:val>
            <c:numRef>
              <c:f>Oct!$C$175:$C$180</c:f>
              <c:numCache>
                <c:formatCode>0.0%</c:formatCode>
                <c:ptCount val="6"/>
                <c:pt idx="0">
                  <c:v>0.65800000000000003</c:v>
                </c:pt>
                <c:pt idx="1">
                  <c:v>0.17499999999999999</c:v>
                </c:pt>
                <c:pt idx="2">
                  <c:v>2.3E-2</c:v>
                </c:pt>
                <c:pt idx="3">
                  <c:v>4.3999999999999997E-2</c:v>
                </c:pt>
                <c:pt idx="4">
                  <c:v>9.7000000000000003E-2</c:v>
                </c:pt>
                <c:pt idx="5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5-4F7A-94F7-CB847743171B}"/>
            </c:ext>
          </c:extLst>
        </c:ser>
        <c:ser>
          <c:idx val="1"/>
          <c:order val="1"/>
          <c:tx>
            <c:strRef>
              <c:f>Oct!$D$174</c:f>
              <c:strCache>
                <c:ptCount val="1"/>
                <c:pt idx="0">
                  <c:v>sept. 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Oct!$B$175:$B$180</c:f>
              <c:strCache>
                <c:ptCount val="6"/>
                <c:pt idx="0">
                  <c:v>I will vote in the presidential and referendum elections</c:v>
                </c:pt>
                <c:pt idx="1">
                  <c:v>I will only vote in the presidential election</c:v>
                </c:pt>
                <c:pt idx="2">
                  <c:v>I will only vote in the referendum</c:v>
                </c:pt>
                <c:pt idx="3">
                  <c:v>I will not participate at all</c:v>
                </c:pt>
                <c:pt idx="4">
                  <c:v>I haven't decided yet</c:v>
                </c:pt>
                <c:pt idx="5">
                  <c:v>NA</c:v>
                </c:pt>
              </c:strCache>
            </c:strRef>
          </c:cat>
          <c:val>
            <c:numRef>
              <c:f>Oct!$D$175:$D$180</c:f>
              <c:numCache>
                <c:formatCode>0.0%</c:formatCode>
                <c:ptCount val="6"/>
                <c:pt idx="0">
                  <c:v>0.68300000000000005</c:v>
                </c:pt>
                <c:pt idx="1">
                  <c:v>0.19800000000000001</c:v>
                </c:pt>
                <c:pt idx="2">
                  <c:v>7.0000000000000001E-3</c:v>
                </c:pt>
                <c:pt idx="3">
                  <c:v>4.8000000000000001E-2</c:v>
                </c:pt>
                <c:pt idx="4">
                  <c:v>6.2E-2</c:v>
                </c:pt>
                <c:pt idx="5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C5-4F7A-94F7-CB847743171B}"/>
            </c:ext>
          </c:extLst>
        </c:ser>
        <c:ser>
          <c:idx val="2"/>
          <c:order val="2"/>
          <c:tx>
            <c:strRef>
              <c:f>Oct!$E$174</c:f>
              <c:strCache>
                <c:ptCount val="1"/>
                <c:pt idx="0">
                  <c:v>oct. 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Oct!$B$175:$B$180</c:f>
              <c:strCache>
                <c:ptCount val="6"/>
                <c:pt idx="0">
                  <c:v>I will vote in the presidential and referendum elections</c:v>
                </c:pt>
                <c:pt idx="1">
                  <c:v>I will only vote in the presidential election</c:v>
                </c:pt>
                <c:pt idx="2">
                  <c:v>I will only vote in the referendum</c:v>
                </c:pt>
                <c:pt idx="3">
                  <c:v>I will not participate at all</c:v>
                </c:pt>
                <c:pt idx="4">
                  <c:v>I haven't decided yet</c:v>
                </c:pt>
                <c:pt idx="5">
                  <c:v>NA</c:v>
                </c:pt>
              </c:strCache>
            </c:strRef>
          </c:cat>
          <c:val>
            <c:numRef>
              <c:f>Oct!$E$175:$E$180</c:f>
              <c:numCache>
                <c:formatCode>0.0%</c:formatCode>
                <c:ptCount val="6"/>
                <c:pt idx="0">
                  <c:v>0.76300000000000001</c:v>
                </c:pt>
                <c:pt idx="1">
                  <c:v>0.14000000000000001</c:v>
                </c:pt>
                <c:pt idx="2">
                  <c:v>0.01</c:v>
                </c:pt>
                <c:pt idx="3">
                  <c:v>3.1E-2</c:v>
                </c:pt>
                <c:pt idx="4">
                  <c:v>5.2999999999999999E-2</c:v>
                </c:pt>
                <c:pt idx="5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C5-4F7A-94F7-CB8477431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732208"/>
        <c:axId val="605729712"/>
      </c:barChart>
      <c:catAx>
        <c:axId val="60573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605729712"/>
        <c:crosses val="autoZero"/>
        <c:auto val="1"/>
        <c:lblAlgn val="ctr"/>
        <c:lblOffset val="100"/>
        <c:noMultiLvlLbl val="0"/>
      </c:catAx>
      <c:valAx>
        <c:axId val="60572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60573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88117569295844"/>
          <c:y val="0.93680543143418882"/>
          <c:w val="0.57049657119844965"/>
          <c:h val="4.888827725217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MD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2E-2"/>
          <c:y val="4.3981481481481483E-2"/>
          <c:w val="0.95833333333333337"/>
          <c:h val="0.91203703703703709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A5B-4A16-B055-58E53B47D4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A5B-4A16-B055-58E53B47D4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A5B-4A16-B055-58E53B47D4C0}"/>
              </c:ext>
            </c:extLst>
          </c:dPt>
          <c:dLbls>
            <c:dLbl>
              <c:idx val="0"/>
              <c:layout>
                <c:manualLayout>
                  <c:x val="0.17294444444444446"/>
                  <c:y val="-0.127394648585593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5B-4A16-B055-58E53B47D4C0}"/>
                </c:ext>
              </c:extLst>
            </c:dLbl>
            <c:dLbl>
              <c:idx val="1"/>
              <c:layout>
                <c:manualLayout>
                  <c:x val="-0.22233758395959771"/>
                  <c:y val="8.00442462914748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5B-4A16-B055-58E53B47D4C0}"/>
                </c:ext>
              </c:extLst>
            </c:dLbl>
            <c:dLbl>
              <c:idx val="2"/>
              <c:layout>
                <c:manualLayout>
                  <c:x val="-0.17097817756595785"/>
                  <c:y val="-0.33320130291481304"/>
                </c:manualLayout>
              </c:layout>
              <c:tx>
                <c:rich>
                  <a:bodyPr/>
                  <a:lstStyle/>
                  <a:p>
                    <a:fld id="{F856DEBF-5996-4423-A4B7-4986D66A78AE}" type="CATEGORYNAME">
                      <a:rPr lang="en-US"/>
                      <a:pPr/>
                      <a:t>[NUME CATEGORIE]</a:t>
                    </a:fld>
                    <a:r>
                      <a:rPr lang="en-US" baseline="0"/>
                      <a:t>; </a:t>
                    </a:r>
                  </a:p>
                  <a:p>
                    <a:fld id="{2BC353CE-F8D4-4F4D-806A-04AD22F27BD7}" type="VALUE">
                      <a:rPr lang="en-US" baseline="0"/>
                      <a:pPr/>
                      <a:t>[VALOARE]</a:t>
                    </a:fld>
                    <a:endParaRPr lang="ru-MD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A5B-4A16-B055-58E53B47D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Foaie2!$B$236:$B$238</c:f>
              <c:strCache>
                <c:ptCount val="3"/>
                <c:pt idx="0">
                  <c:v>Supports</c:v>
                </c:pt>
                <c:pt idx="1">
                  <c:v>Does not support</c:v>
                </c:pt>
                <c:pt idx="2">
                  <c:v>DK/NA</c:v>
                </c:pt>
              </c:strCache>
            </c:strRef>
          </c:cat>
          <c:val>
            <c:numRef>
              <c:f>Foaie2!$C$236:$C$238</c:f>
              <c:numCache>
                <c:formatCode>0.0%</c:formatCode>
                <c:ptCount val="3"/>
                <c:pt idx="0">
                  <c:v>0.498</c:v>
                </c:pt>
                <c:pt idx="1">
                  <c:v>0.313</c:v>
                </c:pt>
                <c:pt idx="2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5B-4A16-B055-58E53B47D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ru-MD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Foaie2!$B$287</c:f>
              <c:strCache>
                <c:ptCount val="1"/>
                <c:pt idx="0">
                  <c:v>Agree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Foaie2!$A$288:$A$292</c:f>
              <c:strCache>
                <c:ptCount val="5"/>
                <c:pt idx="0">
                  <c:v>It is important for EU integration</c:v>
                </c:pt>
                <c:pt idx="1">
                  <c:v>It will irreversibly set our country's foreign policy course </c:v>
                </c:pt>
                <c:pt idx="2">
                  <c:v>It is not organized at the right time</c:v>
                </c:pt>
                <c:pt idx="3">
                  <c:v>Is a political ploy/scheme of Maia Sandu to win the presidential elections</c:v>
                </c:pt>
                <c:pt idx="4">
                  <c:v>It is an election rigging scheme</c:v>
                </c:pt>
              </c:strCache>
            </c:strRef>
          </c:cat>
          <c:val>
            <c:numRef>
              <c:f>Foaie2!$B$288:$B$292</c:f>
              <c:numCache>
                <c:formatCode>0.0%</c:formatCode>
                <c:ptCount val="5"/>
                <c:pt idx="0">
                  <c:v>0.69399999999999995</c:v>
                </c:pt>
                <c:pt idx="1">
                  <c:v>0.56999999999999995</c:v>
                </c:pt>
                <c:pt idx="2">
                  <c:v>0.41599999999999998</c:v>
                </c:pt>
                <c:pt idx="3">
                  <c:v>0.4</c:v>
                </c:pt>
                <c:pt idx="4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13-4AD6-BEDF-1DA66D8A7E91}"/>
            </c:ext>
          </c:extLst>
        </c:ser>
        <c:ser>
          <c:idx val="1"/>
          <c:order val="1"/>
          <c:tx>
            <c:strRef>
              <c:f>Foaie2!$C$287</c:f>
              <c:strCache>
                <c:ptCount val="1"/>
                <c:pt idx="0">
                  <c:v>Disagree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Foaie2!$A$288:$A$292</c:f>
              <c:strCache>
                <c:ptCount val="5"/>
                <c:pt idx="0">
                  <c:v>It is important for EU integration</c:v>
                </c:pt>
                <c:pt idx="1">
                  <c:v>It will irreversibly set our country's foreign policy course </c:v>
                </c:pt>
                <c:pt idx="2">
                  <c:v>It is not organized at the right time</c:v>
                </c:pt>
                <c:pt idx="3">
                  <c:v>Is a political ploy/scheme of Maia Sandu to win the presidential elections</c:v>
                </c:pt>
                <c:pt idx="4">
                  <c:v>It is an election rigging scheme</c:v>
                </c:pt>
              </c:strCache>
            </c:strRef>
          </c:cat>
          <c:val>
            <c:numRef>
              <c:f>Foaie2!$C$288:$C$292</c:f>
              <c:numCache>
                <c:formatCode>0.0%</c:formatCode>
                <c:ptCount val="5"/>
                <c:pt idx="0">
                  <c:v>0.253</c:v>
                </c:pt>
                <c:pt idx="1">
                  <c:v>0.27200000000000002</c:v>
                </c:pt>
                <c:pt idx="2">
                  <c:v>0.50900000000000001</c:v>
                </c:pt>
                <c:pt idx="3">
                  <c:v>0.51100000000000001</c:v>
                </c:pt>
                <c:pt idx="4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13-4AD6-BEDF-1DA66D8A7E91}"/>
            </c:ext>
          </c:extLst>
        </c:ser>
        <c:ser>
          <c:idx val="2"/>
          <c:order val="2"/>
          <c:tx>
            <c:strRef>
              <c:f>Foaie2!$D$287</c:f>
              <c:strCache>
                <c:ptCount val="1"/>
                <c:pt idx="0">
                  <c:v>DK/NA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Foaie2!$A$288:$A$292</c:f>
              <c:strCache>
                <c:ptCount val="5"/>
                <c:pt idx="0">
                  <c:v>It is important for EU integration</c:v>
                </c:pt>
                <c:pt idx="1">
                  <c:v>It will irreversibly set our country's foreign policy course </c:v>
                </c:pt>
                <c:pt idx="2">
                  <c:v>It is not organized at the right time</c:v>
                </c:pt>
                <c:pt idx="3">
                  <c:v>Is a political ploy/scheme of Maia Sandu to win the presidential elections</c:v>
                </c:pt>
                <c:pt idx="4">
                  <c:v>It is an election rigging scheme</c:v>
                </c:pt>
              </c:strCache>
            </c:strRef>
          </c:cat>
          <c:val>
            <c:numRef>
              <c:f>Foaie2!$D$288:$D$292</c:f>
              <c:numCache>
                <c:formatCode>0.0%</c:formatCode>
                <c:ptCount val="5"/>
                <c:pt idx="0">
                  <c:v>5.2999999999999999E-2</c:v>
                </c:pt>
                <c:pt idx="1">
                  <c:v>0.158</c:v>
                </c:pt>
                <c:pt idx="2">
                  <c:v>7.4999999999999997E-2</c:v>
                </c:pt>
                <c:pt idx="3">
                  <c:v>8.8999999999999996E-2</c:v>
                </c:pt>
                <c:pt idx="4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13-4AD6-BEDF-1DA66D8A7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93159864"/>
        <c:axId val="693160192"/>
      </c:barChart>
      <c:catAx>
        <c:axId val="69315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693160192"/>
        <c:crosses val="autoZero"/>
        <c:auto val="1"/>
        <c:lblAlgn val="ctr"/>
        <c:lblOffset val="100"/>
        <c:noMultiLvlLbl val="0"/>
      </c:catAx>
      <c:valAx>
        <c:axId val="69316019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9315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406485126859144"/>
          <c:y val="0.1327305007046001"/>
          <c:w val="0.12738659230096239"/>
          <c:h val="0.42747540376101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MD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6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2E-2"/>
          <c:y val="4.3981481481481483E-2"/>
          <c:w val="0.95833333333333337"/>
          <c:h val="0.91203703703703709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35E-4964-9493-287EBA1D0427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35E-4964-9493-287EBA1D04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35E-4964-9493-287EBA1D04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C9C-4DCE-9E8A-2CDA8AFCFE2C}"/>
              </c:ext>
            </c:extLst>
          </c:dPt>
          <c:dLbls>
            <c:dLbl>
              <c:idx val="0"/>
              <c:layout>
                <c:manualLayout>
                  <c:x val="4.3685476815398588E-3"/>
                  <c:y val="-0.4144211140274132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5E-4964-9493-287EBA1D0427}"/>
                </c:ext>
              </c:extLst>
            </c:dLbl>
            <c:dLbl>
              <c:idx val="1"/>
              <c:layout>
                <c:manualLayout>
                  <c:x val="4.7668635170603678E-2"/>
                  <c:y val="0.1469907407407407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5E-4964-9493-287EBA1D0427}"/>
                </c:ext>
              </c:extLst>
            </c:dLbl>
            <c:dLbl>
              <c:idx val="2"/>
              <c:layout>
                <c:manualLayout>
                  <c:x val="-3.2384167232640239E-2"/>
                  <c:y val="-3.8730022061040835E-2"/>
                </c:manualLayout>
              </c:layout>
              <c:tx>
                <c:rich>
                  <a:bodyPr/>
                  <a:lstStyle/>
                  <a:p>
                    <a:fld id="{F41B37D3-E019-4AFA-9698-28F0AC38F79F}" type="CATEGORYNAME">
                      <a:rPr lang="en-US"/>
                      <a:pPr/>
                      <a:t>[NUME CATEGORIE]</a:t>
                    </a:fld>
                    <a:r>
                      <a:rPr lang="en-US" baseline="0"/>
                      <a:t>; </a:t>
                    </a:r>
                  </a:p>
                  <a:p>
                    <a:fld id="{F549E44E-6835-4C54-9377-4F3F234ED893}" type="VALUE">
                      <a:rPr lang="en-US" baseline="0" smtClean="0"/>
                      <a:pPr/>
                      <a:t>[VALOARE]</a:t>
                    </a:fld>
                    <a:endParaRPr lang="ru-MD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5E-4964-9493-287EBA1D0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Foaie2!$B$357:$B$360</c:f>
              <c:strCache>
                <c:ptCount val="4"/>
                <c:pt idx="0">
                  <c:v>I support it</c:v>
                </c:pt>
                <c:pt idx="1">
                  <c:v>I oppose it</c:v>
                </c:pt>
                <c:pt idx="2">
                  <c:v>Do not know</c:v>
                </c:pt>
                <c:pt idx="3">
                  <c:v>No answer</c:v>
                </c:pt>
              </c:strCache>
            </c:strRef>
          </c:cat>
          <c:val>
            <c:numRef>
              <c:f>Foaie2!$C$357:$C$360</c:f>
              <c:numCache>
                <c:formatCode>0.0%</c:formatCode>
                <c:ptCount val="4"/>
                <c:pt idx="0">
                  <c:v>0.63500000000000001</c:v>
                </c:pt>
                <c:pt idx="1">
                  <c:v>0.32500000000000001</c:v>
                </c:pt>
                <c:pt idx="2">
                  <c:v>3.2000000000000001E-2</c:v>
                </c:pt>
                <c:pt idx="3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5E-4964-9493-287EBA1D0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MD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965596415213125E-2"/>
          <c:y val="3.642273874331424E-2"/>
          <c:w val="0.95833333333333337"/>
          <c:h val="0.9120370370370370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ru-MD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2E-2"/>
          <c:y val="4.3981481481481483E-2"/>
          <c:w val="0.95833333333333337"/>
          <c:h val="0.91203703703703709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3B-458B-95CE-86CF9F40B465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3B-458B-95CE-86CF9F40B4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93B-458B-95CE-86CF9F40B465}"/>
              </c:ext>
            </c:extLst>
          </c:dPt>
          <c:dLbls>
            <c:dLbl>
              <c:idx val="0"/>
              <c:layout>
                <c:manualLayout>
                  <c:x val="-4.7244969378827648E-2"/>
                  <c:y val="0.143518518518518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3B-458B-95CE-86CF9F40B465}"/>
                </c:ext>
              </c:extLst>
            </c:dLbl>
            <c:dLbl>
              <c:idx val="1"/>
              <c:layout>
                <c:manualLayout>
                  <c:x val="-8.3343175853018373E-3"/>
                  <c:y val="-0.382013706620005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3B-458B-95CE-86CF9F40B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Foaie2!$A$327:$A$329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DK/NA</c:v>
                </c:pt>
              </c:strCache>
            </c:strRef>
          </c:cat>
          <c:val>
            <c:numRef>
              <c:f>Foaie2!$B$327:$B$329</c:f>
              <c:numCache>
                <c:formatCode>0.0%</c:formatCode>
                <c:ptCount val="3"/>
                <c:pt idx="0">
                  <c:v>0.36799999999999999</c:v>
                </c:pt>
                <c:pt idx="1">
                  <c:v>0.59299999999999997</c:v>
                </c:pt>
                <c:pt idx="2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3B-458B-95CE-86CF9F40B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ru-MD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698084051267033E-2"/>
          <c:y val="2.7715174504420143E-2"/>
          <c:w val="0.91966498671864738"/>
          <c:h val="0.73029742726998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Oct!$C$223</c:f>
              <c:strCache>
                <c:ptCount val="1"/>
                <c:pt idx="0">
                  <c:v>Sept. 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Oct!$B$224:$B$228</c:f>
              <c:strCache>
                <c:ptCount val="5"/>
                <c:pt idx="0">
                  <c:v>For membership to the European Union</c:v>
                </c:pt>
                <c:pt idx="1">
                  <c:v>For membership to the Eurasian Economic Union (Russia, Belarus, Kazakhstan)</c:v>
                </c:pt>
                <c:pt idx="2">
                  <c:v>I would not participate </c:v>
                </c:pt>
                <c:pt idx="3">
                  <c:v>Don't know, I haven't decided</c:v>
                </c:pt>
                <c:pt idx="4">
                  <c:v>No answer </c:v>
                </c:pt>
              </c:strCache>
            </c:strRef>
          </c:cat>
          <c:val>
            <c:numRef>
              <c:f>Oct!$C$224:$C$228</c:f>
              <c:numCache>
                <c:formatCode>0.0%</c:formatCode>
                <c:ptCount val="5"/>
                <c:pt idx="0">
                  <c:v>0.55800000000000005</c:v>
                </c:pt>
                <c:pt idx="1">
                  <c:v>0.26800000000000002</c:v>
                </c:pt>
                <c:pt idx="2">
                  <c:v>6.0999999999999999E-2</c:v>
                </c:pt>
                <c:pt idx="3">
                  <c:v>0.10100000000000001</c:v>
                </c:pt>
                <c:pt idx="4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8-4844-A2A1-79DB636AE2DD}"/>
            </c:ext>
          </c:extLst>
        </c:ser>
        <c:ser>
          <c:idx val="1"/>
          <c:order val="1"/>
          <c:tx>
            <c:strRef>
              <c:f>Oct!$D$223</c:f>
              <c:strCache>
                <c:ptCount val="1"/>
                <c:pt idx="0">
                  <c:v>Oct. 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Oct!$B$224:$B$228</c:f>
              <c:strCache>
                <c:ptCount val="5"/>
                <c:pt idx="0">
                  <c:v>For membership to the European Union</c:v>
                </c:pt>
                <c:pt idx="1">
                  <c:v>For membership to the Eurasian Economic Union (Russia, Belarus, Kazakhstan)</c:v>
                </c:pt>
                <c:pt idx="2">
                  <c:v>I would not participate </c:v>
                </c:pt>
                <c:pt idx="3">
                  <c:v>Don't know, I haven't decided</c:v>
                </c:pt>
                <c:pt idx="4">
                  <c:v>No answer </c:v>
                </c:pt>
              </c:strCache>
            </c:strRef>
          </c:cat>
          <c:val>
            <c:numRef>
              <c:f>Oct!$D$224:$D$228</c:f>
              <c:numCache>
                <c:formatCode>0.0%</c:formatCode>
                <c:ptCount val="5"/>
                <c:pt idx="0">
                  <c:v>0.54800000000000004</c:v>
                </c:pt>
                <c:pt idx="1">
                  <c:v>0.25900000000000001</c:v>
                </c:pt>
                <c:pt idx="2">
                  <c:v>6.7000000000000004E-2</c:v>
                </c:pt>
                <c:pt idx="3">
                  <c:v>0.109</c:v>
                </c:pt>
                <c:pt idx="4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98-4844-A2A1-79DB636AE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2677600"/>
        <c:axId val="872679264"/>
      </c:barChart>
      <c:catAx>
        <c:axId val="87267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872679264"/>
        <c:crosses val="autoZero"/>
        <c:auto val="1"/>
        <c:lblAlgn val="ctr"/>
        <c:lblOffset val="100"/>
        <c:noMultiLvlLbl val="0"/>
      </c:catAx>
      <c:valAx>
        <c:axId val="87267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87267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394575678040212E-2"/>
          <c:y val="0.91425317821829299"/>
          <c:w val="0.80532195975503063"/>
          <c:h val="5.7969154220959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ru-MD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Foaie2!$C$499</c:f>
              <c:strCache>
                <c:ptCount val="1"/>
                <c:pt idx="0">
                  <c:v>aug. 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Foaie2!$B$500:$B$503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Not decided yet (Do not read)</c:v>
                </c:pt>
                <c:pt idx="3">
                  <c:v>NA</c:v>
                </c:pt>
              </c:strCache>
            </c:strRef>
          </c:cat>
          <c:val>
            <c:numRef>
              <c:f>Foaie2!$C$500:$C$503</c:f>
              <c:numCache>
                <c:formatCode>###0.0%</c:formatCode>
                <c:ptCount val="4"/>
                <c:pt idx="0">
                  <c:v>0.52227671801133579</c:v>
                </c:pt>
                <c:pt idx="1">
                  <c:v>0.36099999999999999</c:v>
                </c:pt>
                <c:pt idx="2">
                  <c:v>0.11028194317618822</c:v>
                </c:pt>
                <c:pt idx="3" formatCode="####.0%">
                  <c:v>6.0231429992634719E-3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5-405D-AA36-FBFAC4FCD28F}"/>
            </c:ext>
          </c:extLst>
        </c:ser>
        <c:ser>
          <c:idx val="1"/>
          <c:order val="1"/>
          <c:tx>
            <c:strRef>
              <c:f>Foaie2!$D$499</c:f>
              <c:strCache>
                <c:ptCount val="1"/>
                <c:pt idx="0">
                  <c:v>sept. 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Foaie2!$B$500:$B$503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Not decided yet (Do not read)</c:v>
                </c:pt>
                <c:pt idx="3">
                  <c:v>NA</c:v>
                </c:pt>
              </c:strCache>
            </c:strRef>
          </c:cat>
          <c:val>
            <c:numRef>
              <c:f>Foaie2!$D$500:$D$503</c:f>
              <c:numCache>
                <c:formatCode>0.0%</c:formatCode>
                <c:ptCount val="4"/>
                <c:pt idx="0">
                  <c:v>0.53800000000000003</c:v>
                </c:pt>
                <c:pt idx="1">
                  <c:v>0.35</c:v>
                </c:pt>
                <c:pt idx="2">
                  <c:v>7.5999999999999998E-2</c:v>
                </c:pt>
                <c:pt idx="3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75-405D-AA36-FBFAC4FCD28F}"/>
            </c:ext>
          </c:extLst>
        </c:ser>
        <c:ser>
          <c:idx val="2"/>
          <c:order val="2"/>
          <c:tx>
            <c:strRef>
              <c:f>Foaie2!$E$499</c:f>
              <c:strCache>
                <c:ptCount val="1"/>
                <c:pt idx="0">
                  <c:v>oct. 24</c:v>
                </c:pt>
              </c:strCache>
            </c:strRef>
          </c:tx>
          <c:spPr>
            <a:solidFill>
              <a:srgbClr val="7CC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Foaie2!$B$500:$B$503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Not decided yet (Do not read)</c:v>
                </c:pt>
                <c:pt idx="3">
                  <c:v>NA</c:v>
                </c:pt>
              </c:strCache>
            </c:strRef>
          </c:cat>
          <c:val>
            <c:numRef>
              <c:f>Foaie2!$E$500:$E$503</c:f>
              <c:numCache>
                <c:formatCode>0.0%</c:formatCode>
                <c:ptCount val="4"/>
                <c:pt idx="0">
                  <c:v>0.55100000000000005</c:v>
                </c:pt>
                <c:pt idx="1">
                  <c:v>0.34499999999999997</c:v>
                </c:pt>
                <c:pt idx="2">
                  <c:v>7.9000000000000001E-2</c:v>
                </c:pt>
                <c:pt idx="3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3-4D97-B176-327209711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-12"/>
        <c:axId val="686054944"/>
        <c:axId val="686054288"/>
      </c:barChart>
      <c:catAx>
        <c:axId val="68605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686054288"/>
        <c:crosses val="autoZero"/>
        <c:auto val="1"/>
        <c:lblAlgn val="ctr"/>
        <c:lblOffset val="100"/>
        <c:noMultiLvlLbl val="0"/>
      </c:catAx>
      <c:valAx>
        <c:axId val="686054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68605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MD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903642533127202E-2"/>
          <c:y val="3.2282642822464701E-2"/>
          <c:w val="0.75470569183461722"/>
          <c:h val="0.808850031837684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Oct!$C$238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Oct!$B$239:$B$240</c:f>
              <c:strCache>
                <c:ptCount val="2"/>
                <c:pt idx="0">
                  <c:v>Should EU citizens be able to buy agricultural land and real estate in the Republic of Moldova or not?</c:v>
                </c:pt>
                <c:pt idx="1">
                  <c:v>Should Moldovan citizens have the right to buy land and real estate in EU countries or not?</c:v>
                </c:pt>
              </c:strCache>
            </c:strRef>
          </c:cat>
          <c:val>
            <c:numRef>
              <c:f>Oct!$C$239:$C$240</c:f>
              <c:numCache>
                <c:formatCode>0.0%</c:formatCode>
                <c:ptCount val="2"/>
                <c:pt idx="0">
                  <c:v>0.34899999999999998</c:v>
                </c:pt>
                <c:pt idx="1">
                  <c:v>0.54800000000000004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4-45A4-82C1-B3419AB12340}"/>
            </c:ext>
          </c:extLst>
        </c:ser>
        <c:ser>
          <c:idx val="1"/>
          <c:order val="1"/>
          <c:tx>
            <c:strRef>
              <c:f>Oct!$D$238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Oct!$B$239:$B$240</c:f>
              <c:strCache>
                <c:ptCount val="2"/>
                <c:pt idx="0">
                  <c:v>Should EU citizens be able to buy agricultural land and real estate in the Republic of Moldova or not?</c:v>
                </c:pt>
                <c:pt idx="1">
                  <c:v>Should Moldovan citizens have the right to buy land and real estate in EU countries or not?</c:v>
                </c:pt>
              </c:strCache>
            </c:strRef>
          </c:cat>
          <c:val>
            <c:numRef>
              <c:f>Oct!$D$239:$D$240</c:f>
              <c:numCache>
                <c:formatCode>0.0%</c:formatCode>
                <c:ptCount val="2"/>
                <c:pt idx="0">
                  <c:v>0.58299999999999996</c:v>
                </c:pt>
                <c:pt idx="1">
                  <c:v>0.34399999999999997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44-45A4-82C1-B3419AB12340}"/>
            </c:ext>
          </c:extLst>
        </c:ser>
        <c:ser>
          <c:idx val="2"/>
          <c:order val="2"/>
          <c:tx>
            <c:strRef>
              <c:f>Oct!$E$238</c:f>
              <c:strCache>
                <c:ptCount val="1"/>
                <c:pt idx="0">
                  <c:v>DK/NA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Oct!$B$239:$B$240</c:f>
              <c:strCache>
                <c:ptCount val="2"/>
                <c:pt idx="0">
                  <c:v>Should EU citizens be able to buy agricultural land and real estate in the Republic of Moldova or not?</c:v>
                </c:pt>
                <c:pt idx="1">
                  <c:v>Should Moldovan citizens have the right to buy land and real estate in EU countries or not?</c:v>
                </c:pt>
              </c:strCache>
            </c:strRef>
          </c:cat>
          <c:val>
            <c:numRef>
              <c:f>Oct!$E$239:$E$240</c:f>
              <c:numCache>
                <c:formatCode>0.0%</c:formatCode>
                <c:ptCount val="2"/>
                <c:pt idx="0">
                  <c:v>6.8000000000000005E-2</c:v>
                </c:pt>
                <c:pt idx="1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44-45A4-82C1-B3419AB12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688925232"/>
        <c:axId val="688928560"/>
      </c:barChart>
      <c:catAx>
        <c:axId val="68892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688928560"/>
        <c:crosses val="autoZero"/>
        <c:auto val="1"/>
        <c:lblAlgn val="ctr"/>
        <c:lblOffset val="100"/>
        <c:noMultiLvlLbl val="0"/>
      </c:catAx>
      <c:valAx>
        <c:axId val="68892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68892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00941592483707"/>
          <c:y val="8.548677569150008E-2"/>
          <c:w val="0.15901811229209925"/>
          <c:h val="0.496718756309307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ysClr val="windowText" lastClr="000000"/>
          </a:solidFill>
        </a:defRPr>
      </a:pPr>
      <a:endParaRPr lang="ru-MD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957057451151938E-2"/>
          <c:y val="2.8065283425210138E-2"/>
          <c:w val="0.90327004626604579"/>
          <c:h val="0.69741787338679861"/>
        </c:manualLayout>
      </c:layout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Right direction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42"/>
              <c:layout>
                <c:manualLayout>
                  <c:x val="-4.4839650584963253E-3"/>
                  <c:y val="-7.6541682068755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79-4406-93BD-8146EC0A8F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Sheet1!$B$3:$B$45</c:f>
              <c:strCache>
                <c:ptCount val="43"/>
                <c:pt idx="0">
                  <c:v>Nov. 2004</c:v>
                </c:pt>
                <c:pt idx="1">
                  <c:v>Feb. 2005</c:v>
                </c:pt>
                <c:pt idx="2">
                  <c:v>Dec. 2005</c:v>
                </c:pt>
                <c:pt idx="3">
                  <c:v>Apr. 2006</c:v>
                </c:pt>
                <c:pt idx="4">
                  <c:v>Nov. 2006</c:v>
                </c:pt>
                <c:pt idx="5">
                  <c:v>May 2007</c:v>
                </c:pt>
                <c:pt idx="6">
                  <c:v>Nov. 2007</c:v>
                </c:pt>
                <c:pt idx="7">
                  <c:v>Apr. 2008</c:v>
                </c:pt>
                <c:pt idx="8">
                  <c:v>Oct. 2008</c:v>
                </c:pt>
                <c:pt idx="9">
                  <c:v>Mar. 2009</c:v>
                </c:pt>
                <c:pt idx="10">
                  <c:v>Jul. 2009</c:v>
                </c:pt>
                <c:pt idx="11">
                  <c:v>Nov. 2009</c:v>
                </c:pt>
                <c:pt idx="12">
                  <c:v>May 2010</c:v>
                </c:pt>
                <c:pt idx="13">
                  <c:v>Nov. 2010</c:v>
                </c:pt>
                <c:pt idx="14">
                  <c:v>May 2011</c:v>
                </c:pt>
                <c:pt idx="15">
                  <c:v>Nov. 2011</c:v>
                </c:pt>
                <c:pt idx="16">
                  <c:v>May 2012</c:v>
                </c:pt>
                <c:pt idx="17">
                  <c:v>Nov. 2012</c:v>
                </c:pt>
                <c:pt idx="18">
                  <c:v>Apr 2013</c:v>
                </c:pt>
                <c:pt idx="19">
                  <c:v>Nov. 2013</c:v>
                </c:pt>
                <c:pt idx="20">
                  <c:v>Apr. 2014</c:v>
                </c:pt>
                <c:pt idx="21">
                  <c:v>Nov. 2014</c:v>
                </c:pt>
                <c:pt idx="22">
                  <c:v>Mar. 2015</c:v>
                </c:pt>
                <c:pt idx="23">
                  <c:v>Noi. 2015</c:v>
                </c:pt>
                <c:pt idx="24">
                  <c:v>Apr. 2016</c:v>
                </c:pt>
                <c:pt idx="25">
                  <c:v>Oct. 2016</c:v>
                </c:pt>
                <c:pt idx="26">
                  <c:v>Apr. 2017</c:v>
                </c:pt>
                <c:pt idx="27">
                  <c:v>Nov. 2017</c:v>
                </c:pt>
                <c:pt idx="28">
                  <c:v>May 2018</c:v>
                </c:pt>
                <c:pt idx="29">
                  <c:v>Nov. 2018</c:v>
                </c:pt>
                <c:pt idx="30">
                  <c:v>Feb. 2019</c:v>
                </c:pt>
                <c:pt idx="31">
                  <c:v>Dec. 2019</c:v>
                </c:pt>
                <c:pt idx="32">
                  <c:v>Jun. 2020</c:v>
                </c:pt>
                <c:pt idx="33">
                  <c:v>Oct. 2020</c:v>
                </c:pt>
                <c:pt idx="34">
                  <c:v>Feb. 2021</c:v>
                </c:pt>
                <c:pt idx="35">
                  <c:v>Jun. 2021</c:v>
                </c:pt>
                <c:pt idx="36">
                  <c:v>Oct. 2022</c:v>
                </c:pt>
                <c:pt idx="37">
                  <c:v>Aug. 2023</c:v>
                </c:pt>
                <c:pt idx="38">
                  <c:v>Dec. 2023</c:v>
                </c:pt>
                <c:pt idx="39">
                  <c:v>Apr. 2024</c:v>
                </c:pt>
                <c:pt idx="40">
                  <c:v>May 2024</c:v>
                </c:pt>
                <c:pt idx="41">
                  <c:v>Aug. 2024</c:v>
                </c:pt>
                <c:pt idx="42">
                  <c:v>Oct. 2024</c:v>
                </c:pt>
              </c:strCache>
            </c:strRef>
          </c:cat>
          <c:val>
            <c:numRef>
              <c:f>Sheet1!$C$3:$C$45</c:f>
              <c:numCache>
                <c:formatCode>0%</c:formatCode>
                <c:ptCount val="43"/>
                <c:pt idx="0">
                  <c:v>0.28999999999999998</c:v>
                </c:pt>
                <c:pt idx="1">
                  <c:v>0.44</c:v>
                </c:pt>
                <c:pt idx="2">
                  <c:v>0.28999999999999998</c:v>
                </c:pt>
                <c:pt idx="3">
                  <c:v>0.33</c:v>
                </c:pt>
                <c:pt idx="4">
                  <c:v>0.36</c:v>
                </c:pt>
                <c:pt idx="5">
                  <c:v>0.28000000000000003</c:v>
                </c:pt>
                <c:pt idx="6">
                  <c:v>0.32</c:v>
                </c:pt>
                <c:pt idx="7">
                  <c:v>0.26</c:v>
                </c:pt>
                <c:pt idx="8">
                  <c:v>0.28000000000000003</c:v>
                </c:pt>
                <c:pt idx="9">
                  <c:v>0.28999999999999998</c:v>
                </c:pt>
                <c:pt idx="10">
                  <c:v>0.2</c:v>
                </c:pt>
                <c:pt idx="11">
                  <c:v>0.28999999999999998</c:v>
                </c:pt>
                <c:pt idx="12">
                  <c:v>0.22</c:v>
                </c:pt>
                <c:pt idx="13">
                  <c:v>0.25</c:v>
                </c:pt>
                <c:pt idx="14">
                  <c:v>0.19</c:v>
                </c:pt>
                <c:pt idx="15">
                  <c:v>0.11</c:v>
                </c:pt>
                <c:pt idx="16">
                  <c:v>0.24</c:v>
                </c:pt>
                <c:pt idx="17">
                  <c:v>0.2</c:v>
                </c:pt>
                <c:pt idx="18">
                  <c:v>0.1</c:v>
                </c:pt>
                <c:pt idx="19">
                  <c:v>0.24</c:v>
                </c:pt>
                <c:pt idx="20">
                  <c:v>0.26</c:v>
                </c:pt>
                <c:pt idx="21">
                  <c:v>0.34</c:v>
                </c:pt>
                <c:pt idx="22">
                  <c:v>0.17</c:v>
                </c:pt>
                <c:pt idx="23">
                  <c:v>0.08</c:v>
                </c:pt>
                <c:pt idx="24">
                  <c:v>7.0000000000000007E-2</c:v>
                </c:pt>
                <c:pt idx="25">
                  <c:v>0.09</c:v>
                </c:pt>
                <c:pt idx="26">
                  <c:v>0.31</c:v>
                </c:pt>
                <c:pt idx="27">
                  <c:v>0.14000000000000001</c:v>
                </c:pt>
                <c:pt idx="28">
                  <c:v>0.25</c:v>
                </c:pt>
                <c:pt idx="29">
                  <c:v>0.17399999999999999</c:v>
                </c:pt>
                <c:pt idx="30">
                  <c:v>0.14499999999999999</c:v>
                </c:pt>
                <c:pt idx="31">
                  <c:v>0.24</c:v>
                </c:pt>
                <c:pt idx="32">
                  <c:v>0.13500000000000001</c:v>
                </c:pt>
                <c:pt idx="33">
                  <c:v>0.17</c:v>
                </c:pt>
                <c:pt idx="34">
                  <c:v>0.223</c:v>
                </c:pt>
                <c:pt idx="35">
                  <c:v>0.3</c:v>
                </c:pt>
                <c:pt idx="36">
                  <c:v>0.24299999999999999</c:v>
                </c:pt>
                <c:pt idx="37">
                  <c:v>0.32</c:v>
                </c:pt>
                <c:pt idx="38">
                  <c:v>0.37</c:v>
                </c:pt>
                <c:pt idx="39" formatCode="0.0%">
                  <c:v>0.41</c:v>
                </c:pt>
                <c:pt idx="40">
                  <c:v>0.45</c:v>
                </c:pt>
                <c:pt idx="41">
                  <c:v>0.41</c:v>
                </c:pt>
                <c:pt idx="42">
                  <c:v>0.46500000000000002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879-4406-93BD-8146EC0A8FD6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Wrong direction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42"/>
              <c:layout>
                <c:manualLayout>
                  <c:x val="-4.6296645005545521E-3"/>
                  <c:y val="-9.354986405468798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79-4406-93BD-8146EC0A8F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Sheet1!$B$3:$B$45</c:f>
              <c:strCache>
                <c:ptCount val="43"/>
                <c:pt idx="0">
                  <c:v>Nov. 2004</c:v>
                </c:pt>
                <c:pt idx="1">
                  <c:v>Feb. 2005</c:v>
                </c:pt>
                <c:pt idx="2">
                  <c:v>Dec. 2005</c:v>
                </c:pt>
                <c:pt idx="3">
                  <c:v>Apr. 2006</c:v>
                </c:pt>
                <c:pt idx="4">
                  <c:v>Nov. 2006</c:v>
                </c:pt>
                <c:pt idx="5">
                  <c:v>May 2007</c:v>
                </c:pt>
                <c:pt idx="6">
                  <c:v>Nov. 2007</c:v>
                </c:pt>
                <c:pt idx="7">
                  <c:v>Apr. 2008</c:v>
                </c:pt>
                <c:pt idx="8">
                  <c:v>Oct. 2008</c:v>
                </c:pt>
                <c:pt idx="9">
                  <c:v>Mar. 2009</c:v>
                </c:pt>
                <c:pt idx="10">
                  <c:v>Jul. 2009</c:v>
                </c:pt>
                <c:pt idx="11">
                  <c:v>Nov. 2009</c:v>
                </c:pt>
                <c:pt idx="12">
                  <c:v>May 2010</c:v>
                </c:pt>
                <c:pt idx="13">
                  <c:v>Nov. 2010</c:v>
                </c:pt>
                <c:pt idx="14">
                  <c:v>May 2011</c:v>
                </c:pt>
                <c:pt idx="15">
                  <c:v>Nov. 2011</c:v>
                </c:pt>
                <c:pt idx="16">
                  <c:v>May 2012</c:v>
                </c:pt>
                <c:pt idx="17">
                  <c:v>Nov. 2012</c:v>
                </c:pt>
                <c:pt idx="18">
                  <c:v>Apr 2013</c:v>
                </c:pt>
                <c:pt idx="19">
                  <c:v>Nov. 2013</c:v>
                </c:pt>
                <c:pt idx="20">
                  <c:v>Apr. 2014</c:v>
                </c:pt>
                <c:pt idx="21">
                  <c:v>Nov. 2014</c:v>
                </c:pt>
                <c:pt idx="22">
                  <c:v>Mar. 2015</c:v>
                </c:pt>
                <c:pt idx="23">
                  <c:v>Noi. 2015</c:v>
                </c:pt>
                <c:pt idx="24">
                  <c:v>Apr. 2016</c:v>
                </c:pt>
                <c:pt idx="25">
                  <c:v>Oct. 2016</c:v>
                </c:pt>
                <c:pt idx="26">
                  <c:v>Apr. 2017</c:v>
                </c:pt>
                <c:pt idx="27">
                  <c:v>Nov. 2017</c:v>
                </c:pt>
                <c:pt idx="28">
                  <c:v>May 2018</c:v>
                </c:pt>
                <c:pt idx="29">
                  <c:v>Nov. 2018</c:v>
                </c:pt>
                <c:pt idx="30">
                  <c:v>Feb. 2019</c:v>
                </c:pt>
                <c:pt idx="31">
                  <c:v>Dec. 2019</c:v>
                </c:pt>
                <c:pt idx="32">
                  <c:v>Jun. 2020</c:v>
                </c:pt>
                <c:pt idx="33">
                  <c:v>Oct. 2020</c:v>
                </c:pt>
                <c:pt idx="34">
                  <c:v>Feb. 2021</c:v>
                </c:pt>
                <c:pt idx="35">
                  <c:v>Jun. 2021</c:v>
                </c:pt>
                <c:pt idx="36">
                  <c:v>Oct. 2022</c:v>
                </c:pt>
                <c:pt idx="37">
                  <c:v>Aug. 2023</c:v>
                </c:pt>
                <c:pt idx="38">
                  <c:v>Dec. 2023</c:v>
                </c:pt>
                <c:pt idx="39">
                  <c:v>Apr. 2024</c:v>
                </c:pt>
                <c:pt idx="40">
                  <c:v>May 2024</c:v>
                </c:pt>
                <c:pt idx="41">
                  <c:v>Aug. 2024</c:v>
                </c:pt>
                <c:pt idx="42">
                  <c:v>Oct. 2024</c:v>
                </c:pt>
              </c:strCache>
            </c:strRef>
          </c:cat>
          <c:val>
            <c:numRef>
              <c:f>Sheet1!$D$3:$D$45</c:f>
              <c:numCache>
                <c:formatCode>0%</c:formatCode>
                <c:ptCount val="43"/>
                <c:pt idx="0">
                  <c:v>0.56000000000000005</c:v>
                </c:pt>
                <c:pt idx="1">
                  <c:v>0.41</c:v>
                </c:pt>
                <c:pt idx="2">
                  <c:v>0.56000000000000005</c:v>
                </c:pt>
                <c:pt idx="3">
                  <c:v>0.52</c:v>
                </c:pt>
                <c:pt idx="4">
                  <c:v>0.53</c:v>
                </c:pt>
                <c:pt idx="5">
                  <c:v>0.59</c:v>
                </c:pt>
                <c:pt idx="6">
                  <c:v>0.56000000000000005</c:v>
                </c:pt>
                <c:pt idx="7">
                  <c:v>0.6</c:v>
                </c:pt>
                <c:pt idx="8">
                  <c:v>0.51</c:v>
                </c:pt>
                <c:pt idx="9">
                  <c:v>0.59</c:v>
                </c:pt>
                <c:pt idx="10">
                  <c:v>0.67</c:v>
                </c:pt>
                <c:pt idx="11">
                  <c:v>0.55000000000000004</c:v>
                </c:pt>
                <c:pt idx="12">
                  <c:v>0.64</c:v>
                </c:pt>
                <c:pt idx="13">
                  <c:v>0.6</c:v>
                </c:pt>
                <c:pt idx="14">
                  <c:v>0.65</c:v>
                </c:pt>
                <c:pt idx="15">
                  <c:v>0.84</c:v>
                </c:pt>
                <c:pt idx="16">
                  <c:v>0.69</c:v>
                </c:pt>
                <c:pt idx="17">
                  <c:v>0.72</c:v>
                </c:pt>
                <c:pt idx="18">
                  <c:v>0.84</c:v>
                </c:pt>
                <c:pt idx="19">
                  <c:v>0.69</c:v>
                </c:pt>
                <c:pt idx="20">
                  <c:v>0.68</c:v>
                </c:pt>
                <c:pt idx="21">
                  <c:v>0.61</c:v>
                </c:pt>
                <c:pt idx="22">
                  <c:v>0.75</c:v>
                </c:pt>
                <c:pt idx="23">
                  <c:v>0.88</c:v>
                </c:pt>
                <c:pt idx="24">
                  <c:v>0.86</c:v>
                </c:pt>
                <c:pt idx="25">
                  <c:v>0.84</c:v>
                </c:pt>
                <c:pt idx="26">
                  <c:v>0.64</c:v>
                </c:pt>
                <c:pt idx="27">
                  <c:v>0.77</c:v>
                </c:pt>
                <c:pt idx="28">
                  <c:v>0.71</c:v>
                </c:pt>
                <c:pt idx="29">
                  <c:v>0.72699999999999998</c:v>
                </c:pt>
                <c:pt idx="30">
                  <c:v>0.74299999999999999</c:v>
                </c:pt>
                <c:pt idx="31">
                  <c:v>0.66</c:v>
                </c:pt>
                <c:pt idx="32">
                  <c:v>0.73</c:v>
                </c:pt>
                <c:pt idx="33">
                  <c:v>0.75</c:v>
                </c:pt>
                <c:pt idx="34">
                  <c:v>0.63500000000000001</c:v>
                </c:pt>
                <c:pt idx="35">
                  <c:v>0.84</c:v>
                </c:pt>
                <c:pt idx="36">
                  <c:v>0.65800000000000003</c:v>
                </c:pt>
                <c:pt idx="37">
                  <c:v>0.57799999999999996</c:v>
                </c:pt>
                <c:pt idx="38">
                  <c:v>0.57999999999999996</c:v>
                </c:pt>
                <c:pt idx="39" formatCode="0.0%">
                  <c:v>0.45</c:v>
                </c:pt>
                <c:pt idx="40">
                  <c:v>0.47</c:v>
                </c:pt>
                <c:pt idx="41">
                  <c:v>0.46</c:v>
                </c:pt>
                <c:pt idx="42">
                  <c:v>0.42799999999999999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5879-4406-93BD-8146EC0A8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8580991"/>
        <c:axId val="948581407"/>
      </c:lineChart>
      <c:catAx>
        <c:axId val="94858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948581407"/>
        <c:crosses val="autoZero"/>
        <c:auto val="1"/>
        <c:lblAlgn val="ctr"/>
        <c:lblOffset val="100"/>
        <c:noMultiLvlLbl val="0"/>
      </c:catAx>
      <c:valAx>
        <c:axId val="948581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94858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349575666436921"/>
          <c:y val="0.92067580411881622"/>
          <c:w val="0.36638790840800073"/>
          <c:h val="6.4817441635359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MD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C3-44C7-9336-6708FBC1047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C3-44C7-9336-6708FBC1047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C3-44C7-9336-6708FBC10470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C3-44C7-9336-6708FBC1047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3C3-44C7-9336-6708FBC1047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3C3-44C7-9336-6708FBC10470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3C3-44C7-9336-6708FBC1047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3C3-44C7-9336-6708FBC10470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3C3-44C7-9336-6708FBC10470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3C3-44C7-9336-6708FBC1047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3C3-44C7-9336-6708FBC10470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3C3-44C7-9336-6708FBC1047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3C3-44C7-9336-6708FBC104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Foaie2!$A$32:$A$45</c:f>
              <c:strCache>
                <c:ptCount val="14"/>
                <c:pt idx="0">
                  <c:v>No answer  </c:v>
                </c:pt>
                <c:pt idx="1">
                  <c:v>No party /I would not go to the elections</c:v>
                </c:pt>
                <c:pt idx="2">
                  <c:v>I would go to vote, but haven't decided who to vote for</c:v>
                </c:pt>
                <c:pt idx="3">
                  <c:v>Other party</c:v>
                </c:pt>
                <c:pt idx="4">
                  <c:v>National Alternative Movement (MAN)</c:v>
                </c:pt>
                <c:pt idx="5">
                  <c:v>Party for Development and Consolidation of Moldova (PDCM)</c:v>
                </c:pt>
                <c:pt idx="6">
                  <c:v>Together Bloc: "PPDA", LOC, Party of Change</c:v>
                </c:pt>
                <c:pt idx="7">
                  <c:v>Future of Moldova Party</c:v>
                </c:pt>
                <c:pt idx="8">
                  <c:v>European Social Democratic Party</c:v>
                </c:pt>
                <c:pt idx="9">
                  <c:v>Our Party (PN)</c:v>
                </c:pt>
                <c:pt idx="10">
                  <c:v>Party of Communists (PCRM)</c:v>
                </c:pt>
                <c:pt idx="11">
                  <c:v>Victory Electoral Bloc</c:v>
                </c:pt>
                <c:pt idx="12">
                  <c:v>Party of Socialists (PSRM)</c:v>
                </c:pt>
                <c:pt idx="13">
                  <c:v>Action and Solidarity Party (PAS)</c:v>
                </c:pt>
              </c:strCache>
            </c:strRef>
          </c:cat>
          <c:val>
            <c:numRef>
              <c:f>Foaie2!$B$32:$B$45</c:f>
              <c:numCache>
                <c:formatCode>0.0%</c:formatCode>
                <c:ptCount val="14"/>
                <c:pt idx="0">
                  <c:v>8.6999999999999994E-2</c:v>
                </c:pt>
                <c:pt idx="1">
                  <c:v>5.8999999999999997E-2</c:v>
                </c:pt>
                <c:pt idx="2">
                  <c:v>0.29299999999999998</c:v>
                </c:pt>
                <c:pt idx="3">
                  <c:v>8.9999999999999993E-3</c:v>
                </c:pt>
                <c:pt idx="4">
                  <c:v>3.0000000000000001E-3</c:v>
                </c:pt>
                <c:pt idx="5">
                  <c:v>6.0000000000000001E-3</c:v>
                </c:pt>
                <c:pt idx="6">
                  <c:v>5.0000000000000001E-3</c:v>
                </c:pt>
                <c:pt idx="7">
                  <c:v>1.4999999999999999E-2</c:v>
                </c:pt>
                <c:pt idx="8">
                  <c:v>5.0000000000000001E-3</c:v>
                </c:pt>
                <c:pt idx="9">
                  <c:v>4.2999999999999997E-2</c:v>
                </c:pt>
                <c:pt idx="10">
                  <c:v>1.6E-2</c:v>
                </c:pt>
                <c:pt idx="11">
                  <c:v>4.2999999999999997E-2</c:v>
                </c:pt>
                <c:pt idx="12">
                  <c:v>8.8999999999999996E-2</c:v>
                </c:pt>
                <c:pt idx="13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3C3-44C7-9336-6708FBC10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481791296"/>
        <c:axId val="481792280"/>
      </c:barChart>
      <c:catAx>
        <c:axId val="48179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481792280"/>
        <c:crosses val="autoZero"/>
        <c:auto val="1"/>
        <c:lblAlgn val="ctr"/>
        <c:lblOffset val="100"/>
        <c:noMultiLvlLbl val="0"/>
      </c:catAx>
      <c:valAx>
        <c:axId val="4817922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8179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MD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918689567093688E-2"/>
          <c:y val="2.4872592503966794E-2"/>
          <c:w val="0.86975617626923341"/>
          <c:h val="0.82351785104046105"/>
        </c:manualLayout>
      </c:layout>
      <c:lineChart>
        <c:grouping val="standard"/>
        <c:varyColors val="0"/>
        <c:ser>
          <c:idx val="0"/>
          <c:order val="0"/>
          <c:tx>
            <c:strRef>
              <c:f>figuri!$A$44</c:f>
              <c:strCache>
                <c:ptCount val="1"/>
                <c:pt idx="0">
                  <c:v>PAS</c:v>
                </c:pt>
              </c:strCache>
            </c:strRef>
          </c:tx>
          <c:spPr>
            <a:ln w="476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3E4-4C7A-A04D-22A8921123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3E4-4C7A-A04D-22A8921123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3E4-4C7A-A04D-22A8921123A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E4-4C7A-A04D-22A8921123A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E4-4C7A-A04D-22A8921123A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4C-4067-8ACC-58CF93D6A59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E4-4C7A-A04D-22A8921123A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E4-4C7A-A04D-22A8921123A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E4-4C7A-A04D-22A8921123A3}"/>
                </c:ext>
              </c:extLst>
            </c:dLbl>
            <c:dLbl>
              <c:idx val="9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83-4C4B-8F36-833F5FB67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figuri!$B$43:$K$43</c:f>
              <c:strCache>
                <c:ptCount val="10"/>
                <c:pt idx="0">
                  <c:v>Jan. '23</c:v>
                </c:pt>
                <c:pt idx="1">
                  <c:v>Mar. '23</c:v>
                </c:pt>
                <c:pt idx="2">
                  <c:v>Apr. '23</c:v>
                </c:pt>
                <c:pt idx="3">
                  <c:v>Jun. '23</c:v>
                </c:pt>
                <c:pt idx="4">
                  <c:v>Feb. '24</c:v>
                </c:pt>
                <c:pt idx="5">
                  <c:v>Apr. '24</c:v>
                </c:pt>
                <c:pt idx="6">
                  <c:v>May. '24</c:v>
                </c:pt>
                <c:pt idx="7">
                  <c:v>Aug. '24</c:v>
                </c:pt>
                <c:pt idx="8">
                  <c:v>Sep. '24</c:v>
                </c:pt>
                <c:pt idx="9">
                  <c:v>Oct. '24</c:v>
                </c:pt>
              </c:strCache>
            </c:strRef>
          </c:cat>
          <c:val>
            <c:numRef>
              <c:f>figuri!$B$44:$K$44</c:f>
              <c:numCache>
                <c:formatCode>0%</c:formatCode>
                <c:ptCount val="10"/>
                <c:pt idx="0">
                  <c:v>0.23400000000000001</c:v>
                </c:pt>
                <c:pt idx="1">
                  <c:v>0.28699999999999998</c:v>
                </c:pt>
                <c:pt idx="2">
                  <c:v>0.307</c:v>
                </c:pt>
                <c:pt idx="3">
                  <c:v>0.314</c:v>
                </c:pt>
                <c:pt idx="4">
                  <c:v>0.22700000000000001</c:v>
                </c:pt>
                <c:pt idx="5">
                  <c:v>0.29799999999999999</c:v>
                </c:pt>
                <c:pt idx="6">
                  <c:v>0.31</c:v>
                </c:pt>
                <c:pt idx="7">
                  <c:v>0.28000000000000003</c:v>
                </c:pt>
                <c:pt idx="8">
                  <c:v>0.3</c:v>
                </c:pt>
                <c:pt idx="9">
                  <c:v>0.32700000000000001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B59-48BA-8029-D4B46389D3C1}"/>
            </c:ext>
          </c:extLst>
        </c:ser>
        <c:ser>
          <c:idx val="1"/>
          <c:order val="1"/>
          <c:tx>
            <c:strRef>
              <c:f>figuri!$A$45</c:f>
              <c:strCache>
                <c:ptCount val="1"/>
                <c:pt idx="0">
                  <c:v>BECS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83-4C4B-8F36-833F5FB67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figuri!$B$43:$K$43</c:f>
              <c:strCache>
                <c:ptCount val="10"/>
                <c:pt idx="0">
                  <c:v>Jan. '23</c:v>
                </c:pt>
                <c:pt idx="1">
                  <c:v>Mar. '23</c:v>
                </c:pt>
                <c:pt idx="2">
                  <c:v>Apr. '23</c:v>
                </c:pt>
                <c:pt idx="3">
                  <c:v>Jun. '23</c:v>
                </c:pt>
                <c:pt idx="4">
                  <c:v>Feb. '24</c:v>
                </c:pt>
                <c:pt idx="5">
                  <c:v>Apr. '24</c:v>
                </c:pt>
                <c:pt idx="6">
                  <c:v>May. '24</c:v>
                </c:pt>
                <c:pt idx="7">
                  <c:v>Aug. '24</c:v>
                </c:pt>
                <c:pt idx="8">
                  <c:v>Sep. '24</c:v>
                </c:pt>
                <c:pt idx="9">
                  <c:v>Oct. '24</c:v>
                </c:pt>
              </c:strCache>
            </c:strRef>
          </c:cat>
          <c:val>
            <c:numRef>
              <c:f>figuri!$B$45:$K$45</c:f>
              <c:numCache>
                <c:formatCode>0%</c:formatCode>
                <c:ptCount val="10"/>
                <c:pt idx="0">
                  <c:v>0.22</c:v>
                </c:pt>
                <c:pt idx="1">
                  <c:v>0.19600000000000001</c:v>
                </c:pt>
                <c:pt idx="2">
                  <c:v>0.17899999999999999</c:v>
                </c:pt>
                <c:pt idx="3">
                  <c:v>0.154</c:v>
                </c:pt>
                <c:pt idx="4">
                  <c:v>0.19400000000000001</c:v>
                </c:pt>
                <c:pt idx="5">
                  <c:v>0.21099999999999999</c:v>
                </c:pt>
                <c:pt idx="6">
                  <c:v>0.18</c:v>
                </c:pt>
                <c:pt idx="7">
                  <c:v>0.14000000000000001</c:v>
                </c:pt>
                <c:pt idx="8">
                  <c:v>0.11</c:v>
                </c:pt>
                <c:pt idx="9">
                  <c:v>0.105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B59-48BA-8029-D4B46389D3C1}"/>
            </c:ext>
          </c:extLst>
        </c:ser>
        <c:ser>
          <c:idx val="2"/>
          <c:order val="2"/>
          <c:tx>
            <c:strRef>
              <c:f>figuri!$A$46</c:f>
              <c:strCache>
                <c:ptCount val="1"/>
                <c:pt idx="0">
                  <c:v> Șor PP/Chance/Victory EB</c:v>
                </c:pt>
              </c:strCache>
            </c:strRef>
          </c:tx>
          <c:spPr>
            <a:ln w="412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1.8174881789201453E-4"/>
                  <c:y val="4.241793105969933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83-4C4B-8F36-833F5FB67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figuri!$B$43:$K$43</c:f>
              <c:strCache>
                <c:ptCount val="10"/>
                <c:pt idx="0">
                  <c:v>Jan. '23</c:v>
                </c:pt>
                <c:pt idx="1">
                  <c:v>Mar. '23</c:v>
                </c:pt>
                <c:pt idx="2">
                  <c:v>Apr. '23</c:v>
                </c:pt>
                <c:pt idx="3">
                  <c:v>Jun. '23</c:v>
                </c:pt>
                <c:pt idx="4">
                  <c:v>Feb. '24</c:v>
                </c:pt>
                <c:pt idx="5">
                  <c:v>Apr. '24</c:v>
                </c:pt>
                <c:pt idx="6">
                  <c:v>May. '24</c:v>
                </c:pt>
                <c:pt idx="7">
                  <c:v>Aug. '24</c:v>
                </c:pt>
                <c:pt idx="8">
                  <c:v>Sep. '24</c:v>
                </c:pt>
                <c:pt idx="9">
                  <c:v>Oct. '24</c:v>
                </c:pt>
              </c:strCache>
            </c:strRef>
          </c:cat>
          <c:val>
            <c:numRef>
              <c:f>figuri!$B$46:$K$46</c:f>
              <c:numCache>
                <c:formatCode>0%</c:formatCode>
                <c:ptCount val="10"/>
                <c:pt idx="0">
                  <c:v>0.113</c:v>
                </c:pt>
                <c:pt idx="1">
                  <c:v>6.4000000000000001E-2</c:v>
                </c:pt>
                <c:pt idx="2">
                  <c:v>6.6000000000000003E-2</c:v>
                </c:pt>
                <c:pt idx="3">
                  <c:v>9.7000000000000003E-2</c:v>
                </c:pt>
                <c:pt idx="4">
                  <c:v>6.7000000000000004E-2</c:v>
                </c:pt>
                <c:pt idx="5">
                  <c:v>6.0999999999999999E-2</c:v>
                </c:pt>
                <c:pt idx="6">
                  <c:v>0.06</c:v>
                </c:pt>
                <c:pt idx="7">
                  <c:v>0.08</c:v>
                </c:pt>
                <c:pt idx="8">
                  <c:v>7.0000000000000007E-2</c:v>
                </c:pt>
                <c:pt idx="9">
                  <c:v>4.2999999999999997E-2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B59-48BA-8029-D4B46389D3C1}"/>
            </c:ext>
          </c:extLst>
        </c:ser>
        <c:ser>
          <c:idx val="3"/>
          <c:order val="3"/>
          <c:tx>
            <c:strRef>
              <c:f>figuri!$A$47</c:f>
              <c:strCache>
                <c:ptCount val="1"/>
                <c:pt idx="0">
                  <c:v>I have not decided</c:v>
                </c:pt>
              </c:strCache>
            </c:strRef>
          </c:tx>
          <c:spPr>
            <a:ln w="41275" cap="rnd">
              <a:solidFill>
                <a:srgbClr val="10CF9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3E4-4C7A-A04D-22A8921123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3E4-4C7A-A04D-22A8921123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3E4-4C7A-A04D-22A8921123A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3E4-4C7A-A04D-22A8921123A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E4-4C7A-A04D-22A8921123A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4C-4067-8ACC-58CF93D6A59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3E4-4C7A-A04D-22A8921123A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3E4-4C7A-A04D-22A8921123A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E4-4C7A-A04D-22A8921123A3}"/>
                </c:ext>
              </c:extLst>
            </c:dLbl>
            <c:dLbl>
              <c:idx val="9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83-4C4B-8F36-833F5FB67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figuri!$B$43:$K$43</c:f>
              <c:strCache>
                <c:ptCount val="10"/>
                <c:pt idx="0">
                  <c:v>Jan. '23</c:v>
                </c:pt>
                <c:pt idx="1">
                  <c:v>Mar. '23</c:v>
                </c:pt>
                <c:pt idx="2">
                  <c:v>Apr. '23</c:v>
                </c:pt>
                <c:pt idx="3">
                  <c:v>Jun. '23</c:v>
                </c:pt>
                <c:pt idx="4">
                  <c:v>Feb. '24</c:v>
                </c:pt>
                <c:pt idx="5">
                  <c:v>Apr. '24</c:v>
                </c:pt>
                <c:pt idx="6">
                  <c:v>May. '24</c:v>
                </c:pt>
                <c:pt idx="7">
                  <c:v>Aug. '24</c:v>
                </c:pt>
                <c:pt idx="8">
                  <c:v>Sep. '24</c:v>
                </c:pt>
                <c:pt idx="9">
                  <c:v>Oct. '24</c:v>
                </c:pt>
              </c:strCache>
            </c:strRef>
          </c:cat>
          <c:val>
            <c:numRef>
              <c:f>figuri!$B$47:$K$47</c:f>
              <c:numCache>
                <c:formatCode>0%</c:formatCode>
                <c:ptCount val="10"/>
                <c:pt idx="0">
                  <c:v>9.8000000000000004E-2</c:v>
                </c:pt>
                <c:pt idx="1">
                  <c:v>0.20599999999999999</c:v>
                </c:pt>
                <c:pt idx="2">
                  <c:v>0.17199999999999999</c:v>
                </c:pt>
                <c:pt idx="3">
                  <c:v>0.153</c:v>
                </c:pt>
                <c:pt idx="4">
                  <c:v>0.22600000000000001</c:v>
                </c:pt>
                <c:pt idx="5">
                  <c:v>0.192</c:v>
                </c:pt>
                <c:pt idx="6">
                  <c:v>0.22</c:v>
                </c:pt>
                <c:pt idx="7">
                  <c:v>0.27</c:v>
                </c:pt>
                <c:pt idx="8">
                  <c:v>0.3</c:v>
                </c:pt>
                <c:pt idx="9">
                  <c:v>0.29299999999999998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B59-48BA-8029-D4B46389D3C1}"/>
            </c:ext>
          </c:extLst>
        </c:ser>
        <c:ser>
          <c:idx val="4"/>
          <c:order val="4"/>
          <c:tx>
            <c:strRef>
              <c:f>figuri!$A$48</c:f>
              <c:strCache>
                <c:ptCount val="1"/>
                <c:pt idx="0">
                  <c:v>I would not participate in the elections </c:v>
                </c:pt>
              </c:strCache>
            </c:strRef>
          </c:tx>
          <c:spPr>
            <a:ln w="412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83-4C4B-8F36-833F5FB67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figuri!$B$43:$K$43</c:f>
              <c:strCache>
                <c:ptCount val="10"/>
                <c:pt idx="0">
                  <c:v>Jan. '23</c:v>
                </c:pt>
                <c:pt idx="1">
                  <c:v>Mar. '23</c:v>
                </c:pt>
                <c:pt idx="2">
                  <c:v>Apr. '23</c:v>
                </c:pt>
                <c:pt idx="3">
                  <c:v>Jun. '23</c:v>
                </c:pt>
                <c:pt idx="4">
                  <c:v>Feb. '24</c:v>
                </c:pt>
                <c:pt idx="5">
                  <c:v>Apr. '24</c:v>
                </c:pt>
                <c:pt idx="6">
                  <c:v>May. '24</c:v>
                </c:pt>
                <c:pt idx="7">
                  <c:v>Aug. '24</c:v>
                </c:pt>
                <c:pt idx="8">
                  <c:v>Sep. '24</c:v>
                </c:pt>
                <c:pt idx="9">
                  <c:v>Oct. '24</c:v>
                </c:pt>
              </c:strCache>
            </c:strRef>
          </c:cat>
          <c:val>
            <c:numRef>
              <c:f>figuri!$B$48:$K$48</c:f>
              <c:numCache>
                <c:formatCode>0%</c:formatCode>
                <c:ptCount val="10"/>
                <c:pt idx="0">
                  <c:v>0.183</c:v>
                </c:pt>
                <c:pt idx="1">
                  <c:v>0.16500000000000001</c:v>
                </c:pt>
                <c:pt idx="2">
                  <c:v>0.108</c:v>
                </c:pt>
                <c:pt idx="3">
                  <c:v>0.11700000000000001</c:v>
                </c:pt>
                <c:pt idx="4">
                  <c:v>7.0999999999999994E-2</c:v>
                </c:pt>
                <c:pt idx="5">
                  <c:v>7.0000000000000007E-2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5.8999999999999997E-2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DCE-42ED-A4C3-27A26F8C743F}"/>
            </c:ext>
          </c:extLst>
        </c:ser>
        <c:ser>
          <c:idx val="5"/>
          <c:order val="5"/>
          <c:tx>
            <c:strRef>
              <c:f>figuri!$A$49</c:f>
              <c:strCache>
                <c:ptCount val="1"/>
                <c:pt idx="0">
                  <c:v>No answer</c:v>
                </c:pt>
              </c:strCache>
            </c:strRef>
          </c:tx>
          <c:spPr>
            <a:ln w="412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83-4C4B-8F36-833F5FB67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figuri!$B$43:$K$43</c:f>
              <c:strCache>
                <c:ptCount val="10"/>
                <c:pt idx="0">
                  <c:v>Jan. '23</c:v>
                </c:pt>
                <c:pt idx="1">
                  <c:v>Mar. '23</c:v>
                </c:pt>
                <c:pt idx="2">
                  <c:v>Apr. '23</c:v>
                </c:pt>
                <c:pt idx="3">
                  <c:v>Jun. '23</c:v>
                </c:pt>
                <c:pt idx="4">
                  <c:v>Feb. '24</c:v>
                </c:pt>
                <c:pt idx="5">
                  <c:v>Apr. '24</c:v>
                </c:pt>
                <c:pt idx="6">
                  <c:v>May. '24</c:v>
                </c:pt>
                <c:pt idx="7">
                  <c:v>Aug. '24</c:v>
                </c:pt>
                <c:pt idx="8">
                  <c:v>Sep. '24</c:v>
                </c:pt>
                <c:pt idx="9">
                  <c:v>Oct. '24</c:v>
                </c:pt>
              </c:strCache>
            </c:strRef>
          </c:cat>
          <c:val>
            <c:numRef>
              <c:f>figuri!$B$49:$K$49</c:f>
              <c:numCache>
                <c:formatCode>0%</c:formatCode>
                <c:ptCount val="10"/>
                <c:pt idx="0">
                  <c:v>1.2E-2</c:v>
                </c:pt>
                <c:pt idx="1">
                  <c:v>1.2E-2</c:v>
                </c:pt>
                <c:pt idx="2">
                  <c:v>1.4999999999999999E-2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0.04</c:v>
                </c:pt>
                <c:pt idx="9">
                  <c:v>8.6999999999999994E-2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DCE-42ED-A4C3-27A26F8C7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4361560"/>
        <c:axId val="614358936"/>
      </c:lineChart>
      <c:catAx>
        <c:axId val="61436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614358936"/>
        <c:crosses val="autoZero"/>
        <c:auto val="1"/>
        <c:lblAlgn val="ctr"/>
        <c:lblOffset val="100"/>
        <c:noMultiLvlLbl val="0"/>
      </c:catAx>
      <c:valAx>
        <c:axId val="6143589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4361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611562096335303E-2"/>
          <c:y val="0.92335978140262898"/>
          <c:w val="0.96946334986658844"/>
          <c:h val="5.1167134734677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MD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Oct!$C$7:$C$11</c:f>
              <c:strCache>
                <c:ptCount val="5"/>
                <c:pt idx="0">
                  <c:v>I am absolutely sure that I will participate</c:v>
                </c:pt>
                <c:pt idx="1">
                  <c:v>I will probably participate</c:v>
                </c:pt>
                <c:pt idx="2">
                  <c:v>I will probably not participate</c:v>
                </c:pt>
                <c:pt idx="3">
                  <c:v>Definitely will not participate</c:v>
                </c:pt>
                <c:pt idx="4">
                  <c:v>DK/NA</c:v>
                </c:pt>
              </c:strCache>
            </c:strRef>
          </c:cat>
          <c:val>
            <c:numRef>
              <c:f>Oct!$D$7:$D$11</c:f>
              <c:numCache>
                <c:formatCode>0.0%</c:formatCode>
                <c:ptCount val="5"/>
                <c:pt idx="0">
                  <c:v>0.85699999999999998</c:v>
                </c:pt>
                <c:pt idx="1">
                  <c:v>8.3000000000000004E-2</c:v>
                </c:pt>
                <c:pt idx="2">
                  <c:v>1.4E-2</c:v>
                </c:pt>
                <c:pt idx="3">
                  <c:v>3.5000000000000003E-2</c:v>
                </c:pt>
                <c:pt idx="4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40-4981-A273-FD8D820A5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38510512"/>
        <c:axId val="545336912"/>
      </c:barChart>
      <c:catAx>
        <c:axId val="53851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545336912"/>
        <c:crosses val="autoZero"/>
        <c:auto val="1"/>
        <c:lblAlgn val="ctr"/>
        <c:lblOffset val="100"/>
        <c:noMultiLvlLbl val="0"/>
      </c:catAx>
      <c:valAx>
        <c:axId val="54533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53851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ru-MD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334115919510306E-2"/>
          <c:y val="3.9456053704470549E-2"/>
          <c:w val="0.89576373296452183"/>
          <c:h val="0.68783561085805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Foaie2!$C$59</c:f>
              <c:strCache>
                <c:ptCount val="1"/>
                <c:pt idx="0">
                  <c:v>aug. 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565200811613009E-2"/>
                  <c:y val="-9.79818082729316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A3-4C70-8A94-5C76464C0E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Foaie2!$B$60:$B$64</c:f>
              <c:strCache>
                <c:ptCount val="5"/>
                <c:pt idx="0">
                  <c:v>I am absolutely sure that I will participate</c:v>
                </c:pt>
                <c:pt idx="1">
                  <c:v>I will probably participate</c:v>
                </c:pt>
                <c:pt idx="2">
                  <c:v>I will probably not participate</c:v>
                </c:pt>
                <c:pt idx="3">
                  <c:v>Definitely will not participate</c:v>
                </c:pt>
                <c:pt idx="4">
                  <c:v>DK/NA</c:v>
                </c:pt>
              </c:strCache>
            </c:strRef>
          </c:cat>
          <c:val>
            <c:numRef>
              <c:f>Foaie2!$C$60:$C$64</c:f>
              <c:numCache>
                <c:formatCode>0.0%</c:formatCode>
                <c:ptCount val="5"/>
                <c:pt idx="0">
                  <c:v>0.76400000000000001</c:v>
                </c:pt>
                <c:pt idx="1">
                  <c:v>0.13200000000000001</c:v>
                </c:pt>
                <c:pt idx="2">
                  <c:v>3.6999999999999998E-2</c:v>
                </c:pt>
                <c:pt idx="3">
                  <c:v>4.5999999999999999E-2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3-4C70-8A94-5C76464C0E6D}"/>
            </c:ext>
          </c:extLst>
        </c:ser>
        <c:ser>
          <c:idx val="1"/>
          <c:order val="1"/>
          <c:tx>
            <c:strRef>
              <c:f>Foaie2!$D$59</c:f>
              <c:strCache>
                <c:ptCount val="1"/>
                <c:pt idx="0">
                  <c:v>sept. 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Foaie2!$B$60:$B$64</c:f>
              <c:strCache>
                <c:ptCount val="5"/>
                <c:pt idx="0">
                  <c:v>I am absolutely sure that I will participate</c:v>
                </c:pt>
                <c:pt idx="1">
                  <c:v>I will probably participate</c:v>
                </c:pt>
                <c:pt idx="2">
                  <c:v>I will probably not participate</c:v>
                </c:pt>
                <c:pt idx="3">
                  <c:v>Definitely will not participate</c:v>
                </c:pt>
                <c:pt idx="4">
                  <c:v>DK/NA</c:v>
                </c:pt>
              </c:strCache>
            </c:strRef>
          </c:cat>
          <c:val>
            <c:numRef>
              <c:f>Foaie2!$D$60:$D$64</c:f>
              <c:numCache>
                <c:formatCode>0.0%</c:formatCode>
                <c:ptCount val="5"/>
                <c:pt idx="0">
                  <c:v>0.80600000000000005</c:v>
                </c:pt>
                <c:pt idx="1">
                  <c:v>0.123</c:v>
                </c:pt>
                <c:pt idx="2">
                  <c:v>2.7E-2</c:v>
                </c:pt>
                <c:pt idx="3">
                  <c:v>3.6999999999999998E-2</c:v>
                </c:pt>
                <c:pt idx="4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3-4C70-8A94-5C76464C0E6D}"/>
            </c:ext>
          </c:extLst>
        </c:ser>
        <c:ser>
          <c:idx val="2"/>
          <c:order val="2"/>
          <c:tx>
            <c:strRef>
              <c:f>Foaie2!$E$59</c:f>
              <c:strCache>
                <c:ptCount val="1"/>
                <c:pt idx="0">
                  <c:v>oct. 24</c:v>
                </c:pt>
              </c:strCache>
            </c:strRef>
          </c:tx>
          <c:spPr>
            <a:solidFill>
              <a:srgbClr val="7CC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Foaie2!$B$60:$B$64</c:f>
              <c:strCache>
                <c:ptCount val="5"/>
                <c:pt idx="0">
                  <c:v>I am absolutely sure that I will participate</c:v>
                </c:pt>
                <c:pt idx="1">
                  <c:v>I will probably participate</c:v>
                </c:pt>
                <c:pt idx="2">
                  <c:v>I will probably not participate</c:v>
                </c:pt>
                <c:pt idx="3">
                  <c:v>Definitely will not participate</c:v>
                </c:pt>
                <c:pt idx="4">
                  <c:v>DK/NA</c:v>
                </c:pt>
              </c:strCache>
            </c:strRef>
          </c:cat>
          <c:val>
            <c:numRef>
              <c:f>Foaie2!$E$60:$E$64</c:f>
              <c:numCache>
                <c:formatCode>0.0%</c:formatCode>
                <c:ptCount val="5"/>
                <c:pt idx="0">
                  <c:v>0.85699999999999998</c:v>
                </c:pt>
                <c:pt idx="1">
                  <c:v>8.3000000000000004E-2</c:v>
                </c:pt>
                <c:pt idx="2">
                  <c:v>1.4E-2</c:v>
                </c:pt>
                <c:pt idx="3">
                  <c:v>3.5000000000000003E-2</c:v>
                </c:pt>
                <c:pt idx="4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A-4EC6-8ACF-32F71A595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919264"/>
        <c:axId val="606918280"/>
      </c:barChart>
      <c:catAx>
        <c:axId val="60691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MD"/>
          </a:p>
        </c:txPr>
        <c:crossAx val="606918280"/>
        <c:crosses val="autoZero"/>
        <c:auto val="1"/>
        <c:lblAlgn val="ctr"/>
        <c:lblOffset val="100"/>
        <c:noMultiLvlLbl val="0"/>
      </c:catAx>
      <c:valAx>
        <c:axId val="60691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MD"/>
          </a:p>
        </c:txPr>
        <c:crossAx val="60691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89958992484327"/>
          <c:y val="0.91626561695165187"/>
          <c:w val="0.51345757956055649"/>
          <c:h val="6.12455097581750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ru-MD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D2-485D-9CAD-70896BDE861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D2-485D-9CAD-70896BDE861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D2-485D-9CAD-70896BDE861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D2-485D-9CAD-70896BDE861F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8D2-485D-9CAD-70896BDE861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8D2-485D-9CAD-70896BDE861F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8D2-485D-9CAD-70896BDE861F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8D2-485D-9CAD-70896BDE861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8D2-485D-9CAD-70896BDE861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8D2-485D-9CAD-70896BDE861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8D2-485D-9CAD-70896BDE861F}"/>
              </c:ext>
            </c:extLst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8D2-485D-9CAD-70896BDE861F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8D2-485D-9CAD-70896BDE861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8D2-485D-9CAD-70896BDE861F}"/>
              </c:ext>
            </c:extLst>
          </c:dPt>
          <c:dLbls>
            <c:dLbl>
              <c:idx val="11"/>
              <c:layout>
                <c:manualLayout>
                  <c:x val="8.9665563837653839E-2"/>
                  <c:y val="-4.092910978489549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8D2-485D-9CAD-70896BDE861F}"/>
                </c:ext>
              </c:extLst>
            </c:dLbl>
            <c:dLbl>
              <c:idx val="12"/>
              <c:layout>
                <c:manualLayout>
                  <c:x val="0.11693362988991271"/>
                  <c:y val="-1.575966077150644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8D2-485D-9CAD-70896BDE861F}"/>
                </c:ext>
              </c:extLst>
            </c:dLbl>
            <c:dLbl>
              <c:idx val="13"/>
              <c:layout>
                <c:manualLayout>
                  <c:x val="0.36835866368842313"/>
                  <c:y val="2.23252268735259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8D2-485D-9CAD-70896BDE86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Foaie2!$A$86:$A$99</c:f>
              <c:strCache>
                <c:ptCount val="14"/>
                <c:pt idx="0">
                  <c:v>DK/NA</c:v>
                </c:pt>
                <c:pt idx="1">
                  <c:v>I will not participate </c:v>
                </c:pt>
                <c:pt idx="2">
                  <c:v>I have not decided </c:v>
                </c:pt>
                <c:pt idx="3">
                  <c:v>Victoria Furtuna </c:v>
                </c:pt>
                <c:pt idx="4">
                  <c:v>Andrei Nastase</c:v>
                </c:pt>
                <c:pt idx="5">
                  <c:v>Natalia Morari </c:v>
                </c:pt>
                <c:pt idx="6">
                  <c:v>Tudor Ulianovschi </c:v>
                </c:pt>
                <c:pt idx="7">
                  <c:v>Octavian Tacu </c:v>
                </c:pt>
                <c:pt idx="8">
                  <c:v>Vasile Tarlev </c:v>
                </c:pt>
                <c:pt idx="9">
                  <c:v>Ion Chicu</c:v>
                </c:pt>
                <c:pt idx="10">
                  <c:v>Irina Vlah </c:v>
                </c:pt>
                <c:pt idx="11">
                  <c:v>Renato Usatii </c:v>
                </c:pt>
                <c:pt idx="12">
                  <c:v>Alexandr Stoianoglo</c:v>
                </c:pt>
                <c:pt idx="13">
                  <c:v>Maia Sandu </c:v>
                </c:pt>
              </c:strCache>
            </c:strRef>
          </c:cat>
          <c:val>
            <c:numRef>
              <c:f>Foaie2!$B$86:$B$99</c:f>
              <c:numCache>
                <c:formatCode>0.0%</c:formatCode>
                <c:ptCount val="14"/>
                <c:pt idx="0">
                  <c:v>9.9000000000000005E-2</c:v>
                </c:pt>
                <c:pt idx="1">
                  <c:v>2.9000000000000001E-2</c:v>
                </c:pt>
                <c:pt idx="2">
                  <c:v>0.28100000000000003</c:v>
                </c:pt>
                <c:pt idx="3">
                  <c:v>1.4E-2</c:v>
                </c:pt>
                <c:pt idx="4">
                  <c:v>8.0000000000000002E-3</c:v>
                </c:pt>
                <c:pt idx="5">
                  <c:v>5.0000000000000001E-3</c:v>
                </c:pt>
                <c:pt idx="6">
                  <c:v>1E-3</c:v>
                </c:pt>
                <c:pt idx="7">
                  <c:v>4.0000000000000001E-3</c:v>
                </c:pt>
                <c:pt idx="8">
                  <c:v>1.2999999999999999E-2</c:v>
                </c:pt>
                <c:pt idx="9">
                  <c:v>1.2E-2</c:v>
                </c:pt>
                <c:pt idx="10">
                  <c:v>2.1999999999999999E-2</c:v>
                </c:pt>
                <c:pt idx="11">
                  <c:v>6.4000000000000001E-2</c:v>
                </c:pt>
                <c:pt idx="12">
                  <c:v>0.09</c:v>
                </c:pt>
                <c:pt idx="13">
                  <c:v>0.35799999999999998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8D2-485D-9CAD-70896BDE8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6952392"/>
        <c:axId val="606953376"/>
      </c:barChart>
      <c:catAx>
        <c:axId val="606952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606953376"/>
        <c:crosses val="autoZero"/>
        <c:auto val="1"/>
        <c:lblAlgn val="ctr"/>
        <c:lblOffset val="100"/>
        <c:noMultiLvlLbl val="0"/>
      </c:catAx>
      <c:valAx>
        <c:axId val="60695337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606952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MD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087994155369759E-2"/>
          <c:y val="2.8230184581976112E-2"/>
          <c:w val="0.79099740560684273"/>
          <c:h val="0.907876461708814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Лист1!$A$15</c:f>
              <c:strCache>
                <c:ptCount val="1"/>
                <c:pt idx="0">
                  <c:v>DK/NA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0"/>
                  <c:y val="-2.232522294899327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1C-471F-90EE-4DC9E65F2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Лист1!$B$6:$G$6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</c:strCache>
            </c:strRef>
          </c:cat>
          <c:val>
            <c:numRef>
              <c:f>Лист1!$B$15:$G$15</c:f>
              <c:numCache>
                <c:formatCode>0.0%</c:formatCode>
                <c:ptCount val="6"/>
                <c:pt idx="0">
                  <c:v>2.7E-2</c:v>
                </c:pt>
                <c:pt idx="1">
                  <c:v>2.7E-2</c:v>
                </c:pt>
                <c:pt idx="2">
                  <c:v>1.4E-2</c:v>
                </c:pt>
                <c:pt idx="3">
                  <c:v>2.8000000000000001E-2</c:v>
                </c:pt>
                <c:pt idx="4">
                  <c:v>4.2999999999999997E-2</c:v>
                </c:pt>
                <c:pt idx="5">
                  <c:v>9.9000000000000005E-2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841-4A26-A990-FE55DE69C951}"/>
            </c:ext>
          </c:extLst>
        </c:ser>
        <c:ser>
          <c:idx val="1"/>
          <c:order val="1"/>
          <c:tx>
            <c:strRef>
              <c:f>Лист1!$A$16</c:f>
              <c:strCache>
                <c:ptCount val="1"/>
                <c:pt idx="0">
                  <c:v>Undecided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1C-471F-90EE-4DC9E65F2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Лист1!$B$6:$G$6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</c:strCache>
            </c:strRef>
          </c:cat>
          <c:val>
            <c:numRef>
              <c:f>Лист1!$B$16:$G$16</c:f>
              <c:numCache>
                <c:formatCode>0.0%</c:formatCode>
                <c:ptCount val="6"/>
                <c:pt idx="0">
                  <c:v>0.189</c:v>
                </c:pt>
                <c:pt idx="1">
                  <c:v>0.153</c:v>
                </c:pt>
                <c:pt idx="2">
                  <c:v>0.157</c:v>
                </c:pt>
                <c:pt idx="3">
                  <c:v>0.218</c:v>
                </c:pt>
                <c:pt idx="4">
                  <c:v>0.24399999999999999</c:v>
                </c:pt>
                <c:pt idx="5">
                  <c:v>0.28100000000000003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841-4A26-A990-FE55DE69C951}"/>
            </c:ext>
          </c:extLst>
        </c:ser>
        <c:ser>
          <c:idx val="2"/>
          <c:order val="2"/>
          <c:tx>
            <c:strRef>
              <c:f>Лист1!$A$17</c:f>
              <c:strCache>
                <c:ptCount val="1"/>
                <c:pt idx="0">
                  <c:v>Ion Chicu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1C-471F-90EE-4DC9E65F2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Лист1!$B$6:$G$6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</c:strCache>
            </c:strRef>
          </c:cat>
          <c:val>
            <c:numRef>
              <c:f>Лист1!$B$17:$G$17</c:f>
              <c:numCache>
                <c:formatCode>0.0%</c:formatCode>
                <c:ptCount val="6"/>
                <c:pt idx="0">
                  <c:v>5.7000000000000002E-2</c:v>
                </c:pt>
                <c:pt idx="1">
                  <c:v>5.6000000000000001E-2</c:v>
                </c:pt>
                <c:pt idx="2">
                  <c:v>5.8000000000000003E-2</c:v>
                </c:pt>
                <c:pt idx="3">
                  <c:v>0.03</c:v>
                </c:pt>
                <c:pt idx="4">
                  <c:v>2.5000000000000001E-2</c:v>
                </c:pt>
                <c:pt idx="5">
                  <c:v>1.2E-2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6841-4A26-A990-FE55DE69C951}"/>
            </c:ext>
          </c:extLst>
        </c:ser>
        <c:ser>
          <c:idx val="3"/>
          <c:order val="3"/>
          <c:tx>
            <c:strRef>
              <c:f>Лист1!$A$18</c:f>
              <c:strCache>
                <c:ptCount val="1"/>
                <c:pt idx="0">
                  <c:v>Irina Vlah 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1C-471F-90EE-4DC9E65F2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Лист1!$B$6:$G$6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</c:strCache>
            </c:strRef>
          </c:cat>
          <c:val>
            <c:numRef>
              <c:f>Лист1!$B$18:$G$18</c:f>
              <c:numCache>
                <c:formatCode>0.0%</c:formatCode>
                <c:ptCount val="6"/>
                <c:pt idx="0">
                  <c:v>5.3999999999999999E-2</c:v>
                </c:pt>
                <c:pt idx="1">
                  <c:v>4.4999999999999998E-2</c:v>
                </c:pt>
                <c:pt idx="2">
                  <c:v>6.2E-2</c:v>
                </c:pt>
                <c:pt idx="3">
                  <c:v>5.8000000000000003E-2</c:v>
                </c:pt>
                <c:pt idx="4">
                  <c:v>4.1000000000000002E-2</c:v>
                </c:pt>
                <c:pt idx="5">
                  <c:v>2.1999999999999999E-2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841-4A26-A990-FE55DE69C951}"/>
            </c:ext>
          </c:extLst>
        </c:ser>
        <c:ser>
          <c:idx val="4"/>
          <c:order val="4"/>
          <c:tx>
            <c:strRef>
              <c:f>Лист1!$A$19</c:f>
              <c:strCache>
                <c:ptCount val="1"/>
                <c:pt idx="0">
                  <c:v>Renato Usatii 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1C-471F-90EE-4DC9E65F2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Лист1!$B$6:$G$6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</c:strCache>
            </c:strRef>
          </c:cat>
          <c:val>
            <c:numRef>
              <c:f>Лист1!$B$19:$G$19</c:f>
              <c:numCache>
                <c:formatCode>0.0%</c:formatCode>
                <c:ptCount val="6"/>
                <c:pt idx="0">
                  <c:v>4.4999999999999998E-2</c:v>
                </c:pt>
                <c:pt idx="1">
                  <c:v>3.9E-2</c:v>
                </c:pt>
                <c:pt idx="2">
                  <c:v>4.1000000000000002E-2</c:v>
                </c:pt>
                <c:pt idx="3">
                  <c:v>6.8000000000000005E-2</c:v>
                </c:pt>
                <c:pt idx="4">
                  <c:v>7.4999999999999997E-2</c:v>
                </c:pt>
                <c:pt idx="5">
                  <c:v>6.4000000000000001E-2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6841-4A26-A990-FE55DE69C951}"/>
            </c:ext>
          </c:extLst>
        </c:ser>
        <c:ser>
          <c:idx val="5"/>
          <c:order val="5"/>
          <c:tx>
            <c:strRef>
              <c:f>Лист1!$A$20</c:f>
              <c:strCache>
                <c:ptCount val="1"/>
                <c:pt idx="0">
                  <c:v>Alexandr Stoianoglo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38100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841-4A26-A990-FE55DE69C951}"/>
              </c:ext>
            </c:extLst>
          </c:dPt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1C-471F-90EE-4DC9E65F2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Лист1!$B$6:$G$6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</c:strCache>
            </c:strRef>
          </c:cat>
          <c:val>
            <c:numRef>
              <c:f>Лист1!$B$20:$G$20</c:f>
              <c:numCache>
                <c:formatCode>0.0%</c:formatCode>
                <c:ptCount val="6"/>
                <c:pt idx="1">
                  <c:v>7.0000000000000001E-3</c:v>
                </c:pt>
                <c:pt idx="3">
                  <c:v>9.9000000000000005E-2</c:v>
                </c:pt>
                <c:pt idx="4">
                  <c:v>0.10100000000000001</c:v>
                </c:pt>
                <c:pt idx="5">
                  <c:v>0.09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6841-4A26-A990-FE55DE69C951}"/>
            </c:ext>
          </c:extLst>
        </c:ser>
        <c:ser>
          <c:idx val="6"/>
          <c:order val="6"/>
          <c:tx>
            <c:strRef>
              <c:f>Лист1!$A$21</c:f>
              <c:strCache>
                <c:ptCount val="1"/>
                <c:pt idx="0">
                  <c:v>Maia Sandu 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1C-471F-90EE-4DC9E65F2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Лист1!$B$6:$G$6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</c:strCache>
            </c:strRef>
          </c:cat>
          <c:val>
            <c:numRef>
              <c:f>Лист1!$B$21:$G$21</c:f>
              <c:numCache>
                <c:formatCode>0.0%</c:formatCode>
                <c:ptCount val="6"/>
                <c:pt idx="0">
                  <c:v>0.36799999999999999</c:v>
                </c:pt>
                <c:pt idx="1">
                  <c:v>0.35099999999999998</c:v>
                </c:pt>
                <c:pt idx="2">
                  <c:v>0.35399999999999998</c:v>
                </c:pt>
                <c:pt idx="3">
                  <c:v>0.35499999999999998</c:v>
                </c:pt>
                <c:pt idx="4">
                  <c:v>0.36099999999999999</c:v>
                </c:pt>
                <c:pt idx="5">
                  <c:v>0.35799999999999998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6841-4A26-A990-FE55DE69C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9417328"/>
        <c:axId val="979417744"/>
      </c:lineChart>
      <c:catAx>
        <c:axId val="97941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MD"/>
          </a:p>
        </c:txPr>
        <c:crossAx val="979417744"/>
        <c:crosses val="autoZero"/>
        <c:auto val="1"/>
        <c:lblAlgn val="ctr"/>
        <c:lblOffset val="100"/>
        <c:noMultiLvlLbl val="0"/>
      </c:catAx>
      <c:valAx>
        <c:axId val="97941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MD"/>
          </a:p>
        </c:txPr>
        <c:crossAx val="97941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</a:defRPr>
      </a:pPr>
      <a:endParaRPr lang="ru-MD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Oct!$C$129</c:f>
              <c:strCache>
                <c:ptCount val="1"/>
                <c:pt idx="0">
                  <c:v>Sept. 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Oct!$B$130:$B$133</c:f>
              <c:strCache>
                <c:ptCount val="4"/>
                <c:pt idx="0">
                  <c:v>It is a right decision</c:v>
                </c:pt>
                <c:pt idx="1">
                  <c:v>It is wrong</c:v>
                </c:pt>
                <c:pt idx="2">
                  <c:v>I don't have a clear opinion</c:v>
                </c:pt>
                <c:pt idx="3">
                  <c:v>NA</c:v>
                </c:pt>
              </c:strCache>
            </c:strRef>
          </c:cat>
          <c:val>
            <c:numRef>
              <c:f>Oct!$C$130:$C$133</c:f>
              <c:numCache>
                <c:formatCode>0.0%</c:formatCode>
                <c:ptCount val="4"/>
                <c:pt idx="0">
                  <c:v>0.45500000000000002</c:v>
                </c:pt>
                <c:pt idx="1">
                  <c:v>0.438</c:v>
                </c:pt>
                <c:pt idx="2">
                  <c:v>0.105</c:v>
                </c:pt>
                <c:pt idx="3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F1-499A-80E8-DC34C7D9BA6F}"/>
            </c:ext>
          </c:extLst>
        </c:ser>
        <c:ser>
          <c:idx val="1"/>
          <c:order val="1"/>
          <c:tx>
            <c:strRef>
              <c:f>Oct!$D$129</c:f>
              <c:strCache>
                <c:ptCount val="1"/>
                <c:pt idx="0">
                  <c:v>Oct. 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Oct!$B$130:$B$133</c:f>
              <c:strCache>
                <c:ptCount val="4"/>
                <c:pt idx="0">
                  <c:v>It is a right decision</c:v>
                </c:pt>
                <c:pt idx="1">
                  <c:v>It is wrong</c:v>
                </c:pt>
                <c:pt idx="2">
                  <c:v>I don't have a clear opinion</c:v>
                </c:pt>
                <c:pt idx="3">
                  <c:v>NA</c:v>
                </c:pt>
              </c:strCache>
            </c:strRef>
          </c:cat>
          <c:val>
            <c:numRef>
              <c:f>Oct!$D$130:$D$133</c:f>
              <c:numCache>
                <c:formatCode>0.0%</c:formatCode>
                <c:ptCount val="4"/>
                <c:pt idx="0">
                  <c:v>0.54200000000000004</c:v>
                </c:pt>
                <c:pt idx="1">
                  <c:v>0.35499999999999998</c:v>
                </c:pt>
                <c:pt idx="2">
                  <c:v>9.6000000000000002E-2</c:v>
                </c:pt>
                <c:pt idx="3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F1-499A-80E8-DC34C7D9B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925232"/>
        <c:axId val="688928560"/>
      </c:barChart>
      <c:catAx>
        <c:axId val="68892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688928560"/>
        <c:crosses val="autoZero"/>
        <c:auto val="1"/>
        <c:lblAlgn val="ctr"/>
        <c:lblOffset val="100"/>
        <c:noMultiLvlLbl val="0"/>
      </c:catAx>
      <c:valAx>
        <c:axId val="68892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68892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MD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0.85593</cdr:x>
      <cdr:y>0.85534</cdr:y>
    </cdr:from>
    <cdr:to>
      <cdr:x>0.95763</cdr:x>
      <cdr:y>0.85534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D507DA4-C2BC-C648-4133-E314B0F6B667}"/>
            </a:ext>
          </a:extLst>
        </cdr:cNvPr>
        <cdr:cNvCxnSpPr/>
      </cdr:nvCxnSpPr>
      <cdr:spPr>
        <a:xfrm xmlns:a="http://schemas.openxmlformats.org/drawingml/2006/main">
          <a:off x="7272808" y="4257600"/>
          <a:ext cx="86409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0.39407</cdr:x>
      <cdr:y>0.84939</cdr:y>
    </cdr:from>
    <cdr:to>
      <cdr:x>0.51271</cdr:x>
      <cdr:y>0.89279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48372" y="4228002"/>
          <a:ext cx="100811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o-MD" sz="800" i="1" dirty="0"/>
            <a:t>Sursa: BOP, IPP</a:t>
          </a:r>
          <a:endParaRPr lang="ru-RU" sz="800" i="1" dirty="0"/>
        </a:p>
      </cdr:txBody>
    </cdr:sp>
  </cdr:relSizeAnchor>
  <cdr:relSizeAnchor xmlns:cdr="http://schemas.openxmlformats.org/drawingml/2006/chartDrawing">
    <cdr:from>
      <cdr:x>0.85906</cdr:x>
      <cdr:y>0.85113</cdr:y>
    </cdr:from>
    <cdr:to>
      <cdr:x>0.97771</cdr:x>
      <cdr:y>0.89453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299412" y="4236676"/>
          <a:ext cx="100811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o-MD" sz="800" i="1" dirty="0"/>
            <a:t>S</a:t>
          </a:r>
          <a:r>
            <a:rPr lang="en-US" sz="800" i="1" dirty="0" err="1"/>
            <a:t>ource</a:t>
          </a:r>
          <a:r>
            <a:rPr lang="ro-MD" sz="800" i="1" dirty="0"/>
            <a:t>: CBS, WD</a:t>
          </a:r>
          <a:endParaRPr lang="ru-RU" sz="800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76B0E93-83CF-4D70-B24C-E19FE918339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D33691F-00F3-4345-A38D-EB29CB4A2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5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691F-00F3-4345-A38D-EB29CB4A29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4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691F-00F3-4345-A38D-EB29CB4A29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37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691F-00F3-4345-A38D-EB29CB4A29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5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691F-00F3-4345-A38D-EB29CB4A29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8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691F-00F3-4345-A38D-EB29CB4A29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20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691F-00F3-4345-A38D-EB29CB4A293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18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In septembrie 63,2%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691F-00F3-4345-A38D-EB29CB4A293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91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In sept 32,7% da, 64,3% nu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691F-00F3-4345-A38D-EB29CB4A293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1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17.10.2024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17.10.2024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17.10.2024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17.10.2024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17.10.2024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17.10.2024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17.10.2024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17.10.2024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17.10.2024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17.10.2024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17.10.2024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E5CAE3-E66C-483F-9A91-133D66834A8A}" type="datetimeFigureOut">
              <a:rPr lang="ro-RO" smtClean="0"/>
              <a:t>17.10.2024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  <a:lumMod val="0"/>
                <a:lumOff val="100000"/>
                <a:alpha val="43000"/>
              </a:schemeClr>
            </a:gs>
            <a:gs pos="0">
              <a:schemeClr val="bg2">
                <a:tint val="83000"/>
                <a:satMod val="320000"/>
                <a:alpha val="13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851648" cy="2088232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Socio-political survey October 2024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6093296"/>
            <a:ext cx="2988334" cy="417792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Conducted by </a:t>
            </a:r>
            <a:r>
              <a:rPr lang="ro-RO" sz="1600" dirty="0">
                <a:solidFill>
                  <a:schemeClr val="bg1"/>
                </a:solidFill>
                <a:latin typeface="+mj-lt"/>
              </a:rPr>
              <a:t>CBS-</a:t>
            </a:r>
            <a:r>
              <a:rPr lang="ro-RO" sz="1600" dirty="0" err="1">
                <a:solidFill>
                  <a:schemeClr val="bg1"/>
                </a:solidFill>
                <a:latin typeface="+mj-lt"/>
              </a:rPr>
              <a:t>Research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42" y="145671"/>
            <a:ext cx="1536785" cy="136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6011B-91C6-45A3-B280-41942FD30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00009"/>
            <a:ext cx="1652827" cy="13909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3910" y="5147638"/>
            <a:ext cx="685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GB" sz="2000" dirty="0">
                <a:solidFill>
                  <a:schemeClr val="bg2"/>
                </a:solidFill>
                <a:latin typeface="+mj-lt"/>
              </a:rPr>
              <a:t>The survey was commissioned by the "WatchDog.MD" Community</a:t>
            </a:r>
            <a:endParaRPr lang="ro-RO" sz="3200" b="0" i="0" dirty="0">
              <a:solidFill>
                <a:schemeClr val="bg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51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/>
              <a:t>If elections for President of the Republic of Moldova were to be held next Sunday, who would you vote for? </a:t>
            </a:r>
            <a:endParaRPr lang="ru-RU" sz="2000" dirty="0"/>
          </a:p>
        </p:txBody>
      </p:sp>
      <p:graphicFrame>
        <p:nvGraphicFramePr>
          <p:cNvPr id="8" name="Diagramă 5">
            <a:extLst>
              <a:ext uri="{FF2B5EF4-FFF2-40B4-BE49-F238E27FC236}">
                <a16:creationId xmlns:a16="http://schemas.microsoft.com/office/drawing/2014/main" id="{068BCCF4-71C6-4E94-862E-ACF6270BCB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542922"/>
              </p:ext>
            </p:extLst>
          </p:nvPr>
        </p:nvGraphicFramePr>
        <p:xfrm>
          <a:off x="395536" y="908720"/>
          <a:ext cx="837361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045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548679"/>
            <a:ext cx="9036496" cy="510249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/>
              <a:t>TREND</a:t>
            </a:r>
            <a:endParaRPr lang="ru-RU" sz="2800" dirty="0"/>
          </a:p>
        </p:txBody>
      </p:sp>
      <p:graphicFrame>
        <p:nvGraphicFramePr>
          <p:cNvPr id="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395065"/>
              </p:ext>
            </p:extLst>
          </p:nvPr>
        </p:nvGraphicFramePr>
        <p:xfrm>
          <a:off x="188640" y="980727"/>
          <a:ext cx="8775848" cy="568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634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08920"/>
            <a:ext cx="7762056" cy="792088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>
                <a:solidFill>
                  <a:srgbClr val="80340D"/>
                </a:solidFill>
                <a:effectLst/>
                <a:ea typeface="Aptos"/>
                <a:cs typeface="Times New Roman" panose="02020603050405020304" pitchFamily="18" charset="0"/>
              </a:rPr>
              <a:t>CONSTITUTIONAL REFERENDUM</a:t>
            </a:r>
            <a:endParaRPr lang="ru-RU" sz="34400" b="1" dirty="0"/>
          </a:p>
        </p:txBody>
      </p:sp>
    </p:spTree>
    <p:extLst>
      <p:ext uri="{BB962C8B-B14F-4D97-AF65-F5344CB8AC3E}">
        <p14:creationId xmlns:p14="http://schemas.microsoft.com/office/powerpoint/2010/main" val="371856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1DC1-C7A4-49B8-A609-326A7F0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6360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effectLst/>
                <a:ea typeface="Aptos"/>
                <a:cs typeface="Aptos"/>
              </a:rPr>
              <a:t>What do you think about holding the referendum on EU membership at the same time as the presidential elections? </a:t>
            </a:r>
            <a:endParaRPr lang="ru-RU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629266"/>
              </p:ext>
            </p:extLst>
          </p:nvPr>
        </p:nvGraphicFramePr>
        <p:xfrm>
          <a:off x="467544" y="1484784"/>
          <a:ext cx="82296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324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1DC1-C7A4-49B8-A609-326A7F0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effectLst/>
                <a:ea typeface="Aptos"/>
                <a:cs typeface="Aptos"/>
              </a:rPr>
              <a:t>At the moment, do you know how the national referendum question will be worded?</a:t>
            </a:r>
            <a:endParaRPr lang="ru-RU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763077"/>
              </p:ext>
            </p:extLst>
          </p:nvPr>
        </p:nvGraphicFramePr>
        <p:xfrm>
          <a:off x="395536" y="1412776"/>
          <a:ext cx="82089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399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1DC1-C7A4-49B8-A609-326A7F0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2344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effectLst/>
                <a:ea typeface="Aptos"/>
                <a:cs typeface="Aptos"/>
              </a:rPr>
              <a:t>How will you proceed on October 20, 2024, the day of the referendum? </a:t>
            </a:r>
            <a:endParaRPr lang="ru-RU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173432"/>
              </p:ext>
            </p:extLst>
          </p:nvPr>
        </p:nvGraphicFramePr>
        <p:xfrm>
          <a:off x="323528" y="1271024"/>
          <a:ext cx="8363272" cy="532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3384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1DC1-C7A4-49B8-A609-326A7F0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2344"/>
          </a:xfrm>
        </p:spPr>
        <p:txBody>
          <a:bodyPr>
            <a:noAutofit/>
          </a:bodyPr>
          <a:lstStyle/>
          <a:p>
            <a:pPr algn="ctr"/>
            <a:r>
              <a:rPr lang="en-GB" sz="1800" b="1" dirty="0">
                <a:ea typeface="Aptos"/>
                <a:cs typeface="Aptos"/>
              </a:rPr>
              <a:t>Do you believe that at the moment the majority of the Moldovan population supports the country's accession to the EU or is against it?</a:t>
            </a:r>
            <a:endParaRPr lang="ru-RU" sz="1800" dirty="0"/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462495CA-A294-4C66-9024-F27341D428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105166"/>
              </p:ext>
            </p:extLst>
          </p:nvPr>
        </p:nvGraphicFramePr>
        <p:xfrm>
          <a:off x="323528" y="1484784"/>
          <a:ext cx="84969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793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1DC1-C7A4-49B8-A609-326A7F0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en-GB" sz="1800" b="1" dirty="0">
                <a:effectLst/>
                <a:ea typeface="Aptos"/>
                <a:cs typeface="Aptos"/>
              </a:rPr>
              <a:t>What do you think about the following statements regarding the October 2024 referendum: </a:t>
            </a:r>
            <a:endParaRPr lang="ru-RU" sz="1800" dirty="0"/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98C8B7AB-6C4F-434A-B217-4D94BFBCF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060417"/>
              </p:ext>
            </p:extLst>
          </p:nvPr>
        </p:nvGraphicFramePr>
        <p:xfrm>
          <a:off x="0" y="1268760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912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08920"/>
            <a:ext cx="7762056" cy="792088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50"/>
            </a:pPr>
            <a:r>
              <a:rPr lang="en-US" sz="4400" b="1" kern="100" dirty="0">
                <a:solidFill>
                  <a:srgbClr val="80340D"/>
                </a:solidFill>
                <a:effectLst/>
                <a:latin typeface="Cambria" panose="02040503050406030204" pitchFamily="18" charset="0"/>
                <a:ea typeface="Aptos"/>
                <a:cs typeface="Times New Roman" panose="02020603050405020304" pitchFamily="18" charset="0"/>
              </a:rPr>
              <a:t>EU MEMBERSHIP</a:t>
            </a:r>
            <a:endParaRPr lang="ru-RU" sz="44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53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1DC1-C7A4-49B8-A609-326A7F0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2344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effectLst/>
                <a:ea typeface="Aptos"/>
                <a:cs typeface="Times New Roman" panose="02020603050405020304" pitchFamily="18" charset="0"/>
              </a:rPr>
              <a:t>What is your opinion on Moldova's EU integration?</a:t>
            </a:r>
            <a:endParaRPr lang="ru-RU" sz="2400" dirty="0"/>
          </a:p>
        </p:txBody>
      </p:sp>
      <p:graphicFrame>
        <p:nvGraphicFramePr>
          <p:cNvPr id="4" name="Diagramă 3">
            <a:extLst>
              <a:ext uri="{FF2B5EF4-FFF2-40B4-BE49-F238E27FC236}">
                <a16:creationId xmlns:a16="http://schemas.microsoft.com/office/drawing/2014/main" id="{73E7BCA3-1995-4C08-B9A5-94665B43F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031507"/>
              </p:ext>
            </p:extLst>
          </p:nvPr>
        </p:nvGraphicFramePr>
        <p:xfrm>
          <a:off x="251520" y="1556792"/>
          <a:ext cx="844562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849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ro-RO" dirty="0" err="1"/>
              <a:t>Met</a:t>
            </a:r>
            <a:r>
              <a:rPr lang="en-US" dirty="0"/>
              <a:t>h</a:t>
            </a:r>
            <a:r>
              <a:rPr lang="ro-RO" dirty="0" err="1"/>
              <a:t>odolog</a:t>
            </a:r>
            <a:r>
              <a:rPr lang="en-US" dirty="0"/>
              <a:t>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852" y="1412776"/>
            <a:ext cx="8712968" cy="4983832"/>
          </a:xfrm>
        </p:spPr>
        <p:txBody>
          <a:bodyPr>
            <a:normAutofit/>
          </a:bodyPr>
          <a:lstStyle/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2000" b="1" dirty="0">
                <a:latin typeface="+mj-lt"/>
              </a:rPr>
              <a:t>Sample size: </a:t>
            </a:r>
            <a:r>
              <a:rPr lang="en-GB" sz="2000" dirty="0">
                <a:latin typeface="+mj-lt"/>
              </a:rPr>
              <a:t>1034 people aged 18 and older;</a:t>
            </a: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2000" b="1" dirty="0">
                <a:latin typeface="+mj-lt"/>
              </a:rPr>
              <a:t>Sample: </a:t>
            </a:r>
            <a:r>
              <a:rPr lang="en-GB" sz="2000" dirty="0">
                <a:latin typeface="+mj-lt"/>
              </a:rPr>
              <a:t>stratified, probabilistic, </a:t>
            </a:r>
            <a:r>
              <a:rPr lang="en-GB" sz="2000" dirty="0" err="1">
                <a:latin typeface="+mj-lt"/>
              </a:rPr>
              <a:t>bistadial</a:t>
            </a:r>
            <a:r>
              <a:rPr lang="en-GB" sz="2000" dirty="0">
                <a:latin typeface="+mj-lt"/>
              </a:rPr>
              <a:t>;</a:t>
            </a: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2000" b="1" dirty="0">
                <a:latin typeface="+mj-lt"/>
              </a:rPr>
              <a:t>Survey type: </a:t>
            </a:r>
            <a:r>
              <a:rPr lang="en-GB" sz="2000" dirty="0">
                <a:latin typeface="+mj-lt"/>
              </a:rPr>
              <a:t>Computer-Assisted Telephone Interview (CATI)</a:t>
            </a: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2000" b="1" dirty="0">
                <a:latin typeface="+mj-lt"/>
              </a:rPr>
              <a:t>Representativeness: </a:t>
            </a:r>
            <a:r>
              <a:rPr lang="en-GB" sz="2000" dirty="0">
                <a:latin typeface="+mj-lt"/>
              </a:rPr>
              <a:t>the sample is representative of the adult population of the Republic of Moldova, with a </a:t>
            </a:r>
            <a:r>
              <a:rPr lang="en-GB" sz="2000" u="sng" dirty="0">
                <a:latin typeface="+mj-lt"/>
              </a:rPr>
              <a:t>± 3.05%</a:t>
            </a:r>
            <a:r>
              <a:rPr lang="en-GB" sz="2000" dirty="0">
                <a:latin typeface="+mj-lt"/>
              </a:rPr>
              <a:t> maximum </a:t>
            </a:r>
            <a:r>
              <a:rPr lang="en-GB" sz="2000" dirty="0" err="1">
                <a:latin typeface="+mj-lt"/>
              </a:rPr>
              <a:t>erro</a:t>
            </a:r>
            <a:r>
              <a:rPr lang="ro-RO" sz="2000" dirty="0">
                <a:latin typeface="+mj-lt"/>
              </a:rPr>
              <a:t>r.</a:t>
            </a:r>
            <a:endParaRPr lang="en-GB" sz="2000" u="sng" dirty="0">
              <a:latin typeface="+mj-lt"/>
            </a:endParaRP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2000" b="1" dirty="0">
                <a:latin typeface="+mj-lt"/>
              </a:rPr>
              <a:t>Data collection period: </a:t>
            </a:r>
            <a:r>
              <a:rPr lang="en-GB" sz="2000" dirty="0">
                <a:latin typeface="+mj-lt"/>
              </a:rPr>
              <a:t>October 11 - 16, 2024. The questionnaire was available in Romanian and Russian, giving respondents the possibility to choose the language of the interview. </a:t>
            </a:r>
            <a:endParaRPr lang="ro-RO" sz="2000" dirty="0">
              <a:latin typeface="+mj-lt"/>
            </a:endParaRP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o-RO" sz="2000" dirty="0">
              <a:latin typeface="+mj-lt"/>
            </a:endParaRP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968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1DC1-C7A4-49B8-A609-326A7F0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2344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Can Moldova become a prosperous country on its own without external help (from the EU, other countries)?</a:t>
            </a:r>
            <a:endParaRPr lang="ru-RU" sz="2000" dirty="0"/>
          </a:p>
        </p:txBody>
      </p:sp>
      <p:graphicFrame>
        <p:nvGraphicFramePr>
          <p:cNvPr id="4" name="Diagramă 3">
            <a:extLst>
              <a:ext uri="{FF2B5EF4-FFF2-40B4-BE49-F238E27FC236}">
                <a16:creationId xmlns:a16="http://schemas.microsoft.com/office/drawing/2014/main" id="{A1D6F415-BA95-4E14-A4C0-DE964178FC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356473"/>
              </p:ext>
            </p:extLst>
          </p:nvPr>
        </p:nvGraphicFramePr>
        <p:xfrm>
          <a:off x="179512" y="1484784"/>
          <a:ext cx="885698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A1D6F415-BA95-4E14-A4C0-DE964178FC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151201"/>
              </p:ext>
            </p:extLst>
          </p:nvPr>
        </p:nvGraphicFramePr>
        <p:xfrm>
          <a:off x="179512" y="1484784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4620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1DC1-C7A4-49B8-A609-326A7F0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2344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/>
              <a:t>If you were asked to vote on Moldova's membership to the Eurasian Economic Union (Russia-Belarus-Kazakhstan), how would you vote?</a:t>
            </a:r>
            <a:endParaRPr lang="ru-RU" sz="1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980439"/>
              </p:ext>
            </p:extLst>
          </p:nvPr>
        </p:nvGraphicFramePr>
        <p:xfrm>
          <a:off x="683568" y="1484784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6622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1DC1-C7A4-49B8-A609-326A7F0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2344"/>
          </a:xfrm>
        </p:spPr>
        <p:txBody>
          <a:bodyPr>
            <a:noAutofit/>
          </a:bodyPr>
          <a:lstStyle/>
          <a:p>
            <a:pPr algn="ctr"/>
            <a:r>
              <a:rPr lang="en-GB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 the ballot for the referendum on October 20, you will be asked the following question: "Do you support the amendment of the Constitution in view of Moldova's accession to the European Union?". How will you vote?</a:t>
            </a:r>
            <a:endParaRPr lang="ru-RU" sz="1800" dirty="0"/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75CCDD1D-6088-4ACB-92CD-987DCD9B7F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654533"/>
              </p:ext>
            </p:extLst>
          </p:nvPr>
        </p:nvGraphicFramePr>
        <p:xfrm>
          <a:off x="323528" y="1196752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1438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1DC1-C7A4-49B8-A609-326A7F0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2344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Agricultural land sales in the EU</a:t>
            </a:r>
            <a:endParaRPr lang="ru-RU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083842"/>
              </p:ext>
            </p:extLst>
          </p:nvPr>
        </p:nvGraphicFramePr>
        <p:xfrm>
          <a:off x="323528" y="1196752"/>
          <a:ext cx="8496944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3681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THANK YOU!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4874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08920"/>
            <a:ext cx="776205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o-RO" sz="5400" b="1" dirty="0">
                <a:solidFill>
                  <a:srgbClr val="80340D"/>
                </a:solidFill>
                <a:effectLst/>
                <a:latin typeface="Cambria" panose="02040503050406030204" pitchFamily="18" charset="0"/>
                <a:ea typeface="Aptos"/>
                <a:cs typeface="Times New Roman" panose="02020603050405020304" pitchFamily="18" charset="0"/>
              </a:rPr>
              <a:t>SOCIO-POLITICAL ASPECTS</a:t>
            </a:r>
            <a:endParaRPr lang="ru-RU" sz="13800" b="1" dirty="0"/>
          </a:p>
        </p:txBody>
      </p:sp>
    </p:spTree>
    <p:extLst>
      <p:ext uri="{BB962C8B-B14F-4D97-AF65-F5344CB8AC3E}">
        <p14:creationId xmlns:p14="http://schemas.microsoft.com/office/powerpoint/2010/main" val="132180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503871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Are things going in the right or wrong direction in our country? </a:t>
            </a:r>
            <a:endParaRPr lang="ru-RU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917026"/>
              </p:ext>
            </p:extLst>
          </p:nvPr>
        </p:nvGraphicFramePr>
        <p:xfrm>
          <a:off x="1070484" y="1628800"/>
          <a:ext cx="72728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618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503871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Are things going in the right or wrong direction in our country? </a:t>
            </a:r>
            <a:endParaRPr lang="ru-RU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325346"/>
              </p:ext>
            </p:extLst>
          </p:nvPr>
        </p:nvGraphicFramePr>
        <p:xfrm>
          <a:off x="467544" y="1547664"/>
          <a:ext cx="8496944" cy="497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899592" y="5805264"/>
            <a:ext cx="684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19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-226059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If elections for the Moldovan Parliament were organized next Sunday, which party would you vote for? </a:t>
            </a:r>
            <a:endParaRPr lang="ru-RU" sz="2800" dirty="0"/>
          </a:p>
        </p:txBody>
      </p:sp>
      <p:graphicFrame>
        <p:nvGraphicFramePr>
          <p:cNvPr id="7" name="Diagramă 2">
            <a:extLst>
              <a:ext uri="{FF2B5EF4-FFF2-40B4-BE49-F238E27FC236}">
                <a16:creationId xmlns:a16="http://schemas.microsoft.com/office/drawing/2014/main" id="{1EDFD192-1451-404E-A0C0-A5A20530F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331043"/>
              </p:ext>
            </p:extLst>
          </p:nvPr>
        </p:nvGraphicFramePr>
        <p:xfrm>
          <a:off x="323528" y="916941"/>
          <a:ext cx="8496944" cy="553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019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-226059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If elections for the Moldovan Parliament were organized next Sunday, which party would you vote for? </a:t>
            </a:r>
            <a:endParaRPr lang="ru-RU" sz="28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B7BD171-5356-4545-8BAD-B5DAA9BA8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422979"/>
              </p:ext>
            </p:extLst>
          </p:nvPr>
        </p:nvGraphicFramePr>
        <p:xfrm>
          <a:off x="188640" y="980728"/>
          <a:ext cx="877584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914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0"/>
            <a:ext cx="8775848" cy="1143000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How likely are you to participate in the upcoming presidential election on October 20?</a:t>
            </a:r>
            <a:r>
              <a:rPr lang="pt-BR" sz="2800" b="1" dirty="0"/>
              <a:t> </a:t>
            </a:r>
            <a:endParaRPr lang="ru-RU" sz="28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183778"/>
              </p:ext>
            </p:extLst>
          </p:nvPr>
        </p:nvGraphicFramePr>
        <p:xfrm>
          <a:off x="188640" y="1340768"/>
          <a:ext cx="877584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886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C48FE2-E1E0-43B2-A224-2235E35D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How likely are you to participate in the upcoming presidential election on October 20?</a:t>
            </a:r>
            <a:r>
              <a:rPr lang="pt-BR" sz="2800" b="1" dirty="0"/>
              <a:t> </a:t>
            </a:r>
            <a:endParaRPr lang="ru-RU" sz="6000" dirty="0"/>
          </a:p>
        </p:txBody>
      </p:sp>
      <p:graphicFrame>
        <p:nvGraphicFramePr>
          <p:cNvPr id="4" name="Diagramă 3">
            <a:extLst>
              <a:ext uri="{FF2B5EF4-FFF2-40B4-BE49-F238E27FC236}">
                <a16:creationId xmlns:a16="http://schemas.microsoft.com/office/drawing/2014/main" id="{202C1BF4-F2A9-4BA0-9E3D-A586A8EAE4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301013"/>
              </p:ext>
            </p:extLst>
          </p:nvPr>
        </p:nvGraphicFramePr>
        <p:xfrm>
          <a:off x="107504" y="1916832"/>
          <a:ext cx="878497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770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8776</TotalTime>
  <Words>529</Words>
  <Application>Microsoft Office PowerPoint</Application>
  <PresentationFormat>Expunere pe ecran (4:3)</PresentationFormat>
  <Paragraphs>75</Paragraphs>
  <Slides>24</Slides>
  <Notes>8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24</vt:i4>
      </vt:variant>
    </vt:vector>
  </HeadingPairs>
  <TitlesOfParts>
    <vt:vector size="31" baseType="lpstr">
      <vt:lpstr>Aptos</vt:lpstr>
      <vt:lpstr>Calibri</vt:lpstr>
      <vt:lpstr>Cambria</vt:lpstr>
      <vt:lpstr>Constantia</vt:lpstr>
      <vt:lpstr>Wingdings</vt:lpstr>
      <vt:lpstr>Wingdings 2</vt:lpstr>
      <vt:lpstr>Поток</vt:lpstr>
      <vt:lpstr>Socio-political survey October 2024</vt:lpstr>
      <vt:lpstr>Methodology</vt:lpstr>
      <vt:lpstr>SOCIO-POLITICAL ASPECTS</vt:lpstr>
      <vt:lpstr>Are things going in the right or wrong direction in our country? </vt:lpstr>
      <vt:lpstr>Are things going in the right or wrong direction in our country? </vt:lpstr>
      <vt:lpstr>If elections for the Moldovan Parliament were organized next Sunday, which party would you vote for? </vt:lpstr>
      <vt:lpstr>If elections for the Moldovan Parliament were organized next Sunday, which party would you vote for? </vt:lpstr>
      <vt:lpstr>How likely are you to participate in the upcoming presidential election on October 20? </vt:lpstr>
      <vt:lpstr>How likely are you to participate in the upcoming presidential election on October 20? </vt:lpstr>
      <vt:lpstr>If elections for President of the Republic of Moldova were to be held next Sunday, who would you vote for? </vt:lpstr>
      <vt:lpstr>TREND</vt:lpstr>
      <vt:lpstr>CONSTITUTIONAL REFERENDUM</vt:lpstr>
      <vt:lpstr>What do you think about holding the referendum on EU membership at the same time as the presidential elections? </vt:lpstr>
      <vt:lpstr>At the moment, do you know how the national referendum question will be worded?</vt:lpstr>
      <vt:lpstr>How will you proceed on October 20, 2024, the day of the referendum? </vt:lpstr>
      <vt:lpstr>Do you believe that at the moment the majority of the Moldovan population supports the country's accession to the EU or is against it?</vt:lpstr>
      <vt:lpstr>What do you think about the following statements regarding the October 2024 referendum: </vt:lpstr>
      <vt:lpstr>EU MEMBERSHIP</vt:lpstr>
      <vt:lpstr>What is your opinion on Moldova's EU integration?</vt:lpstr>
      <vt:lpstr>Can Moldova become a prosperous country on its own without external help (from the EU, other countries)?</vt:lpstr>
      <vt:lpstr>If you were asked to vote on Moldova's membership to the Eurasian Economic Union (Russia-Belarus-Kazakhstan), how would you vote?</vt:lpstr>
      <vt:lpstr>On the ballot for the referendum on October 20, you will be asked the following question: "Do you support the amendment of the Constitution in view of Moldova's accession to the European Union?". How will you vote?</vt:lpstr>
      <vt:lpstr>Agricultural land sales in the EU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Tracker cu privire la situația socio-politică din țară și de peste hotare</dc:title>
  <dc:creator>Slavic</dc:creator>
  <cp:lastModifiedBy>Doina Dragomir</cp:lastModifiedBy>
  <cp:revision>200</cp:revision>
  <cp:lastPrinted>2024-10-17T08:12:38Z</cp:lastPrinted>
  <dcterms:created xsi:type="dcterms:W3CDTF">2022-03-12T11:14:44Z</dcterms:created>
  <dcterms:modified xsi:type="dcterms:W3CDTF">2024-10-17T21:41:16Z</dcterms:modified>
</cp:coreProperties>
</file>